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9" r:id="rId4"/>
    <p:sldId id="266" r:id="rId5"/>
    <p:sldId id="267" r:id="rId6"/>
    <p:sldId id="268" r:id="rId7"/>
    <p:sldId id="258" r:id="rId8"/>
  </p:sldIdLst>
  <p:sldSz cx="24384000" cy="13716000"/>
  <p:notesSz cx="6858000" cy="9144000"/>
  <p:embeddedFontLst>
    <p:embeddedFont>
      <p:font typeface="Playfair Display" panose="00000500000000000000" pitchFamily="2" charset="0"/>
      <p:regular r:id="rId10"/>
      <p:bold r:id="rId11"/>
      <p:italic r:id="rId12"/>
      <p:boldItalic r:id="rId13"/>
    </p:embeddedFont>
    <p:embeddedFont>
      <p:font typeface="Fira Sans ExtraLight" panose="020B0403050000020004" pitchFamily="34" charset="0"/>
      <p:regular r:id="rId14"/>
      <p:italic r:id="rId15"/>
    </p:embeddedFont>
    <p:embeddedFont>
      <p:font typeface="Fira Mono" panose="020B0509050000020004" pitchFamily="49" charset="0"/>
      <p:regular r:id="rId16"/>
      <p:bold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Light" panose="00000400000000000000" pitchFamily="2" charset="0"/>
      <p:regular r:id="rId22"/>
      <p:italic r:id="rId2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463"/>
    <a:srgbClr val="2B6880"/>
    <a:srgbClr val="2E7589"/>
    <a:srgbClr val="38909D"/>
    <a:srgbClr val="16385A"/>
    <a:srgbClr val="142247"/>
    <a:srgbClr val="253066"/>
    <a:srgbClr val="F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4"/>
    <p:restoredTop sz="74217" autoAdjust="0"/>
  </p:normalViewPr>
  <p:slideViewPr>
    <p:cSldViewPr snapToGrid="0" snapToObjects="1">
      <p:cViewPr varScale="1">
        <p:scale>
          <a:sx n="42" d="100"/>
          <a:sy n="42" d="100"/>
        </p:scale>
        <p:origin x="1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163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1406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4184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023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101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BD48-CB59-1F4E-BB52-CECB06A8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D1081-93F5-524D-984D-8683AC1959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CAPIA		</a:t>
            </a:r>
            <a:r>
              <a:rPr lang="nb-NO" sz="1600" b="0">
                <a:latin typeface="Fira Mono" panose="020B0509050000020004" pitchFamily="49" charset="0"/>
                <a:ea typeface="Fira Mono" panose="020B0509050000020004" pitchFamily="49" charset="0"/>
              </a:rPr>
              <a:t>INNSIKT FRA DATA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EB25E22-D194-6740-ACAE-8F647A175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13596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">
            <a:extLst>
              <a:ext uri="{FF2B5EF4-FFF2-40B4-BE49-F238E27FC236}">
                <a16:creationId xmlns:a16="http://schemas.microsoft.com/office/drawing/2014/main" id="{AD37D334-0F2C-714D-A972-ED6C1BDE6B2D}"/>
              </a:ext>
            </a:extLst>
          </p:cNvPr>
          <p:cNvSpPr/>
          <p:nvPr userDrawn="1"/>
        </p:nvSpPr>
        <p:spPr>
          <a:xfrm rot="10800000">
            <a:off x="9977701" y="-12949"/>
            <a:ext cx="14405968" cy="10490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B5C7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97FEF-FE67-904D-B3EA-C295044C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4" y="1225684"/>
            <a:ext cx="11297123" cy="1731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FEB3A-BECC-CA40-B763-FE4880DA3D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CAPIA		</a:t>
            </a:r>
            <a:r>
              <a:rPr lang="nb-NO" sz="1600" b="0">
                <a:latin typeface="Fira Mono" panose="020B0509050000020004" pitchFamily="49" charset="0"/>
                <a:ea typeface="Fira Mono" panose="020B0509050000020004" pitchFamily="49" charset="0"/>
              </a:rPr>
              <a:t>INNSIKT FRA DATA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87444A4-9A8E-0D41-BEF8-E235A12939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78000" y="4105403"/>
            <a:ext cx="2199117" cy="2199117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Text Placeholder 46">
            <a:extLst>
              <a:ext uri="{FF2B5EF4-FFF2-40B4-BE49-F238E27FC236}">
                <a16:creationId xmlns:a16="http://schemas.microsoft.com/office/drawing/2014/main" id="{283C1575-3271-CA4E-BFC2-D4F571E6A2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4674" y="4738765"/>
            <a:ext cx="2534795" cy="5932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7" name="Text Placeholder 46">
            <a:extLst>
              <a:ext uri="{FF2B5EF4-FFF2-40B4-BE49-F238E27FC236}">
                <a16:creationId xmlns:a16="http://schemas.microsoft.com/office/drawing/2014/main" id="{A34A4759-5412-684E-97FB-160F92EA6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469" y="4720903"/>
            <a:ext cx="2607989" cy="5993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8" name="Text Placeholder 49">
            <a:extLst>
              <a:ext uri="{FF2B5EF4-FFF2-40B4-BE49-F238E27FC236}">
                <a16:creationId xmlns:a16="http://schemas.microsoft.com/office/drawing/2014/main" id="{4B0B4F9B-6CEF-E34D-B152-A1556EAB70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4675" y="5320214"/>
            <a:ext cx="3649663" cy="52387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i="1"/>
            </a:lvl1pPr>
          </a:lstStyle>
          <a:p>
            <a:pPr lvl="0"/>
            <a:r>
              <a:rPr lang="nb-NO"/>
              <a:t>Stilling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0000409-0F98-B547-810B-3AF14B89C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78000" y="7385741"/>
            <a:ext cx="2199117" cy="2199117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AA2C583F-8E6C-D842-9D19-ECC716A259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84674" y="8019103"/>
            <a:ext cx="2534795" cy="5932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0ED2C041-EF27-3947-AB3F-4145179093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19469" y="8001241"/>
            <a:ext cx="2607989" cy="5993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600E4D5-49BE-BE44-9A0C-2199DA3CB6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84675" y="8600552"/>
            <a:ext cx="3649663" cy="52387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i="1"/>
            </a:lvl1pPr>
          </a:lstStyle>
          <a:p>
            <a:pPr lvl="0"/>
            <a:r>
              <a:rPr lang="nb-NO"/>
              <a:t>Stilling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B23DE8B-9D21-B24F-B8C3-D3C9F1011A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778000" y="10666079"/>
            <a:ext cx="2199117" cy="2199117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84561DF9-9221-A241-8623-AD65557AB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4674" y="11299441"/>
            <a:ext cx="2534795" cy="5932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5CF839B7-5C65-0849-AE04-F9F18FD1F4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19469" y="11281579"/>
            <a:ext cx="2607989" cy="5993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6" name="Text Placeholder 49">
            <a:extLst>
              <a:ext uri="{FF2B5EF4-FFF2-40B4-BE49-F238E27FC236}">
                <a16:creationId xmlns:a16="http://schemas.microsoft.com/office/drawing/2014/main" id="{56A6B8E9-8456-3247-800B-7F354AC6E5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84675" y="11880890"/>
            <a:ext cx="3649663" cy="52387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i="1"/>
            </a:lvl1pPr>
          </a:lstStyle>
          <a:p>
            <a:pPr lvl="0"/>
            <a:r>
              <a:rPr lang="nb-NO"/>
              <a:t>Stilling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82A2C09-D56F-C243-858C-780DAE25AD3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1428248" y="7367879"/>
            <a:ext cx="2199117" cy="2199117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8" name="Text Placeholder 46">
            <a:extLst>
              <a:ext uri="{FF2B5EF4-FFF2-40B4-BE49-F238E27FC236}">
                <a16:creationId xmlns:a16="http://schemas.microsoft.com/office/drawing/2014/main" id="{914D36F7-778D-2F4D-8CE3-024091813C4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034922" y="8001241"/>
            <a:ext cx="2534795" cy="5932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20A2AD53-2DE5-FE42-9030-E288E60E9A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569717" y="7983379"/>
            <a:ext cx="2607989" cy="5993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20" name="Text Placeholder 49">
            <a:extLst>
              <a:ext uri="{FF2B5EF4-FFF2-40B4-BE49-F238E27FC236}">
                <a16:creationId xmlns:a16="http://schemas.microsoft.com/office/drawing/2014/main" id="{8B3D062F-36D9-DB46-8355-7C254AE1063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034923" y="8582690"/>
            <a:ext cx="3649663" cy="52387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i="1"/>
            </a:lvl1pPr>
          </a:lstStyle>
          <a:p>
            <a:pPr lvl="0"/>
            <a:r>
              <a:rPr lang="nb-NO"/>
              <a:t>Stilling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4DBCBC1-596B-DA4B-A962-8E57F510F05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1420272" y="10666079"/>
            <a:ext cx="2199117" cy="2199117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22" name="Text Placeholder 46">
            <a:extLst>
              <a:ext uri="{FF2B5EF4-FFF2-40B4-BE49-F238E27FC236}">
                <a16:creationId xmlns:a16="http://schemas.microsoft.com/office/drawing/2014/main" id="{3795AFE7-675A-F141-8B7A-CF0C1253E4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026946" y="11299441"/>
            <a:ext cx="2534795" cy="5932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23" name="Text Placeholder 46">
            <a:extLst>
              <a:ext uri="{FF2B5EF4-FFF2-40B4-BE49-F238E27FC236}">
                <a16:creationId xmlns:a16="http://schemas.microsoft.com/office/drawing/2014/main" id="{78BC689F-5725-D546-ACF3-5D6BABB53E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561741" y="11281579"/>
            <a:ext cx="2607989" cy="5993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24" name="Text Placeholder 49">
            <a:extLst>
              <a:ext uri="{FF2B5EF4-FFF2-40B4-BE49-F238E27FC236}">
                <a16:creationId xmlns:a16="http://schemas.microsoft.com/office/drawing/2014/main" id="{DE89DF66-CCA7-4748-AF6F-BD9E9C20764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026947" y="11880890"/>
            <a:ext cx="3649663" cy="52387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i="1"/>
            </a:lvl1pPr>
          </a:lstStyle>
          <a:p>
            <a:pPr lvl="0"/>
            <a:r>
              <a:rPr lang="nb-NO"/>
              <a:t>Stilling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61833E5-4487-C149-A886-7F4F706C82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1420272" y="4105403"/>
            <a:ext cx="2199117" cy="2199117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84554847-43C4-504C-A77D-26C9867775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026946" y="4738765"/>
            <a:ext cx="2534795" cy="5932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27" name="Text Placeholder 46">
            <a:extLst>
              <a:ext uri="{FF2B5EF4-FFF2-40B4-BE49-F238E27FC236}">
                <a16:creationId xmlns:a16="http://schemas.microsoft.com/office/drawing/2014/main" id="{02BD532B-8F04-7042-A5CD-32BA1FBF1D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561741" y="4720903"/>
            <a:ext cx="2607989" cy="5993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28" name="Text Placeholder 49">
            <a:extLst>
              <a:ext uri="{FF2B5EF4-FFF2-40B4-BE49-F238E27FC236}">
                <a16:creationId xmlns:a16="http://schemas.microsoft.com/office/drawing/2014/main" id="{C56AC87F-9D73-A74E-86E8-2FADB202CFC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4026947" y="5320214"/>
            <a:ext cx="3649663" cy="52387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i="1"/>
            </a:lvl1pPr>
          </a:lstStyle>
          <a:p>
            <a:pPr lvl="0"/>
            <a:r>
              <a:rPr lang="nb-NO"/>
              <a:t>Stilling</a:t>
            </a:r>
          </a:p>
        </p:txBody>
      </p:sp>
    </p:spTree>
    <p:extLst>
      <p:ext uri="{BB962C8B-B14F-4D97-AF65-F5344CB8AC3E}">
        <p14:creationId xmlns:p14="http://schemas.microsoft.com/office/powerpoint/2010/main" val="13014507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kst,  Pink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">
            <a:extLst>
              <a:ext uri="{FF2B5EF4-FFF2-40B4-BE49-F238E27FC236}">
                <a16:creationId xmlns:a16="http://schemas.microsoft.com/office/drawing/2014/main" id="{9A7505BC-2C62-6047-9941-71824AF6F754}"/>
              </a:ext>
            </a:extLst>
          </p:cNvPr>
          <p:cNvSpPr/>
          <p:nvPr userDrawn="1"/>
        </p:nvSpPr>
        <p:spPr>
          <a:xfrm rot="10800000">
            <a:off x="9977701" y="-12949"/>
            <a:ext cx="14405968" cy="10490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B5C7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C8E05-CBF8-D244-9EB1-612AB148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225684"/>
            <a:ext cx="9857429" cy="1731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3211F-B04B-5F4E-987C-71AD4741D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CAPIA		</a:t>
            </a:r>
            <a:r>
              <a:rPr lang="nb-NO" sz="1600" b="0">
                <a:latin typeface="Fira Mono" panose="020B0509050000020004" pitchFamily="49" charset="0"/>
                <a:ea typeface="Fira Mono" panose="020B0509050000020004" pitchFamily="49" charset="0"/>
              </a:rPr>
              <a:t>INNSIKT FRA DATA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75B85E-B7EC-1B44-9E96-EF04E0158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49"/>
            <a:ext cx="13168009" cy="87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1336236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kst, Img, Pink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">
            <a:extLst>
              <a:ext uri="{FF2B5EF4-FFF2-40B4-BE49-F238E27FC236}">
                <a16:creationId xmlns:a16="http://schemas.microsoft.com/office/drawing/2014/main" id="{9A7505BC-2C62-6047-9941-71824AF6F754}"/>
              </a:ext>
            </a:extLst>
          </p:cNvPr>
          <p:cNvSpPr/>
          <p:nvPr userDrawn="1"/>
        </p:nvSpPr>
        <p:spPr>
          <a:xfrm rot="10800000">
            <a:off x="9977701" y="-12949"/>
            <a:ext cx="14405968" cy="10490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B5C7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C8E05-CBF8-D244-9EB1-612AB148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225684"/>
            <a:ext cx="9857429" cy="1731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3211F-B04B-5F4E-987C-71AD4741D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CAPIA		</a:t>
            </a:r>
            <a:r>
              <a:rPr lang="nb-NO" sz="1600" b="0">
                <a:latin typeface="Fira Mono" panose="020B0509050000020004" pitchFamily="49" charset="0"/>
                <a:ea typeface="Fira Mono" panose="020B0509050000020004" pitchFamily="49" charset="0"/>
              </a:rPr>
              <a:t>INNSIKT FRA DATA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510667-D090-2243-A5EE-61C31444B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79575" y="5486400"/>
            <a:ext cx="20635676" cy="6229984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ED08B9-B13F-9A4C-9266-82DFF12398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9575" y="3405188"/>
            <a:ext cx="12055475" cy="1595437"/>
          </a:xfrm>
        </p:spPr>
        <p:txBody>
          <a:bodyPr/>
          <a:lstStyle/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0432005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kst,  Blue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">
            <a:extLst>
              <a:ext uri="{FF2B5EF4-FFF2-40B4-BE49-F238E27FC236}">
                <a16:creationId xmlns:a16="http://schemas.microsoft.com/office/drawing/2014/main" id="{F7DFBD24-E917-B242-AE7D-840A54E6E761}"/>
              </a:ext>
            </a:extLst>
          </p:cNvPr>
          <p:cNvSpPr/>
          <p:nvPr userDrawn="1"/>
        </p:nvSpPr>
        <p:spPr>
          <a:xfrm>
            <a:off x="-1" y="2718390"/>
            <a:ext cx="10997611" cy="10997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530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C8E05-CBF8-D244-9EB1-612AB148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225684"/>
            <a:ext cx="20869140" cy="1731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3211F-B04B-5F4E-987C-71AD4741D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CAPIA		</a:t>
            </a:r>
            <a:r>
              <a:rPr lang="nb-NO" sz="1600" b="0">
                <a:latin typeface="Fira Mono" panose="020B0509050000020004" pitchFamily="49" charset="0"/>
                <a:ea typeface="Fira Mono" panose="020B0509050000020004" pitchFamily="49" charset="0"/>
              </a:rPr>
              <a:t>INNSIKT FRA DATA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4D21AC-6465-3646-8C56-503104E0EA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9575" y="3406774"/>
            <a:ext cx="20869275" cy="892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094679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kst, Img, Blue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">
            <a:extLst>
              <a:ext uri="{FF2B5EF4-FFF2-40B4-BE49-F238E27FC236}">
                <a16:creationId xmlns:a16="http://schemas.microsoft.com/office/drawing/2014/main" id="{F7DFBD24-E917-B242-AE7D-840A54E6E761}"/>
              </a:ext>
            </a:extLst>
          </p:cNvPr>
          <p:cNvSpPr/>
          <p:nvPr userDrawn="1"/>
        </p:nvSpPr>
        <p:spPr>
          <a:xfrm>
            <a:off x="-1" y="2718390"/>
            <a:ext cx="10997611" cy="10997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530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C8E05-CBF8-D244-9EB1-612AB148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225684"/>
            <a:ext cx="20869140" cy="1731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3211F-B04B-5F4E-987C-71AD4741D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CAPIA		</a:t>
            </a:r>
            <a:r>
              <a:rPr lang="nb-NO" sz="1600" b="0">
                <a:latin typeface="Fira Mono" panose="020B0509050000020004" pitchFamily="49" charset="0"/>
                <a:ea typeface="Fira Mono" panose="020B0509050000020004" pitchFamily="49" charset="0"/>
              </a:rPr>
              <a:t>INNSIKT FRA DATA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75B85E-B7EC-1B44-9E96-EF04E0158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49"/>
            <a:ext cx="20869140" cy="173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b="0" i="0">
                <a:latin typeface="Fira Sans ExtraLight" panose="020B0403050000020004" pitchFamily="34" charset="0"/>
                <a:ea typeface="Fira Sans ExtraLight" panose="020B0403050000020004" pitchFamily="34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181387A-664E-D146-BCCB-61D5EB71B2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79575" y="6089650"/>
            <a:ext cx="21043900" cy="5233988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1319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, Tekst, Img, Blue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">
            <a:extLst>
              <a:ext uri="{FF2B5EF4-FFF2-40B4-BE49-F238E27FC236}">
                <a16:creationId xmlns:a16="http://schemas.microsoft.com/office/drawing/2014/main" id="{F7DFBD24-E917-B242-AE7D-840A54E6E761}"/>
              </a:ext>
            </a:extLst>
          </p:cNvPr>
          <p:cNvSpPr/>
          <p:nvPr userDrawn="1"/>
        </p:nvSpPr>
        <p:spPr>
          <a:xfrm>
            <a:off x="-1" y="2718390"/>
            <a:ext cx="10997611" cy="10997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530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C8E05-CBF8-D244-9EB1-612AB148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225684"/>
            <a:ext cx="20869140" cy="17315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3211F-B04B-5F4E-987C-71AD4741D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CAPIA		</a:t>
            </a:r>
            <a:r>
              <a:rPr lang="nb-NO" sz="1600" b="0">
                <a:latin typeface="Fira Mono" panose="020B0509050000020004" pitchFamily="49" charset="0"/>
                <a:ea typeface="Fira Mono" panose="020B0509050000020004" pitchFamily="49" charset="0"/>
              </a:rPr>
              <a:t>INNSIKT FRA DATA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75B85E-B7EC-1B44-9E96-EF04E0158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49"/>
            <a:ext cx="20869140" cy="173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b="0" i="0">
                <a:latin typeface="Fira Sans ExtraLight" panose="020B0403050000020004" pitchFamily="34" charset="0"/>
                <a:ea typeface="Fira Sans ExtraLight" panose="020B0403050000020004" pitchFamily="34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181387A-664E-D146-BCCB-61D5EB71B2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79575" y="6089650"/>
            <a:ext cx="21043900" cy="5233988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16617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rrow side tu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D28A-60C5-1C44-A617-09E9A6EB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225684"/>
            <a:ext cx="13125923" cy="1731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`">
            <a:extLst>
              <a:ext uri="{FF2B5EF4-FFF2-40B4-BE49-F238E27FC236}">
                <a16:creationId xmlns:a16="http://schemas.microsoft.com/office/drawing/2014/main" id="{AF0F6757-78BB-2442-8D5D-BE31F9B5F9BF}"/>
              </a:ext>
            </a:extLst>
          </p:cNvPr>
          <p:cNvSpPr/>
          <p:nvPr userDrawn="1"/>
        </p:nvSpPr>
        <p:spPr>
          <a:xfrm rot="10800000">
            <a:off x="13584932" y="5149283"/>
            <a:ext cx="10824270" cy="8613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65C7C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`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53896C7D-11C9-C74B-AA1C-55FE4A0E574D}"/>
              </a:ext>
            </a:extLst>
          </p:cNvPr>
          <p:cNvSpPr/>
          <p:nvPr userDrawn="1"/>
        </p:nvSpPr>
        <p:spPr>
          <a:xfrm>
            <a:off x="16316761" y="38911"/>
            <a:ext cx="8092441" cy="13709140"/>
          </a:xfrm>
          <a:prstGeom prst="rect">
            <a:avLst/>
          </a:prstGeom>
          <a:solidFill>
            <a:srgbClr val="65C7C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B8402-C80F-E44F-B1B3-D0375502FA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CAPIA		</a:t>
            </a:r>
            <a:r>
              <a:rPr lang="nb-NO" sz="1600" b="0">
                <a:latin typeface="Fira Mono" panose="020B0509050000020004" pitchFamily="49" charset="0"/>
                <a:ea typeface="Fira Mono" panose="020B0509050000020004" pitchFamily="49" charset="0"/>
              </a:rPr>
              <a:t>INNSIKT FRA DATA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75A1B5C-56C5-F445-B0C9-5A3E4240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49"/>
            <a:ext cx="11494851" cy="87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b="0" i="0">
                <a:latin typeface="Fira Sans ExtraLight" panose="020B0403050000020004" pitchFamily="34" charset="0"/>
                <a:ea typeface="Fira Sans ExtraLight" panose="020B0403050000020004" pitchFamily="34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592940-E204-C44E-8F28-DE36FF9271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91582" y="2964070"/>
            <a:ext cx="2847818" cy="778517"/>
          </a:xfrm>
        </p:spPr>
        <p:txBody>
          <a:bodyPr anchor="b"/>
          <a:lstStyle>
            <a:lvl1pPr>
              <a:defRPr sz="4500" b="0">
                <a:solidFill>
                  <a:schemeClr val="bg2"/>
                </a:solidFill>
                <a:latin typeface="Playfair Display" pitchFamily="2" charset="77"/>
              </a:defRPr>
            </a:lvl1pPr>
          </a:lstStyle>
          <a:p>
            <a:pPr lvl="0"/>
            <a:r>
              <a:rPr lang="nb-NO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C5BC43-DB44-284F-A7BA-CAD423EB56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535841" y="4501074"/>
            <a:ext cx="5603875" cy="40274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635000" indent="0">
              <a:buNone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8F6670-7B07-4349-8F5E-F400CB93E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35841" y="2957209"/>
            <a:ext cx="2406334" cy="778517"/>
          </a:xfrm>
        </p:spPr>
        <p:txBody>
          <a:bodyPr anchor="b"/>
          <a:lstStyle>
            <a:lvl1pPr>
              <a:defRPr sz="4500" b="1">
                <a:solidFill>
                  <a:schemeClr val="bg2"/>
                </a:solidFill>
                <a:latin typeface="Playfair Display" pitchFamily="2" charset="77"/>
              </a:defRPr>
            </a:lvl1pPr>
          </a:lstStyle>
          <a:p>
            <a:pPr lvl="0"/>
            <a:r>
              <a:rPr lang="nb-NO"/>
              <a:t>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2A72BD-A545-DC4C-A5BE-3D291E32E1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535525" y="9163862"/>
            <a:ext cx="5603875" cy="267335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22785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rrow s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D28A-60C5-1C44-A617-09E9A6EB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225684"/>
            <a:ext cx="13125923" cy="1731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`">
            <a:extLst>
              <a:ext uri="{FF2B5EF4-FFF2-40B4-BE49-F238E27FC236}">
                <a16:creationId xmlns:a16="http://schemas.microsoft.com/office/drawing/2014/main" id="{AF0F6757-78BB-2442-8D5D-BE31F9B5F9BF}"/>
              </a:ext>
            </a:extLst>
          </p:cNvPr>
          <p:cNvSpPr/>
          <p:nvPr userDrawn="1"/>
        </p:nvSpPr>
        <p:spPr>
          <a:xfrm rot="10800000">
            <a:off x="13584932" y="5149283"/>
            <a:ext cx="10824270" cy="8613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`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53896C7D-11C9-C74B-AA1C-55FE4A0E574D}"/>
              </a:ext>
            </a:extLst>
          </p:cNvPr>
          <p:cNvSpPr/>
          <p:nvPr userDrawn="1"/>
        </p:nvSpPr>
        <p:spPr>
          <a:xfrm>
            <a:off x="16316761" y="38911"/>
            <a:ext cx="8092441" cy="1370914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B8402-C80F-E44F-B1B3-D0375502FA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CAPIA		</a:t>
            </a:r>
            <a:r>
              <a:rPr lang="nb-NO" sz="1600" b="0">
                <a:latin typeface="Fira Mono" panose="020B0509050000020004" pitchFamily="49" charset="0"/>
                <a:ea typeface="Fira Mono" panose="020B0509050000020004" pitchFamily="49" charset="0"/>
              </a:rPr>
              <a:t>INNSIKT FRA DATA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75A1B5C-56C5-F445-B0C9-5A3E4240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49"/>
            <a:ext cx="11494851" cy="87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b="0" i="0">
                <a:latin typeface="Fira Sans ExtraLight" panose="020B0403050000020004" pitchFamily="34" charset="0"/>
                <a:ea typeface="Fira Sans ExtraLight" panose="020B0403050000020004" pitchFamily="34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592940-E204-C44E-8F28-DE36FF9271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91582" y="2964070"/>
            <a:ext cx="2847818" cy="778517"/>
          </a:xfrm>
        </p:spPr>
        <p:txBody>
          <a:bodyPr anchor="b"/>
          <a:lstStyle>
            <a:lvl1pPr>
              <a:defRPr sz="4500" b="0">
                <a:solidFill>
                  <a:schemeClr val="bg2"/>
                </a:solidFill>
                <a:latin typeface="Playfair Display" pitchFamily="2" charset="77"/>
              </a:defRPr>
            </a:lvl1pPr>
          </a:lstStyle>
          <a:p>
            <a:pPr lvl="0"/>
            <a:r>
              <a:rPr lang="nb-NO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C5BC43-DB44-284F-A7BA-CAD423EB56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535841" y="4501074"/>
            <a:ext cx="5603875" cy="40274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635000" indent="0">
              <a:buNone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8F6670-7B07-4349-8F5E-F400CB93E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35841" y="2957209"/>
            <a:ext cx="2406334" cy="778517"/>
          </a:xfrm>
        </p:spPr>
        <p:txBody>
          <a:bodyPr anchor="b"/>
          <a:lstStyle>
            <a:lvl1pPr>
              <a:defRPr sz="4500" b="1">
                <a:solidFill>
                  <a:schemeClr val="bg2"/>
                </a:solidFill>
                <a:latin typeface="Playfair Display" pitchFamily="2" charset="77"/>
              </a:defRPr>
            </a:lvl1pPr>
          </a:lstStyle>
          <a:p>
            <a:pPr lvl="0"/>
            <a:r>
              <a:rPr lang="nb-NO"/>
              <a:t>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2A72BD-A545-DC4C-A5BE-3D291E32E1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535525" y="9163862"/>
            <a:ext cx="5603875" cy="267335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86654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3045BC-9083-0743-B499-B1059500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225684"/>
            <a:ext cx="21031200" cy="173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F56C6-9700-C749-BF1D-F9512F61A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A15101C-68E3-7E4B-8ABD-471E1D5DE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7354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nb-NO"/>
              <a:t>CAPIA		</a:t>
            </a:r>
            <a:r>
              <a:rPr lang="nb-NO" sz="1600" b="0">
                <a:latin typeface="Fira Mono" panose="020B0509050000020004" pitchFamily="49" charset="0"/>
                <a:ea typeface="Fira Mono" panose="020B0509050000020004" pitchFamily="49" charset="0"/>
              </a:rPr>
              <a:t>INNSIKT FRA DATA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49" r:id="rId3"/>
    <p:sldLayoutId id="2147483650" r:id="rId4"/>
    <p:sldLayoutId id="2147483651" r:id="rId5"/>
    <p:sldLayoutId id="2147483652" r:id="rId6"/>
    <p:sldLayoutId id="2147483657" r:id="rId7"/>
    <p:sldLayoutId id="2147483653" r:id="rId8"/>
    <p:sldLayoutId id="2147483654" r:id="rId9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chemeClr val="accent1"/>
          </a:solidFill>
          <a:uFillTx/>
          <a:latin typeface="Montserrat" pitchFamily="2" charset="77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None/>
        <a:tabLst/>
        <a:defRPr sz="2600" b="0" i="0" u="none" strike="noStrike" cap="none" spc="0" baseline="0">
          <a:ln>
            <a:noFill/>
          </a:ln>
          <a:solidFill>
            <a:schemeClr val="bg1"/>
          </a:solidFill>
          <a:uFillTx/>
          <a:latin typeface="Fira Sans ExtraLight" panose="020B0403050000020004" pitchFamily="34" charset="0"/>
          <a:ea typeface="Fira Sans ExtraLight" panose="020B0403050000020004" pitchFamily="34" charset="0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bg1"/>
          </a:solidFill>
          <a:uFillTx/>
          <a:latin typeface="Fira Sans ExtraLight" panose="020B0403050000020004" pitchFamily="34" charset="0"/>
          <a:ea typeface="Fira Sans ExtraLight" panose="020B0403050000020004" pitchFamily="34" charset="0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bg1"/>
          </a:solidFill>
          <a:uFillTx/>
          <a:latin typeface="Fira Sans ExtraLight" panose="020B0403050000020004" pitchFamily="34" charset="0"/>
          <a:ea typeface="Fira Sans ExtraLight" panose="020B0403050000020004" pitchFamily="34" charset="0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bg1"/>
          </a:solidFill>
          <a:uFillTx/>
          <a:latin typeface="Fira Sans ExtraLight" panose="020B0403050000020004" pitchFamily="34" charset="0"/>
          <a:ea typeface="Fira Sans ExtraLight" panose="020B0403050000020004" pitchFamily="34" charset="0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bg1"/>
          </a:solidFill>
          <a:uFillTx/>
          <a:latin typeface="Fira Sans ExtraLight" panose="020B0403050000020004" pitchFamily="34" charset="0"/>
          <a:ea typeface="Fira Sans ExtraLight" panose="020B0403050000020004" pitchFamily="34" charset="0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67" userDrawn="1">
          <p15:clr>
            <a:srgbClr val="F26B43"/>
          </p15:clr>
        </p15:guide>
        <p15:guide id="2" pos="10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simulator.capia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o">
            <a:extLst>
              <a:ext uri="{FF2B5EF4-FFF2-40B4-BE49-F238E27FC236}">
                <a16:creationId xmlns:a16="http://schemas.microsoft.com/office/drawing/2014/main" id="{B2068835-A1F3-A94C-9C32-A4355403B92B}"/>
              </a:ext>
            </a:extLst>
          </p:cNvPr>
          <p:cNvSpPr txBox="1"/>
          <p:nvPr/>
        </p:nvSpPr>
        <p:spPr>
          <a:xfrm>
            <a:off x="3397821" y="795745"/>
            <a:ext cx="6190316" cy="1487587"/>
          </a:xfrm>
          <a:prstGeom prst="rect">
            <a:avLst/>
          </a:prstGeom>
          <a:solidFill>
            <a:srgbClr val="EB5C7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9000" b="0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algn="ctr"/>
            <a:r>
              <a:rPr lang="nb-NO"/>
              <a:t>21</a:t>
            </a:r>
            <a:r>
              <a:rPr lang="en-US"/>
              <a:t>/08/2019</a:t>
            </a:r>
            <a:endParaRPr/>
          </a:p>
        </p:txBody>
      </p:sp>
      <p:sp>
        <p:nvSpPr>
          <p:cNvPr id="6" name="Title Tekst">
            <a:extLst>
              <a:ext uri="{FF2B5EF4-FFF2-40B4-BE49-F238E27FC236}">
                <a16:creationId xmlns:a16="http://schemas.microsoft.com/office/drawing/2014/main" id="{20AB1368-FFA8-534E-8A4E-81AE49F7C470}"/>
              </a:ext>
            </a:extLst>
          </p:cNvPr>
          <p:cNvSpPr/>
          <p:nvPr/>
        </p:nvSpPr>
        <p:spPr>
          <a:xfrm>
            <a:off x="3386042" y="2982642"/>
            <a:ext cx="19114195" cy="320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10000" b="0">
                <a:solidFill>
                  <a:srgbClr val="65C7CA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defRPr>
            </a:lvl1pPr>
          </a:lstStyle>
          <a:p>
            <a:pPr lvl="0">
              <a:buClr>
                <a:srgbClr val="65C7CA"/>
              </a:buClr>
              <a:buSzPts val="10000"/>
            </a:pPr>
            <a:r>
              <a:rPr lang="nb-NO" sz="7000"/>
              <a:t>Null lus, grønne lys, landanlegg og utviklingskonsesjoner; prisbildet ved ulike scenarioer</a:t>
            </a:r>
          </a:p>
        </p:txBody>
      </p:sp>
      <p:sp>
        <p:nvSpPr>
          <p:cNvPr id="4" name="Title Tekst">
            <a:extLst>
              <a:ext uri="{FF2B5EF4-FFF2-40B4-BE49-F238E27FC236}">
                <a16:creationId xmlns:a16="http://schemas.microsoft.com/office/drawing/2014/main" id="{0C2BAA35-E28E-4FE1-AB0C-15B0A089D0D4}"/>
              </a:ext>
            </a:extLst>
          </p:cNvPr>
          <p:cNvSpPr/>
          <p:nvPr/>
        </p:nvSpPr>
        <p:spPr>
          <a:xfrm>
            <a:off x="3374260" y="7308874"/>
            <a:ext cx="19114195" cy="320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10000" b="0">
                <a:solidFill>
                  <a:srgbClr val="65C7CA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defRPr>
            </a:lvl1pPr>
          </a:lstStyle>
          <a:p>
            <a:pPr lvl="0">
              <a:buClr>
                <a:srgbClr val="65C7CA"/>
              </a:buClr>
              <a:buSzPts val="10000"/>
            </a:pPr>
            <a:r>
              <a:rPr lang="nb-NO" sz="7000" dirty="0"/>
              <a:t>No </a:t>
            </a:r>
            <a:r>
              <a:rPr lang="nb-NO" sz="7000" dirty="0" err="1"/>
              <a:t>lice</a:t>
            </a:r>
            <a:r>
              <a:rPr lang="nb-NO" sz="7000" dirty="0"/>
              <a:t>, green </a:t>
            </a:r>
            <a:r>
              <a:rPr lang="nb-NO" sz="7000" dirty="0" err="1"/>
              <a:t>lights</a:t>
            </a:r>
            <a:r>
              <a:rPr lang="nb-NO" sz="7000" dirty="0"/>
              <a:t>, land-</a:t>
            </a:r>
            <a:r>
              <a:rPr lang="nb-NO" sz="7000" dirty="0" err="1"/>
              <a:t>based</a:t>
            </a:r>
            <a:r>
              <a:rPr lang="nb-NO" sz="7000" dirty="0"/>
              <a:t> </a:t>
            </a:r>
            <a:r>
              <a:rPr lang="nb-NO" sz="7000" dirty="0" err="1"/>
              <a:t>farming</a:t>
            </a:r>
            <a:r>
              <a:rPr lang="nb-NO" sz="7000" dirty="0"/>
              <a:t> and </a:t>
            </a:r>
            <a:r>
              <a:rPr lang="nb-NO" sz="7000" dirty="0" err="1"/>
              <a:t>development</a:t>
            </a:r>
            <a:r>
              <a:rPr lang="nb-NO" sz="7000" dirty="0"/>
              <a:t> </a:t>
            </a:r>
            <a:r>
              <a:rPr lang="nb-NO" sz="7000" dirty="0" err="1"/>
              <a:t>licenses</a:t>
            </a:r>
            <a:r>
              <a:rPr lang="nb-NO" sz="7000" dirty="0"/>
              <a:t>; </a:t>
            </a:r>
            <a:r>
              <a:rPr lang="nb-NO" sz="7000" dirty="0" err="1"/>
              <a:t>prices</a:t>
            </a:r>
            <a:r>
              <a:rPr lang="nb-NO" sz="7000" dirty="0"/>
              <a:t> under different scenarios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1759FD-8EEF-4901-9D6A-D8C7C9A0B859}"/>
              </a:ext>
            </a:extLst>
          </p:cNvPr>
          <p:cNvCxnSpPr>
            <a:cxnSpLocks/>
          </p:cNvCxnSpPr>
          <p:nvPr/>
        </p:nvCxnSpPr>
        <p:spPr>
          <a:xfrm>
            <a:off x="3374260" y="6747164"/>
            <a:ext cx="18573905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234B6D-9024-4901-A14E-A30412662351}"/>
              </a:ext>
            </a:extLst>
          </p:cNvPr>
          <p:cNvGrpSpPr/>
          <p:nvPr/>
        </p:nvGrpSpPr>
        <p:grpSpPr>
          <a:xfrm>
            <a:off x="3374260" y="11438571"/>
            <a:ext cx="4957134" cy="1670421"/>
            <a:chOff x="6584762" y="10236437"/>
            <a:chExt cx="4957134" cy="1670421"/>
          </a:xfrm>
        </p:grpSpPr>
        <p:sp>
          <p:nvSpPr>
            <p:cNvPr id="11" name="Eivind Hestvik Brekkan">
              <a:extLst>
                <a:ext uri="{FF2B5EF4-FFF2-40B4-BE49-F238E27FC236}">
                  <a16:creationId xmlns:a16="http://schemas.microsoft.com/office/drawing/2014/main" id="{050E19DB-132D-4116-A500-46C738D9932C}"/>
                </a:ext>
              </a:extLst>
            </p:cNvPr>
            <p:cNvSpPr txBox="1"/>
            <p:nvPr/>
          </p:nvSpPr>
          <p:spPr>
            <a:xfrm>
              <a:off x="6584763" y="10236437"/>
              <a:ext cx="4957133" cy="527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b="0">
                  <a:solidFill>
                    <a:srgbClr val="65C7CA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  <a:r>
                <a:rPr b="1" err="1"/>
                <a:t>Eivind</a:t>
              </a:r>
              <a:r>
                <a:rPr b="1"/>
                <a:t> </a:t>
              </a:r>
              <a:r>
                <a:rPr err="1">
                  <a:latin typeface="Montserrat Light"/>
                  <a:ea typeface="Montserrat Light"/>
                  <a:cs typeface="Montserrat Light"/>
                  <a:sym typeface="Montserrat Light"/>
                </a:rPr>
                <a:t>Hestvik</a:t>
              </a:r>
              <a:r>
                <a:rPr b="1"/>
                <a:t> </a:t>
              </a:r>
              <a:r>
                <a:rPr err="1">
                  <a:latin typeface="Montserrat Light"/>
                  <a:ea typeface="Montserrat Light"/>
                  <a:cs typeface="Montserrat Light"/>
                  <a:sym typeface="Montserrat Light"/>
                </a:rPr>
                <a:t>Brekkan</a:t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2" name="Analytiker">
              <a:extLst>
                <a:ext uri="{FF2B5EF4-FFF2-40B4-BE49-F238E27FC236}">
                  <a16:creationId xmlns:a16="http://schemas.microsoft.com/office/drawing/2014/main" id="{CC2E4383-E736-4D96-B0CB-D77D187A31FD}"/>
                </a:ext>
              </a:extLst>
            </p:cNvPr>
            <p:cNvSpPr txBox="1"/>
            <p:nvPr/>
          </p:nvSpPr>
          <p:spPr>
            <a:xfrm>
              <a:off x="6584762" y="10764281"/>
              <a:ext cx="4388037" cy="1142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600" b="0" i="1">
                  <a:solidFill>
                    <a:srgbClr val="F8F9FA"/>
                  </a:solidFill>
                  <a:latin typeface="Fira Sans ExtraLight"/>
                  <a:ea typeface="Fira Sans ExtraLight"/>
                  <a:cs typeface="Fira Sans ExtraLight"/>
                  <a:sym typeface="Fira Sans ExtraLight"/>
                </a:defRPr>
              </a:lvl1pPr>
            </a:lstStyle>
            <a:p>
              <a:r>
                <a:rPr lang="en-US"/>
                <a:t>PhD, Analyst</a:t>
              </a:r>
            </a:p>
            <a:p>
              <a:r>
                <a:rPr lang="en-US" err="1"/>
                <a:t>Capia</a:t>
              </a:r>
              <a:r>
                <a:rPr lang="en-US"/>
                <a:t> AS, Eivind@capia.no</a:t>
              </a:r>
              <a:endParaRPr/>
            </a:p>
          </p:txBody>
        </p:sp>
      </p:grpSp>
      <p:pic>
        <p:nvPicPr>
          <p:cNvPr id="14" name="Shape 183" descr="C:\Users\DEO\AppData\Local\Microsoft\Windows\Temporary Internet Files\Content.Outlook\ZTMXAOPN\Capia-logo-slogan.png">
            <a:extLst>
              <a:ext uri="{FF2B5EF4-FFF2-40B4-BE49-F238E27FC236}">
                <a16:creationId xmlns:a16="http://schemas.microsoft.com/office/drawing/2014/main" id="{33341B0B-0C9F-456B-998C-3F173BF69B8F}"/>
              </a:ext>
            </a:extLst>
          </p:cNvPr>
          <p:cNvPicPr preferRelativeResize="0"/>
          <p:nvPr/>
        </p:nvPicPr>
        <p:blipFill rotWithShape="1">
          <a:blip r:embed="rId2"/>
          <a:srcRect t="3153"/>
          <a:stretch/>
        </p:blipFill>
        <p:spPr>
          <a:xfrm>
            <a:off x="19751040" y="11198534"/>
            <a:ext cx="3864470" cy="1919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3179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3D35-2003-4E4C-A458-6DB9B464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225684"/>
            <a:ext cx="11246716" cy="1731525"/>
          </a:xfrm>
        </p:spPr>
        <p:txBody>
          <a:bodyPr/>
          <a:lstStyle/>
          <a:p>
            <a:r>
              <a:rPr lang="nb-NO" dirty="0" err="1"/>
              <a:t>Back</a:t>
            </a:r>
            <a:r>
              <a:rPr lang="nb-NO" b="0" dirty="0" err="1"/>
              <a:t>ground</a:t>
            </a:r>
            <a:endParaRPr lang="nb-NO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CDEDE-CC7C-3E46-8246-74B50B5D1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7284" y="3099888"/>
            <a:ext cx="12055475" cy="15954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3200" dirty="0" err="1">
                <a:solidFill>
                  <a:schemeClr val="accent5"/>
                </a:solidFill>
              </a:rPr>
              <a:t>Understanding</a:t>
            </a:r>
            <a:r>
              <a:rPr lang="nb-NO" sz="3200" dirty="0">
                <a:solidFill>
                  <a:schemeClr val="accent5"/>
                </a:solidFill>
              </a:rPr>
              <a:t> </a:t>
            </a:r>
            <a:r>
              <a:rPr lang="nb-NO" sz="3200" dirty="0" err="1">
                <a:solidFill>
                  <a:schemeClr val="accent5"/>
                </a:solidFill>
              </a:rPr>
              <a:t>the</a:t>
            </a:r>
            <a:r>
              <a:rPr lang="nb-NO" sz="3200" dirty="0">
                <a:solidFill>
                  <a:schemeClr val="accent5"/>
                </a:solidFill>
              </a:rPr>
              <a:t> </a:t>
            </a:r>
            <a:r>
              <a:rPr lang="nb-NO" sz="3200" dirty="0" err="1">
                <a:solidFill>
                  <a:schemeClr val="accent5"/>
                </a:solidFill>
              </a:rPr>
              <a:t>past</a:t>
            </a:r>
            <a:r>
              <a:rPr lang="nb-NO" sz="3200" dirty="0">
                <a:solidFill>
                  <a:schemeClr val="accent5"/>
                </a:solidFill>
              </a:rPr>
              <a:t> to </a:t>
            </a:r>
            <a:r>
              <a:rPr lang="nb-NO" sz="3200" dirty="0" err="1">
                <a:solidFill>
                  <a:schemeClr val="accent5"/>
                </a:solidFill>
              </a:rPr>
              <a:t>prepare</a:t>
            </a:r>
            <a:r>
              <a:rPr lang="nb-NO" sz="3200" dirty="0">
                <a:solidFill>
                  <a:schemeClr val="accent5"/>
                </a:solidFill>
              </a:rPr>
              <a:t> for </a:t>
            </a:r>
            <a:r>
              <a:rPr lang="nb-NO" sz="3200" dirty="0" err="1">
                <a:solidFill>
                  <a:schemeClr val="accent5"/>
                </a:solidFill>
              </a:rPr>
              <a:t>the</a:t>
            </a:r>
            <a:r>
              <a:rPr lang="nb-NO" sz="3200" dirty="0">
                <a:solidFill>
                  <a:schemeClr val="accent5"/>
                </a:solidFill>
              </a:rPr>
              <a:t> </a:t>
            </a:r>
            <a:r>
              <a:rPr lang="nb-NO" sz="3200" dirty="0" err="1">
                <a:solidFill>
                  <a:schemeClr val="accent5"/>
                </a:solidFill>
              </a:rPr>
              <a:t>future</a:t>
            </a:r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7BB36-2574-4D7A-87E5-C71037603A8A}"/>
              </a:ext>
            </a:extLst>
          </p:cNvPr>
          <p:cNvSpPr txBox="1"/>
          <p:nvPr/>
        </p:nvSpPr>
        <p:spPr>
          <a:xfrm>
            <a:off x="1302731" y="4204655"/>
            <a:ext cx="16220498" cy="83971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00100" indent="-571500" algn="l" defTabSz="914400" hangingPunct="1">
              <a:spcBef>
                <a:spcPts val="5900"/>
              </a:spcBef>
              <a:buClr>
                <a:srgbClr val="F7F7F8"/>
              </a:buClr>
              <a:buSzPts val="2250"/>
              <a:buFont typeface="Arial" panose="020B0604020202020204" pitchFamily="34" charset="0"/>
              <a:buChar char="•"/>
            </a:pPr>
            <a:r>
              <a:rPr lang="nb-NO" b="0" dirty="0" err="1">
                <a:solidFill>
                  <a:srgbClr val="F7F7F8"/>
                </a:solidFill>
                <a:latin typeface="Fira Sans ExtraLight"/>
              </a:rPr>
              <a:t>Today</a:t>
            </a:r>
            <a:r>
              <a:rPr lang="nb-NO" b="0" dirty="0">
                <a:solidFill>
                  <a:srgbClr val="F7F7F8"/>
                </a:solidFill>
                <a:latin typeface="Fira Sans ExtraLight"/>
              </a:rPr>
              <a:t>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</a:rPr>
              <a:t>we</a:t>
            </a:r>
            <a:r>
              <a:rPr lang="nb-NO" b="0" dirty="0">
                <a:solidFill>
                  <a:srgbClr val="F7F7F8"/>
                </a:solidFill>
                <a:latin typeface="Fira Sans ExtraLight"/>
              </a:rPr>
              <a:t> present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</a:rPr>
              <a:t>some</a:t>
            </a:r>
            <a:r>
              <a:rPr lang="nb-NO" b="0" dirty="0">
                <a:solidFill>
                  <a:srgbClr val="F7F7F8"/>
                </a:solidFill>
                <a:latin typeface="Fira Sans ExtraLight"/>
              </a:rPr>
              <a:t> 2025-scenarios from a </a:t>
            </a:r>
            <a:r>
              <a:rPr lang="nb-NO" b="0" dirty="0">
                <a:solidFill>
                  <a:schemeClr val="accent1"/>
                </a:solidFill>
                <a:latin typeface="Fira Sans ExtraLight"/>
              </a:rPr>
              <a:t>global </a:t>
            </a:r>
            <a:r>
              <a:rPr lang="nb-NO" b="0" dirty="0" err="1">
                <a:solidFill>
                  <a:schemeClr val="accent1"/>
                </a:solidFill>
                <a:latin typeface="Fira Sans ExtraLight"/>
              </a:rPr>
              <a:t>salmon</a:t>
            </a:r>
            <a:r>
              <a:rPr lang="nb-NO" b="0" dirty="0">
                <a:solidFill>
                  <a:schemeClr val="accent1"/>
                </a:solidFill>
                <a:latin typeface="Fira Sans ExtraLight"/>
              </a:rPr>
              <a:t> </a:t>
            </a:r>
            <a:r>
              <a:rPr lang="nb-NO" b="0" dirty="0" err="1">
                <a:solidFill>
                  <a:schemeClr val="accent1"/>
                </a:solidFill>
                <a:latin typeface="Fira Sans ExtraLight"/>
              </a:rPr>
              <a:t>model</a:t>
            </a:r>
            <a:r>
              <a:rPr lang="nb-NO" b="0" dirty="0">
                <a:solidFill>
                  <a:schemeClr val="accent1"/>
                </a:solidFill>
                <a:latin typeface="Fira Sans ExtraLight"/>
              </a:rPr>
              <a:t>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</a:rPr>
              <a:t>developed</a:t>
            </a:r>
            <a:r>
              <a:rPr lang="nb-NO" b="0" dirty="0">
                <a:solidFill>
                  <a:srgbClr val="F7F7F8"/>
                </a:solidFill>
                <a:latin typeface="Fira Sans ExtraLight"/>
              </a:rPr>
              <a:t> by </a:t>
            </a:r>
            <a:r>
              <a:rPr lang="nb-NO" b="0" dirty="0" err="1">
                <a:solidFill>
                  <a:schemeClr val="accent1"/>
                </a:solidFill>
                <a:latin typeface="Fira Sans ExtraLight"/>
              </a:rPr>
              <a:t>Capia</a:t>
            </a:r>
            <a:r>
              <a:rPr lang="nb-NO" b="0" dirty="0">
                <a:solidFill>
                  <a:srgbClr val="F7F7F8"/>
                </a:solidFill>
                <a:latin typeface="Fira Sans ExtraLight"/>
              </a:rPr>
              <a:t> for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</a:rPr>
              <a:t>the</a:t>
            </a:r>
            <a:r>
              <a:rPr lang="nb-NO" b="0" dirty="0">
                <a:solidFill>
                  <a:srgbClr val="F7F7F8"/>
                </a:solidFill>
                <a:latin typeface="Fira Sans ExtraLight"/>
              </a:rPr>
              <a:t> Norwegian Seafood Council</a:t>
            </a:r>
          </a:p>
          <a:p>
            <a:pPr marL="800100" lvl="0" indent="-571500" algn="l" defTabSz="914400" hangingPunct="1">
              <a:spcBef>
                <a:spcPts val="5900"/>
              </a:spcBef>
              <a:buClr>
                <a:srgbClr val="F7F7F8"/>
              </a:buClr>
              <a:buSzPts val="2250"/>
              <a:buFont typeface="Arial" panose="020B0604020202020204" pitchFamily="34" charset="0"/>
              <a:buChar char="•"/>
            </a:pPr>
            <a:r>
              <a:rPr lang="nb-NO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Model is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  <a:sym typeface="Fira Sans ExtraLight"/>
              </a:rPr>
              <a:t>based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  <a:sym typeface="Fira Sans ExtraLight"/>
              </a:rPr>
              <a:t>on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 </a:t>
            </a:r>
            <a:r>
              <a:rPr lang="nb-NO" b="0" dirty="0">
                <a:solidFill>
                  <a:schemeClr val="accent1"/>
                </a:solidFill>
                <a:latin typeface="Fira Sans ExtraLight"/>
                <a:sym typeface="Fira Sans ExtraLight"/>
              </a:rPr>
              <a:t>Professor </a:t>
            </a:r>
            <a:r>
              <a:rPr lang="nb-NO" b="0" dirty="0" err="1">
                <a:solidFill>
                  <a:schemeClr val="accent1"/>
                </a:solidFill>
                <a:latin typeface="Fira Sans ExtraLight"/>
                <a:sym typeface="Fira Sans ExtraLight"/>
              </a:rPr>
              <a:t>Myrland’s</a:t>
            </a:r>
            <a:r>
              <a:rPr lang="nb-NO" b="0" dirty="0">
                <a:solidFill>
                  <a:schemeClr val="accent1"/>
                </a:solidFill>
                <a:latin typeface="Fira Sans ExtraLight"/>
                <a:sym typeface="Fira Sans ExtraLight"/>
              </a:rPr>
              <a:t> </a:t>
            </a:r>
            <a:r>
              <a:rPr lang="nb-NO" b="0" dirty="0" err="1">
                <a:solidFill>
                  <a:schemeClr val="accent1"/>
                </a:solidFill>
                <a:latin typeface="Fira Sans ExtraLight"/>
                <a:sym typeface="Fira Sans ExtraLight"/>
              </a:rPr>
              <a:t>research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, </a:t>
            </a:r>
            <a:r>
              <a:rPr lang="nb-NO" b="0" dirty="0" err="1">
                <a:solidFill>
                  <a:schemeClr val="accent1"/>
                </a:solidFill>
                <a:latin typeface="Fira Sans ExtraLight"/>
                <a:sym typeface="Fira Sans ExtraLight"/>
              </a:rPr>
              <a:t>Brækkan’s</a:t>
            </a:r>
            <a:r>
              <a:rPr lang="nb-NO" b="0" dirty="0">
                <a:solidFill>
                  <a:schemeClr val="accent1"/>
                </a:solidFill>
                <a:latin typeface="Fira Sans ExtraLight"/>
                <a:sym typeface="Fira Sans ExtraLight"/>
              </a:rPr>
              <a:t> </a:t>
            </a:r>
            <a:r>
              <a:rPr lang="nb-NO" b="0" dirty="0" err="1">
                <a:solidFill>
                  <a:schemeClr val="accent1"/>
                </a:solidFill>
                <a:latin typeface="Fira Sans ExtraLight"/>
                <a:sym typeface="Fira Sans ExtraLight"/>
              </a:rPr>
              <a:t>PhD</a:t>
            </a:r>
            <a:r>
              <a:rPr lang="nb-NO" b="0" dirty="0">
                <a:solidFill>
                  <a:schemeClr val="accent1"/>
                </a:solidFill>
                <a:latin typeface="Fira Sans ExtraLight"/>
                <a:sym typeface="Fira Sans ExtraLight"/>
              </a:rPr>
              <a:t>/</a:t>
            </a:r>
            <a:r>
              <a:rPr lang="nb-NO" b="0" dirty="0" err="1">
                <a:solidFill>
                  <a:schemeClr val="accent1"/>
                </a:solidFill>
                <a:latin typeface="Fira Sans ExtraLight"/>
                <a:sym typeface="Fira Sans ExtraLight"/>
              </a:rPr>
              <a:t>research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, </a:t>
            </a:r>
            <a:r>
              <a:rPr lang="nb-NO" b="0" dirty="0" smtClean="0">
                <a:solidFill>
                  <a:srgbClr val="F7F7F8"/>
                </a:solidFill>
                <a:latin typeface="Fira Sans ExtraLight"/>
                <a:sym typeface="Fira Sans ExtraLight"/>
              </a:rPr>
              <a:t>as </a:t>
            </a:r>
            <a:r>
              <a:rPr lang="nb-NO" b="0" dirty="0" err="1" smtClean="0">
                <a:solidFill>
                  <a:srgbClr val="F7F7F8"/>
                </a:solidFill>
                <a:latin typeface="Fira Sans ExtraLight"/>
                <a:sym typeface="Fira Sans ExtraLight"/>
              </a:rPr>
              <a:t>well</a:t>
            </a:r>
            <a:r>
              <a:rPr lang="nb-NO" b="0" dirty="0" smtClean="0">
                <a:solidFill>
                  <a:srgbClr val="F7F7F8"/>
                </a:solidFill>
                <a:latin typeface="Fira Sans ExtraLight"/>
                <a:sym typeface="Fira Sans ExtraLight"/>
              </a:rPr>
              <a:t> as </a:t>
            </a:r>
            <a:r>
              <a:rPr lang="nb-NO" b="0" dirty="0" err="1" smtClean="0">
                <a:solidFill>
                  <a:srgbClr val="F7F7F8"/>
                </a:solidFill>
                <a:latin typeface="Fira Sans ExtraLight"/>
                <a:sym typeface="Fira Sans ExtraLight"/>
              </a:rPr>
              <a:t>expert</a:t>
            </a:r>
            <a:r>
              <a:rPr lang="nb-NO" b="0" dirty="0" smtClean="0">
                <a:solidFill>
                  <a:srgbClr val="F7F7F8"/>
                </a:solidFill>
                <a:latin typeface="Fira Sans ExtraLight"/>
                <a:sym typeface="Fira Sans ExtraLight"/>
              </a:rPr>
              <a:t> </a:t>
            </a:r>
            <a:r>
              <a:rPr lang="nb-NO" b="0" dirty="0" err="1" smtClean="0">
                <a:solidFill>
                  <a:srgbClr val="F7F7F8"/>
                </a:solidFill>
                <a:latin typeface="Fira Sans ExtraLight"/>
                <a:sym typeface="Fira Sans ExtraLight"/>
              </a:rPr>
              <a:t>knowledge</a:t>
            </a:r>
            <a:r>
              <a:rPr lang="nb-NO" b="0" dirty="0" smtClean="0">
                <a:solidFill>
                  <a:srgbClr val="F7F7F8"/>
                </a:solidFill>
                <a:latin typeface="Fira Sans ExtraLight"/>
                <a:sym typeface="Fira Sans ExtraLight"/>
              </a:rPr>
              <a:t> from </a:t>
            </a:r>
            <a:r>
              <a:rPr lang="nb-NO" b="0" dirty="0" err="1">
                <a:solidFill>
                  <a:schemeClr val="accent1"/>
                </a:solidFill>
                <a:latin typeface="Fira Sans ExtraLight"/>
                <a:sym typeface="Fira Sans ExtraLight"/>
              </a:rPr>
              <a:t>the</a:t>
            </a:r>
            <a:r>
              <a:rPr lang="nb-NO" b="0" dirty="0">
                <a:solidFill>
                  <a:schemeClr val="accent1"/>
                </a:solidFill>
                <a:latin typeface="Fira Sans ExtraLight"/>
                <a:sym typeface="Fira Sans ExtraLight"/>
              </a:rPr>
              <a:t> </a:t>
            </a:r>
            <a:r>
              <a:rPr lang="nb-NO" b="0" dirty="0" err="1">
                <a:solidFill>
                  <a:schemeClr val="accent1"/>
                </a:solidFill>
                <a:latin typeface="Fira Sans ExtraLight"/>
                <a:sym typeface="Fira Sans ExtraLight"/>
              </a:rPr>
              <a:t>industry</a:t>
            </a:r>
            <a:r>
              <a:rPr lang="nb-NO" b="0" dirty="0">
                <a:solidFill>
                  <a:schemeClr val="accent1"/>
                </a:solidFill>
                <a:latin typeface="Fira Sans ExtraLight"/>
                <a:sym typeface="Fira Sans ExtraLight"/>
              </a:rPr>
              <a:t> </a:t>
            </a:r>
            <a:r>
              <a:rPr lang="nb-NO" b="0" dirty="0" smtClean="0">
                <a:solidFill>
                  <a:srgbClr val="F7F7F8"/>
                </a:solidFill>
                <a:latin typeface="Fira Sans ExtraLight"/>
                <a:sym typeface="Fira Sans ExtraLight"/>
              </a:rPr>
              <a:t>and</a:t>
            </a:r>
            <a:r>
              <a:rPr lang="nb-NO" b="0" dirty="0" smtClean="0">
                <a:solidFill>
                  <a:schemeClr val="accent1"/>
                </a:solidFill>
                <a:latin typeface="Fira Sans ExtraLight"/>
                <a:sym typeface="Fira Sans ExtraLight"/>
              </a:rPr>
              <a:t> NSC</a:t>
            </a:r>
            <a:r>
              <a:rPr lang="nb-NO" b="0" dirty="0" smtClean="0">
                <a:solidFill>
                  <a:srgbClr val="F7F7F8"/>
                </a:solidFill>
                <a:latin typeface="Fira Sans ExtraLight"/>
                <a:sym typeface="Fira Sans ExtraLight"/>
              </a:rPr>
              <a:t>.</a:t>
            </a:r>
            <a:endParaRPr lang="nb-NO" b="0" dirty="0">
              <a:solidFill>
                <a:srgbClr val="F7F7F8"/>
              </a:solidFill>
              <a:latin typeface="Fira Sans ExtraLight"/>
              <a:sym typeface="Fira Sans ExtraLight"/>
            </a:endParaRPr>
          </a:p>
          <a:p>
            <a:pPr marL="228600" lvl="0" algn="l" defTabSz="914400" hangingPunct="1">
              <a:spcBef>
                <a:spcPts val="5900"/>
              </a:spcBef>
              <a:buClr>
                <a:srgbClr val="F7F7F8"/>
              </a:buClr>
              <a:buSzPts val="2250"/>
            </a:pPr>
            <a:r>
              <a:rPr lang="nb-NO" sz="2500" dirty="0">
                <a:solidFill>
                  <a:schemeClr val="accent2"/>
                </a:solidFill>
                <a:latin typeface="Fira Mono" panose="020B0509050000020004" pitchFamily="49" charset="0"/>
                <a:ea typeface="Fira Mono" panose="020B0509050000020004" pitchFamily="49" charset="0"/>
                <a:sym typeface="Fira Sans ExtraLight"/>
              </a:rPr>
              <a:t>SOME QUICK HISTORICAL RESULTS: </a:t>
            </a:r>
          </a:p>
          <a:p>
            <a:pPr marL="800100" lvl="0" indent="-571500" algn="l" defTabSz="914400" hangingPunct="1">
              <a:spcBef>
                <a:spcPts val="5900"/>
              </a:spcBef>
              <a:buClr>
                <a:srgbClr val="F7F7F8"/>
              </a:buClr>
              <a:buSzPts val="2250"/>
              <a:buFont typeface="Arial" panose="020B0604020202020204" pitchFamily="34" charset="0"/>
              <a:buChar char="•"/>
            </a:pPr>
            <a:r>
              <a:rPr lang="nb-NO" b="0" dirty="0" err="1">
                <a:solidFill>
                  <a:srgbClr val="F7F7F8"/>
                </a:solidFill>
                <a:latin typeface="Fira Sans ExtraLight"/>
                <a:sym typeface="Fira Sans ExtraLight"/>
              </a:rPr>
              <a:t>Demand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 is volatile,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  <a:sym typeface="Fira Sans ExtraLight"/>
              </a:rPr>
              <a:t>but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 long-term trend positive </a:t>
            </a:r>
            <a:r>
              <a:rPr lang="nb-NO" b="0" dirty="0">
                <a:solidFill>
                  <a:schemeClr val="accent1"/>
                </a:solidFill>
                <a:latin typeface="Fira Sans ExtraLight"/>
                <a:sym typeface="Wingdings" panose="05000000000000000000" pitchFamily="2" charset="2"/>
              </a:rPr>
              <a:t>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Wingdings" panose="05000000000000000000" pitchFamily="2" charset="2"/>
              </a:rPr>
              <a:t>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  <a:sym typeface="Wingdings" panose="05000000000000000000" pitchFamily="2" charset="2"/>
              </a:rPr>
              <a:t>Higher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Wingdings" panose="05000000000000000000" pitchFamily="2" charset="2"/>
              </a:rPr>
              <a:t>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  <a:sym typeface="Wingdings" panose="05000000000000000000" pitchFamily="2" charset="2"/>
              </a:rPr>
              <a:t>prices</a:t>
            </a:r>
            <a:endParaRPr lang="nb-NO" b="0" dirty="0">
              <a:solidFill>
                <a:srgbClr val="F7F7F8"/>
              </a:solidFill>
              <a:latin typeface="Fira Sans ExtraLight"/>
              <a:sym typeface="Fira Sans ExtraLight"/>
            </a:endParaRPr>
          </a:p>
          <a:p>
            <a:pPr marL="800100" lvl="0" indent="-571500" algn="l" defTabSz="914400" hangingPunct="1">
              <a:spcBef>
                <a:spcPts val="5900"/>
              </a:spcBef>
              <a:buClr>
                <a:srgbClr val="F7F7F8"/>
              </a:buClr>
              <a:buSzPts val="2250"/>
              <a:buFont typeface="Arial" panose="020B0604020202020204" pitchFamily="34" charset="0"/>
              <a:buChar char="•"/>
            </a:pPr>
            <a:r>
              <a:rPr lang="nb-NO" b="0" dirty="0" err="1">
                <a:solidFill>
                  <a:srgbClr val="F7F7F8"/>
                </a:solidFill>
                <a:latin typeface="Fira Sans ExtraLight"/>
                <a:sym typeface="Fira Sans ExtraLight"/>
              </a:rPr>
              <a:t>Slower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  <a:sym typeface="Fira Sans ExtraLight"/>
              </a:rPr>
              <a:t>supply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  <a:sym typeface="Fira Sans ExtraLight"/>
              </a:rPr>
              <a:t>growth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 </a:t>
            </a:r>
            <a:r>
              <a:rPr lang="nb-NO" b="0" dirty="0">
                <a:solidFill>
                  <a:schemeClr val="accent1"/>
                </a:solidFill>
                <a:latin typeface="Fira Sans ExtraLight"/>
                <a:sym typeface="Wingdings" panose="05000000000000000000" pitchFamily="2" charset="2"/>
              </a:rPr>
              <a:t>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Wingdings" panose="05000000000000000000" pitchFamily="2" charset="2"/>
              </a:rPr>
              <a:t>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  <a:sym typeface="Wingdings" panose="05000000000000000000" pitchFamily="2" charset="2"/>
              </a:rPr>
              <a:t>Higher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Wingdings" panose="05000000000000000000" pitchFamily="2" charset="2"/>
              </a:rPr>
              <a:t>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  <a:sym typeface="Wingdings" panose="05000000000000000000" pitchFamily="2" charset="2"/>
              </a:rPr>
              <a:t>prices</a:t>
            </a:r>
            <a:endParaRPr lang="nb-NO" b="0" dirty="0">
              <a:solidFill>
                <a:srgbClr val="F7F7F8"/>
              </a:solidFill>
              <a:latin typeface="Fira Sans ExtraLight"/>
              <a:sym typeface="Fira Sans ExtraLight"/>
            </a:endParaRPr>
          </a:p>
          <a:p>
            <a:pPr marL="800100" lvl="0" indent="-571500" algn="l" defTabSz="914400" hangingPunct="1">
              <a:spcBef>
                <a:spcPts val="5900"/>
              </a:spcBef>
              <a:buClr>
                <a:srgbClr val="F7F7F8"/>
              </a:buClr>
              <a:buSzPts val="2250"/>
              <a:buFont typeface="Arial" panose="020B0604020202020204" pitchFamily="34" charset="0"/>
              <a:buChar char="•"/>
            </a:pPr>
            <a:r>
              <a:rPr lang="nb-NO" b="0" dirty="0" err="1">
                <a:solidFill>
                  <a:srgbClr val="F7F7F8"/>
                </a:solidFill>
                <a:latin typeface="Fira Sans ExtraLight"/>
                <a:sym typeface="Fira Sans ExtraLight"/>
              </a:rPr>
              <a:t>Weak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 NOK </a:t>
            </a:r>
            <a:r>
              <a:rPr lang="nb-NO" b="0" dirty="0">
                <a:solidFill>
                  <a:schemeClr val="accent1"/>
                </a:solidFill>
                <a:latin typeface="Fira Sans ExtraLight"/>
                <a:sym typeface="Wingdings" panose="05000000000000000000" pitchFamily="2" charset="2"/>
              </a:rPr>
              <a:t>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  <a:sym typeface="Wingdings" panose="05000000000000000000" pitchFamily="2" charset="2"/>
              </a:rPr>
              <a:t>higher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Wingdings" panose="05000000000000000000" pitchFamily="2" charset="2"/>
              </a:rPr>
              <a:t> </a:t>
            </a:r>
            <a:r>
              <a:rPr lang="nb-NO" b="0" dirty="0" err="1">
                <a:solidFill>
                  <a:srgbClr val="F7F7F8"/>
                </a:solidFill>
                <a:latin typeface="Fira Sans ExtraLight"/>
                <a:sym typeface="Wingdings" panose="05000000000000000000" pitchFamily="2" charset="2"/>
              </a:rPr>
              <a:t>prices</a:t>
            </a:r>
            <a:r>
              <a:rPr lang="nb-NO" b="0" dirty="0">
                <a:solidFill>
                  <a:srgbClr val="F7F7F8"/>
                </a:solidFill>
                <a:latin typeface="Fira Sans ExtraLight"/>
                <a:sym typeface="Wingdings" panose="05000000000000000000" pitchFamily="2" charset="2"/>
              </a:rPr>
              <a:t> (in NOK)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1A199B-4C12-42C6-BE41-C57D3DEC603B}"/>
              </a:ext>
            </a:extLst>
          </p:cNvPr>
          <p:cNvCxnSpPr>
            <a:cxnSpLocks/>
          </p:cNvCxnSpPr>
          <p:nvPr/>
        </p:nvCxnSpPr>
        <p:spPr>
          <a:xfrm>
            <a:off x="1822552" y="4427696"/>
            <a:ext cx="14276430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Shape 183" descr="C:\Users\DEO\AppData\Local\Microsoft\Windows\Temporary Internet Files\Content.Outlook\ZTMXAOPN\Capia-logo-slogan.png">
            <a:extLst>
              <a:ext uri="{FF2B5EF4-FFF2-40B4-BE49-F238E27FC236}">
                <a16:creationId xmlns:a16="http://schemas.microsoft.com/office/drawing/2014/main" id="{C6A5BBFF-1725-4A0D-BD9D-41CCC94A168A}"/>
              </a:ext>
            </a:extLst>
          </p:cNvPr>
          <p:cNvPicPr preferRelativeResize="0"/>
          <p:nvPr/>
        </p:nvPicPr>
        <p:blipFill rotWithShape="1">
          <a:blip r:embed="rId3"/>
          <a:srcRect t="3153"/>
          <a:stretch/>
        </p:blipFill>
        <p:spPr>
          <a:xfrm>
            <a:off x="19751040" y="11198534"/>
            <a:ext cx="3864470" cy="1919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571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0C6F-7B1E-CC44-8256-E56E8A2F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Scenarios</a:t>
            </a:r>
            <a:r>
              <a:rPr lang="nb-NO" b="0" dirty="0"/>
              <a:t> for </a:t>
            </a:r>
            <a:r>
              <a:rPr lang="nb-NO" b="0" dirty="0" smtClean="0"/>
              <a:t>2025</a:t>
            </a:r>
            <a:endParaRPr lang="nb-NO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92712-C59F-5A48-B49A-6CED5E4F08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2552" y="9035612"/>
            <a:ext cx="20869275" cy="609167"/>
          </a:xfrm>
        </p:spPr>
        <p:txBody>
          <a:bodyPr/>
          <a:lstStyle/>
          <a:p>
            <a:r>
              <a:rPr lang="nb-NO" sz="2800" dirty="0"/>
              <a:t>*</a:t>
            </a:r>
            <a:r>
              <a:rPr lang="nb-NO" sz="2800" dirty="0" err="1"/>
              <a:t>Demand</a:t>
            </a:r>
            <a:r>
              <a:rPr lang="nb-NO" sz="2800" dirty="0"/>
              <a:t> </a:t>
            </a:r>
            <a:r>
              <a:rPr lang="nb-NO" sz="2800" dirty="0" err="1"/>
              <a:t>growth</a:t>
            </a:r>
            <a:r>
              <a:rPr lang="nb-NO" sz="2800" dirty="0"/>
              <a:t> = % </a:t>
            </a:r>
            <a:r>
              <a:rPr lang="nb-NO" sz="2800" dirty="0" err="1"/>
              <a:t>change</a:t>
            </a:r>
            <a:r>
              <a:rPr lang="nb-NO" sz="2800" dirty="0"/>
              <a:t> in </a:t>
            </a:r>
            <a:r>
              <a:rPr lang="nb-NO" sz="2800" dirty="0" err="1"/>
              <a:t>quantity</a:t>
            </a:r>
            <a:r>
              <a:rPr lang="nb-NO" sz="2800" dirty="0"/>
              <a:t> </a:t>
            </a:r>
            <a:r>
              <a:rPr lang="nb-NO" sz="2800" dirty="0" err="1"/>
              <a:t>demanded</a:t>
            </a:r>
            <a:r>
              <a:rPr lang="nb-NO" sz="2800" dirty="0"/>
              <a:t> </a:t>
            </a:r>
            <a:r>
              <a:rPr lang="nb-NO" sz="2800" dirty="0" err="1"/>
              <a:t>if</a:t>
            </a:r>
            <a:r>
              <a:rPr lang="nb-NO" sz="2800" dirty="0"/>
              <a:t> </a:t>
            </a:r>
            <a:r>
              <a:rPr lang="nb-NO" sz="2800" dirty="0" err="1"/>
              <a:t>price</a:t>
            </a:r>
            <a:r>
              <a:rPr lang="nb-NO" sz="2800" dirty="0"/>
              <a:t> is </a:t>
            </a:r>
            <a:r>
              <a:rPr lang="nb-NO" sz="2800" dirty="0" err="1"/>
              <a:t>unchanged</a:t>
            </a:r>
            <a:r>
              <a:rPr lang="nb-NO" sz="2800" dirty="0"/>
              <a:t> from </a:t>
            </a:r>
            <a:r>
              <a:rPr lang="nb-NO" sz="2800" dirty="0" err="1"/>
              <a:t>previous</a:t>
            </a:r>
            <a:r>
              <a:rPr lang="nb-NO" sz="2800" dirty="0"/>
              <a:t> </a:t>
            </a:r>
            <a:r>
              <a:rPr lang="nb-NO" sz="2800" dirty="0" err="1"/>
              <a:t>period</a:t>
            </a:r>
            <a:r>
              <a:rPr lang="nb-NO" sz="28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81E677-7BC4-4F83-AAEE-0D0420F66436}"/>
              </a:ext>
            </a:extLst>
          </p:cNvPr>
          <p:cNvCxnSpPr>
            <a:cxnSpLocks/>
          </p:cNvCxnSpPr>
          <p:nvPr/>
        </p:nvCxnSpPr>
        <p:spPr>
          <a:xfrm>
            <a:off x="1822552" y="2957209"/>
            <a:ext cx="20726163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932C36-819D-48D3-BE39-FE894AE24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08373"/>
              </p:ext>
            </p:extLst>
          </p:nvPr>
        </p:nvGraphicFramePr>
        <p:xfrm>
          <a:off x="1822552" y="5363041"/>
          <a:ext cx="4938466" cy="2353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8466">
                  <a:extLst>
                    <a:ext uri="{9D8B030D-6E8A-4147-A177-3AD203B41FA5}">
                      <a16:colId xmlns:a16="http://schemas.microsoft.com/office/drawing/2014/main" val="1686057946"/>
                    </a:ext>
                  </a:extLst>
                </a:gridCol>
              </a:tblGrid>
              <a:tr h="636217">
                <a:tc>
                  <a:txBody>
                    <a:bodyPr/>
                    <a:lstStyle/>
                    <a:p>
                      <a:endParaRPr lang="sv-SE" sz="2200" dirty="0">
                        <a:latin typeface="Fira Mono" panose="020B0509050000020004" pitchFamily="49" charset="0"/>
                        <a:ea typeface="Fira Mono" panose="020B05090500000200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325464"/>
                  </a:ext>
                </a:extLst>
              </a:tr>
              <a:tr h="77848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accent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Global Supply</a:t>
                      </a:r>
                      <a:endParaRPr lang="sv-SE" sz="2200" dirty="0">
                        <a:solidFill>
                          <a:schemeClr val="accent1"/>
                        </a:solidFill>
                        <a:latin typeface="Fira Mono" panose="020B0509050000020004" pitchFamily="49" charset="0"/>
                        <a:ea typeface="Fira Mono" panose="020B05090500000200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819117"/>
                  </a:ext>
                </a:extLst>
              </a:tr>
              <a:tr h="938996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accent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Global Demand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uFillTx/>
                          <a:latin typeface="Fira Mono" panose="020B0509050000020004" pitchFamily="49" charset="0"/>
                          <a:ea typeface="Fira Mono" panose="020B0509050000020004" pitchFamily="49" charset="0"/>
                          <a:cs typeface="+mn-cs"/>
                          <a:sym typeface="Helvetica Neue Light"/>
                        </a:rPr>
                        <a:t>Growth</a:t>
                      </a:r>
                      <a:r>
                        <a:rPr lang="nb-NO" sz="22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uFillTx/>
                          <a:latin typeface="Fira Mono" panose="020B0509050000020004" pitchFamily="49" charset="0"/>
                          <a:ea typeface="Fira Mono" panose="020B0509050000020004" pitchFamily="49" charset="0"/>
                          <a:cs typeface="+mn-cs"/>
                          <a:sym typeface="Helvetica Neue Light"/>
                        </a:rPr>
                        <a:t>*</a:t>
                      </a:r>
                      <a:endParaRPr lang="sv-SE" sz="2200" b="0" i="0" u="none" strike="noStrike" cap="none" spc="0" baseline="30000" dirty="0">
                        <a:ln>
                          <a:noFill/>
                        </a:ln>
                        <a:solidFill>
                          <a:schemeClr val="accent1"/>
                        </a:solidFill>
                        <a:uFillTx/>
                        <a:latin typeface="Fira Mono" panose="020B0509050000020004" pitchFamily="49" charset="0"/>
                        <a:ea typeface="Fira Mono" panose="020B0509050000020004" pitchFamily="49" charset="0"/>
                        <a:cs typeface="+mn-cs"/>
                        <a:sym typeface="Helvetica Neue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063371"/>
                  </a:ext>
                </a:extLst>
              </a:tr>
            </a:tbl>
          </a:graphicData>
        </a:graphic>
      </p:graphicFrame>
      <p:pic>
        <p:nvPicPr>
          <p:cNvPr id="7" name="Shape 183" descr="C:\Users\DEO\AppData\Local\Microsoft\Windows\Temporary Internet Files\Content.Outlook\ZTMXAOPN\Capia-logo-slogan.png">
            <a:extLst>
              <a:ext uri="{FF2B5EF4-FFF2-40B4-BE49-F238E27FC236}">
                <a16:creationId xmlns:a16="http://schemas.microsoft.com/office/drawing/2014/main" id="{42FFA5CB-AEA5-4B36-B951-68E560BD5D2D}"/>
              </a:ext>
            </a:extLst>
          </p:cNvPr>
          <p:cNvPicPr preferRelativeResize="0"/>
          <p:nvPr/>
        </p:nvPicPr>
        <p:blipFill rotWithShape="1">
          <a:blip r:embed="rId3"/>
          <a:srcRect t="3153"/>
          <a:stretch/>
        </p:blipFill>
        <p:spPr>
          <a:xfrm>
            <a:off x="19751040" y="11198534"/>
            <a:ext cx="3864470" cy="1919603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601807"/>
              </p:ext>
            </p:extLst>
          </p:nvPr>
        </p:nvGraphicFramePr>
        <p:xfrm>
          <a:off x="1822552" y="7702410"/>
          <a:ext cx="20726163" cy="636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8466">
                  <a:extLst>
                    <a:ext uri="{9D8B030D-6E8A-4147-A177-3AD203B41FA5}">
                      <a16:colId xmlns:a16="http://schemas.microsoft.com/office/drawing/2014/main" val="2014432314"/>
                    </a:ext>
                  </a:extLst>
                </a:gridCol>
                <a:gridCol w="8174182">
                  <a:extLst>
                    <a:ext uri="{9D8B030D-6E8A-4147-A177-3AD203B41FA5}">
                      <a16:colId xmlns:a16="http://schemas.microsoft.com/office/drawing/2014/main" val="4104402620"/>
                    </a:ext>
                  </a:extLst>
                </a:gridCol>
                <a:gridCol w="7613515">
                  <a:extLst>
                    <a:ext uri="{9D8B030D-6E8A-4147-A177-3AD203B41FA5}">
                      <a16:colId xmlns:a16="http://schemas.microsoft.com/office/drawing/2014/main" val="2966792405"/>
                    </a:ext>
                  </a:extLst>
                </a:gridCol>
              </a:tblGrid>
              <a:tr h="636217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solidFill>
                            <a:schemeClr val="accent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Landbased</a:t>
                      </a:r>
                      <a:r>
                        <a:rPr lang="en-US" sz="2200" dirty="0">
                          <a:solidFill>
                            <a:schemeClr val="accent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 Supply</a:t>
                      </a:r>
                      <a:endParaRPr lang="sv-SE" sz="2200" dirty="0">
                        <a:solidFill>
                          <a:schemeClr val="accent1"/>
                        </a:solidFill>
                        <a:latin typeface="Fira Mono" panose="020B0509050000020004" pitchFamily="49" charset="0"/>
                        <a:ea typeface="Fira Mono" panose="020B05090500000200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200 000 tons in 2025</a:t>
                      </a:r>
                      <a:endParaRPr lang="sv-SE" sz="2200" b="0" dirty="0">
                        <a:latin typeface="Fira Mono" panose="020B0509050000020004" pitchFamily="49" charset="0"/>
                        <a:ea typeface="Fira Mono" panose="020B05090500000200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200 000 tons in 2025</a:t>
                      </a:r>
                      <a:endParaRPr lang="sv-SE" sz="2200" b="0" dirty="0">
                        <a:latin typeface="Fira Mono" panose="020B0509050000020004" pitchFamily="49" charset="0"/>
                        <a:ea typeface="Fira Mono" panose="020B05090500000200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61571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52430"/>
              </p:ext>
            </p:extLst>
          </p:nvPr>
        </p:nvGraphicFramePr>
        <p:xfrm>
          <a:off x="14935200" y="6830531"/>
          <a:ext cx="7613515" cy="854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3515">
                  <a:extLst>
                    <a:ext uri="{9D8B030D-6E8A-4147-A177-3AD203B41FA5}">
                      <a16:colId xmlns:a16="http://schemas.microsoft.com/office/drawing/2014/main" val="1488355103"/>
                    </a:ext>
                  </a:extLst>
                </a:gridCol>
              </a:tblGrid>
              <a:tr h="854919">
                <a:tc>
                  <a:txBody>
                    <a:bodyPr/>
                    <a:lstStyle/>
                    <a:p>
                      <a:pPr algn="l"/>
                      <a:r>
                        <a:rPr lang="nb-NO" sz="2200" b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7.5 % </a:t>
                      </a:r>
                      <a:r>
                        <a:rPr lang="nb-NO" sz="2200" b="0" dirty="0" err="1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yearly</a:t>
                      </a:r>
                      <a:endParaRPr lang="nb-NO" sz="2200" b="0" dirty="0">
                        <a:solidFill>
                          <a:schemeClr val="tx1"/>
                        </a:solidFill>
                        <a:latin typeface="Fira Mono" panose="020B0509050000020004" pitchFamily="49" charset="0"/>
                        <a:ea typeface="Fira Mono" panose="020B0509050000020004" pitchFamily="49" charset="0"/>
                      </a:endParaRPr>
                    </a:p>
                    <a:p>
                      <a:pPr algn="l"/>
                      <a:r>
                        <a:rPr lang="nb-NO" sz="2200" b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+ China</a:t>
                      </a:r>
                      <a:r>
                        <a:rPr lang="nb-NO" sz="2200" b="0" baseline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 9.5 % </a:t>
                      </a:r>
                      <a:r>
                        <a:rPr lang="nb-NO" sz="2200" b="0" baseline="0" dirty="0" err="1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yearly</a:t>
                      </a:r>
                      <a:endParaRPr lang="sv-SE" sz="2200" b="0" dirty="0">
                        <a:solidFill>
                          <a:schemeClr val="tx1"/>
                        </a:solidFill>
                        <a:latin typeface="Fira Mono" panose="020B0509050000020004" pitchFamily="49" charset="0"/>
                        <a:ea typeface="Fira Mono" panose="020B05090500000200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778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635480"/>
              </p:ext>
            </p:extLst>
          </p:nvPr>
        </p:nvGraphicFramePr>
        <p:xfrm>
          <a:off x="6761018" y="6830531"/>
          <a:ext cx="8174182" cy="856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4182">
                  <a:extLst>
                    <a:ext uri="{9D8B030D-6E8A-4147-A177-3AD203B41FA5}">
                      <a16:colId xmlns:a16="http://schemas.microsoft.com/office/drawing/2014/main" val="2513990289"/>
                    </a:ext>
                  </a:extLst>
                </a:gridCol>
              </a:tblGrid>
              <a:tr h="856818">
                <a:tc>
                  <a:txBody>
                    <a:bodyPr/>
                    <a:lstStyle/>
                    <a:p>
                      <a:pPr algn="l"/>
                      <a:r>
                        <a:rPr lang="nb-NO" sz="2200" b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6 % </a:t>
                      </a:r>
                      <a:r>
                        <a:rPr lang="nb-NO" sz="2200" b="0" dirty="0" err="1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yearly</a:t>
                      </a:r>
                      <a:endParaRPr lang="nb-NO" sz="2200" b="0" dirty="0">
                        <a:solidFill>
                          <a:schemeClr val="tx1"/>
                        </a:solidFill>
                        <a:latin typeface="Fira Mono" panose="020B0509050000020004" pitchFamily="49" charset="0"/>
                        <a:ea typeface="Fira Mono" panose="020B0509050000020004" pitchFamily="49" charset="0"/>
                      </a:endParaRPr>
                    </a:p>
                    <a:p>
                      <a:pPr algn="l"/>
                      <a:r>
                        <a:rPr lang="nb-NO" sz="2200" b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+ China 9.5</a:t>
                      </a:r>
                      <a:r>
                        <a:rPr lang="nb-NO" sz="2200" b="0" baseline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 % </a:t>
                      </a:r>
                      <a:r>
                        <a:rPr lang="nb-NO" sz="2200" b="0" baseline="0" dirty="0" err="1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yearly</a:t>
                      </a:r>
                      <a:r>
                        <a:rPr lang="nb-NO" sz="2200" b="0" baseline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 </a:t>
                      </a:r>
                      <a:r>
                        <a:rPr lang="nb-NO" sz="2200" b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≈ </a:t>
                      </a:r>
                      <a:r>
                        <a:rPr lang="nb-NO" sz="2200" b="0" baseline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240’ </a:t>
                      </a:r>
                      <a:r>
                        <a:rPr lang="nb-NO" sz="2200" b="0" baseline="0" dirty="0" err="1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tons</a:t>
                      </a:r>
                      <a:r>
                        <a:rPr lang="nb-NO" sz="2200" b="0" baseline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 in 2025</a:t>
                      </a:r>
                      <a:endParaRPr lang="nb-NO" sz="2200" b="0" dirty="0">
                        <a:solidFill>
                          <a:schemeClr val="tx1"/>
                        </a:solidFill>
                        <a:latin typeface="Fira Mono" panose="020B0509050000020004" pitchFamily="49" charset="0"/>
                        <a:ea typeface="Fira Mono" panose="020B05090500000200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8869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57515"/>
              </p:ext>
            </p:extLst>
          </p:nvPr>
        </p:nvGraphicFramePr>
        <p:xfrm>
          <a:off x="6761018" y="5356690"/>
          <a:ext cx="8174182" cy="1414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4182">
                  <a:extLst>
                    <a:ext uri="{9D8B030D-6E8A-4147-A177-3AD203B41FA5}">
                      <a16:colId xmlns:a16="http://schemas.microsoft.com/office/drawing/2014/main" val="1384490225"/>
                    </a:ext>
                  </a:extLst>
                </a:gridCol>
              </a:tblGrid>
              <a:tr h="636217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(1) SLOW </a:t>
                      </a:r>
                      <a:r>
                        <a:rPr lang="en-US" sz="2200" b="1" dirty="0" smtClean="0">
                          <a:solidFill>
                            <a:schemeClr val="tx2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N‘ </a:t>
                      </a:r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STEADY</a:t>
                      </a:r>
                      <a:endParaRPr lang="sv-SE" sz="2200" b="1" dirty="0">
                        <a:solidFill>
                          <a:schemeClr val="tx2"/>
                        </a:solidFill>
                        <a:latin typeface="Fira Mono" panose="020B0509050000020004" pitchFamily="49" charset="0"/>
                        <a:ea typeface="Fira Mono" panose="020B05090500000200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498168"/>
                  </a:ext>
                </a:extLst>
              </a:tr>
              <a:tr h="778487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3 million </a:t>
                      </a:r>
                      <a:r>
                        <a:rPr lang="nb-NO" sz="2200" b="0" dirty="0" err="1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tons</a:t>
                      </a:r>
                      <a:r>
                        <a:rPr lang="nb-NO" sz="2200" b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 ≈ </a:t>
                      </a:r>
                      <a:r>
                        <a:rPr lang="nb-NO" sz="2200" b="0" dirty="0" smtClean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3 </a:t>
                      </a:r>
                      <a:r>
                        <a:rPr lang="nb-NO" sz="2200" b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% </a:t>
                      </a:r>
                      <a:r>
                        <a:rPr lang="nb-NO" sz="2200" b="0" dirty="0" err="1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yearly</a:t>
                      </a:r>
                      <a:r>
                        <a:rPr lang="nb-NO" sz="2200" b="0" baseline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 </a:t>
                      </a:r>
                      <a:r>
                        <a:rPr lang="nb-NO" sz="2200" b="0" baseline="0" dirty="0" err="1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growth</a:t>
                      </a:r>
                      <a:endParaRPr lang="nb-NO" sz="2200" b="0" dirty="0">
                        <a:solidFill>
                          <a:schemeClr val="tx1"/>
                        </a:solidFill>
                        <a:latin typeface="Fira Mono" panose="020B0509050000020004" pitchFamily="49" charset="0"/>
                        <a:ea typeface="Fira Mono" panose="020B05090500000200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47571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69852"/>
              </p:ext>
            </p:extLst>
          </p:nvPr>
        </p:nvGraphicFramePr>
        <p:xfrm>
          <a:off x="14935200" y="5339730"/>
          <a:ext cx="7613515" cy="1414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3515">
                  <a:extLst>
                    <a:ext uri="{9D8B030D-6E8A-4147-A177-3AD203B41FA5}">
                      <a16:colId xmlns:a16="http://schemas.microsoft.com/office/drawing/2014/main" val="4117577344"/>
                    </a:ext>
                  </a:extLst>
                </a:gridCol>
              </a:tblGrid>
              <a:tr h="636217">
                <a:tc>
                  <a:txBody>
                    <a:bodyPr/>
                    <a:lstStyle/>
                    <a:p>
                      <a:pPr marL="0" marR="0" lvl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1" dirty="0">
                          <a:solidFill>
                            <a:schemeClr val="tx2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(2) PRODUCTION PROBLEMS</a:t>
                      </a:r>
                      <a:r>
                        <a:rPr lang="nb-NO" sz="2200" b="1" baseline="0" dirty="0">
                          <a:solidFill>
                            <a:schemeClr val="tx2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 SOLVED</a:t>
                      </a:r>
                      <a:endParaRPr lang="nb-NO" sz="2200" b="1" dirty="0">
                        <a:solidFill>
                          <a:schemeClr val="tx2"/>
                        </a:solidFill>
                        <a:latin typeface="Fira Mono" panose="020B0509050000020004" pitchFamily="49" charset="0"/>
                        <a:ea typeface="Fira Mono" panose="020B05090500000200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006479"/>
                  </a:ext>
                </a:extLst>
              </a:tr>
              <a:tr h="778487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4.4 million </a:t>
                      </a:r>
                      <a:r>
                        <a:rPr lang="nb-NO" sz="2200" b="0" dirty="0" err="1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tons</a:t>
                      </a:r>
                      <a:r>
                        <a:rPr lang="nb-NO" sz="2200" b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 in 2025 ≈ 9 % </a:t>
                      </a:r>
                      <a:r>
                        <a:rPr lang="nb-NO" sz="2200" b="0" dirty="0" err="1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yearly</a:t>
                      </a:r>
                      <a:r>
                        <a:rPr lang="nb-NO" sz="2200" b="0" baseline="0" dirty="0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 </a:t>
                      </a:r>
                      <a:r>
                        <a:rPr lang="nb-NO" sz="2200" b="0" baseline="0" dirty="0" err="1">
                          <a:solidFill>
                            <a:schemeClr val="tx1"/>
                          </a:solidFill>
                          <a:latin typeface="Fira Mono" panose="020B0509050000020004" pitchFamily="49" charset="0"/>
                          <a:ea typeface="Fira Mono" panose="020B0509050000020004" pitchFamily="49" charset="0"/>
                        </a:rPr>
                        <a:t>growth</a:t>
                      </a:r>
                      <a:endParaRPr lang="nb-NO" sz="2200" b="0" dirty="0">
                        <a:solidFill>
                          <a:schemeClr val="tx1"/>
                        </a:solidFill>
                        <a:latin typeface="Fira Mono" panose="020B0509050000020004" pitchFamily="49" charset="0"/>
                        <a:ea typeface="Fira Mono" panose="020B05090500000200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06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804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0C6F-7B1E-CC44-8256-E56E8A2F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Forecasted</a:t>
            </a:r>
            <a:r>
              <a:rPr lang="nb-NO" dirty="0"/>
              <a:t> </a:t>
            </a:r>
            <a:r>
              <a:rPr lang="nb-NO" b="0" dirty="0"/>
              <a:t>farm </a:t>
            </a:r>
            <a:r>
              <a:rPr lang="nb-NO" b="0" dirty="0" err="1"/>
              <a:t>price</a:t>
            </a:r>
            <a:r>
              <a:rPr lang="nb-NO" b="0" dirty="0"/>
              <a:t> in </a:t>
            </a:r>
            <a:r>
              <a:rPr lang="nb-NO" b="0" dirty="0" smtClean="0"/>
              <a:t>2025</a:t>
            </a:r>
            <a:endParaRPr lang="nb-NO" b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81E677-7BC4-4F83-AAEE-0D0420F66436}"/>
              </a:ext>
            </a:extLst>
          </p:cNvPr>
          <p:cNvCxnSpPr>
            <a:cxnSpLocks/>
          </p:cNvCxnSpPr>
          <p:nvPr/>
        </p:nvCxnSpPr>
        <p:spPr>
          <a:xfrm>
            <a:off x="1822552" y="2957209"/>
            <a:ext cx="20726163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pl4">
            <a:extLst>
              <a:ext uri="{FF2B5EF4-FFF2-40B4-BE49-F238E27FC236}">
                <a16:creationId xmlns:a16="http://schemas.microsoft.com/office/drawing/2014/main" id="{095B7C68-6430-4B8B-A08B-1B49040EC995}"/>
              </a:ext>
            </a:extLst>
          </p:cNvPr>
          <p:cNvSpPr/>
          <p:nvPr/>
        </p:nvSpPr>
        <p:spPr>
          <a:xfrm>
            <a:off x="2766167" y="11482662"/>
            <a:ext cx="19606075" cy="0"/>
          </a:xfrm>
          <a:custGeom>
            <a:avLst/>
            <a:gdLst/>
            <a:ahLst/>
            <a:cxnLst/>
            <a:rect l="0" t="0" r="0" b="0"/>
            <a:pathLst>
              <a:path w="7731519">
                <a:moveTo>
                  <a:pt x="0" y="0"/>
                </a:moveTo>
                <a:lnTo>
                  <a:pt x="7731519" y="0"/>
                </a:lnTo>
                <a:lnTo>
                  <a:pt x="7731519" y="0"/>
                </a:lnTo>
              </a:path>
            </a:pathLst>
          </a:custGeom>
          <a:ln w="13550" cap="flat">
            <a:solidFill>
              <a:schemeClr val="accent1">
                <a:alpha val="50196"/>
              </a:schemeClr>
            </a:solidFill>
            <a:prstDash val="solid"/>
            <a:round/>
          </a:ln>
        </p:spPr>
        <p:txBody>
          <a:bodyPr/>
          <a:lstStyle/>
          <a:p>
            <a:endParaRPr sz="3000"/>
          </a:p>
        </p:txBody>
      </p:sp>
      <p:sp>
        <p:nvSpPr>
          <p:cNvPr id="50" name="pl5">
            <a:extLst>
              <a:ext uri="{FF2B5EF4-FFF2-40B4-BE49-F238E27FC236}">
                <a16:creationId xmlns:a16="http://schemas.microsoft.com/office/drawing/2014/main" id="{FB4585C7-E8CC-463B-BF8C-8F6BF02A9204}"/>
              </a:ext>
            </a:extLst>
          </p:cNvPr>
          <p:cNvSpPr/>
          <p:nvPr/>
        </p:nvSpPr>
        <p:spPr>
          <a:xfrm>
            <a:off x="2766167" y="9615833"/>
            <a:ext cx="19606075" cy="0"/>
          </a:xfrm>
          <a:custGeom>
            <a:avLst/>
            <a:gdLst/>
            <a:ahLst/>
            <a:cxnLst/>
            <a:rect l="0" t="0" r="0" b="0"/>
            <a:pathLst>
              <a:path w="7731519">
                <a:moveTo>
                  <a:pt x="0" y="0"/>
                </a:moveTo>
                <a:lnTo>
                  <a:pt x="7731519" y="0"/>
                </a:lnTo>
                <a:lnTo>
                  <a:pt x="7731519" y="0"/>
                </a:lnTo>
              </a:path>
            </a:pathLst>
          </a:custGeom>
          <a:ln w="13550" cap="flat">
            <a:solidFill>
              <a:schemeClr val="accent1">
                <a:alpha val="50196"/>
              </a:schemeClr>
            </a:solidFill>
            <a:prstDash val="dash"/>
            <a:round/>
          </a:ln>
        </p:spPr>
        <p:txBody>
          <a:bodyPr/>
          <a:lstStyle/>
          <a:p>
            <a:endParaRPr sz="3000"/>
          </a:p>
        </p:txBody>
      </p:sp>
      <p:sp>
        <p:nvSpPr>
          <p:cNvPr id="51" name="pl6">
            <a:extLst>
              <a:ext uri="{FF2B5EF4-FFF2-40B4-BE49-F238E27FC236}">
                <a16:creationId xmlns:a16="http://schemas.microsoft.com/office/drawing/2014/main" id="{DA239105-31FB-4B2C-96BA-9FF0617731B5}"/>
              </a:ext>
            </a:extLst>
          </p:cNvPr>
          <p:cNvSpPr/>
          <p:nvPr/>
        </p:nvSpPr>
        <p:spPr>
          <a:xfrm>
            <a:off x="2766167" y="7749004"/>
            <a:ext cx="19606075" cy="0"/>
          </a:xfrm>
          <a:custGeom>
            <a:avLst/>
            <a:gdLst/>
            <a:ahLst/>
            <a:cxnLst/>
            <a:rect l="0" t="0" r="0" b="0"/>
            <a:pathLst>
              <a:path w="7731519">
                <a:moveTo>
                  <a:pt x="0" y="0"/>
                </a:moveTo>
                <a:lnTo>
                  <a:pt x="7731519" y="0"/>
                </a:lnTo>
                <a:lnTo>
                  <a:pt x="7731519" y="0"/>
                </a:lnTo>
              </a:path>
            </a:pathLst>
          </a:custGeom>
          <a:ln w="13550" cap="flat">
            <a:solidFill>
              <a:schemeClr val="accent1">
                <a:alpha val="50196"/>
              </a:schemeClr>
            </a:solidFill>
            <a:prstDash val="solid"/>
            <a:round/>
          </a:ln>
        </p:spPr>
        <p:txBody>
          <a:bodyPr/>
          <a:lstStyle/>
          <a:p>
            <a:endParaRPr sz="3000"/>
          </a:p>
        </p:txBody>
      </p:sp>
      <p:sp>
        <p:nvSpPr>
          <p:cNvPr id="52" name="pl7">
            <a:extLst>
              <a:ext uri="{FF2B5EF4-FFF2-40B4-BE49-F238E27FC236}">
                <a16:creationId xmlns:a16="http://schemas.microsoft.com/office/drawing/2014/main" id="{9036669D-4925-4F1C-B9B9-A78C5EBC621C}"/>
              </a:ext>
            </a:extLst>
          </p:cNvPr>
          <p:cNvSpPr/>
          <p:nvPr/>
        </p:nvSpPr>
        <p:spPr>
          <a:xfrm>
            <a:off x="2766167" y="5882177"/>
            <a:ext cx="19606075" cy="0"/>
          </a:xfrm>
          <a:custGeom>
            <a:avLst/>
            <a:gdLst/>
            <a:ahLst/>
            <a:cxnLst/>
            <a:rect l="0" t="0" r="0" b="0"/>
            <a:pathLst>
              <a:path w="7731519">
                <a:moveTo>
                  <a:pt x="0" y="0"/>
                </a:moveTo>
                <a:lnTo>
                  <a:pt x="7731519" y="0"/>
                </a:lnTo>
                <a:lnTo>
                  <a:pt x="7731519" y="0"/>
                </a:lnTo>
              </a:path>
            </a:pathLst>
          </a:custGeom>
          <a:ln w="13550" cap="flat">
            <a:solidFill>
              <a:schemeClr val="accent1">
                <a:alpha val="50196"/>
              </a:schemeClr>
            </a:solidFill>
            <a:prstDash val="dash"/>
            <a:round/>
          </a:ln>
        </p:spPr>
        <p:txBody>
          <a:bodyPr/>
          <a:lstStyle/>
          <a:p>
            <a:endParaRPr sz="3000"/>
          </a:p>
        </p:txBody>
      </p:sp>
      <p:sp>
        <p:nvSpPr>
          <p:cNvPr id="53" name="pl8">
            <a:extLst>
              <a:ext uri="{FF2B5EF4-FFF2-40B4-BE49-F238E27FC236}">
                <a16:creationId xmlns:a16="http://schemas.microsoft.com/office/drawing/2014/main" id="{0365F5F2-439E-4FAE-8100-472691A8CF17}"/>
              </a:ext>
            </a:extLst>
          </p:cNvPr>
          <p:cNvSpPr/>
          <p:nvPr/>
        </p:nvSpPr>
        <p:spPr>
          <a:xfrm>
            <a:off x="2766167" y="4015347"/>
            <a:ext cx="19606075" cy="0"/>
          </a:xfrm>
          <a:custGeom>
            <a:avLst/>
            <a:gdLst/>
            <a:ahLst/>
            <a:cxnLst/>
            <a:rect l="0" t="0" r="0" b="0"/>
            <a:pathLst>
              <a:path w="7731519">
                <a:moveTo>
                  <a:pt x="0" y="0"/>
                </a:moveTo>
                <a:lnTo>
                  <a:pt x="7731519" y="0"/>
                </a:lnTo>
                <a:lnTo>
                  <a:pt x="7731519" y="0"/>
                </a:lnTo>
              </a:path>
            </a:pathLst>
          </a:custGeom>
          <a:ln w="13550" cap="flat">
            <a:solidFill>
              <a:schemeClr val="accent1">
                <a:alpha val="50196"/>
              </a:schemeClr>
            </a:solidFill>
            <a:prstDash val="solid"/>
            <a:round/>
          </a:ln>
        </p:spPr>
        <p:txBody>
          <a:bodyPr/>
          <a:lstStyle/>
          <a:p>
            <a:endParaRPr sz="3000"/>
          </a:p>
        </p:txBody>
      </p:sp>
      <p:sp>
        <p:nvSpPr>
          <p:cNvPr id="54" name="rc9">
            <a:extLst>
              <a:ext uri="{FF2B5EF4-FFF2-40B4-BE49-F238E27FC236}">
                <a16:creationId xmlns:a16="http://schemas.microsoft.com/office/drawing/2014/main" id="{25F91E23-FDC9-4A19-BF4B-DD912D2E1832}"/>
              </a:ext>
            </a:extLst>
          </p:cNvPr>
          <p:cNvSpPr/>
          <p:nvPr/>
        </p:nvSpPr>
        <p:spPr>
          <a:xfrm>
            <a:off x="4574655" y="3922007"/>
            <a:ext cx="2298384" cy="7560653"/>
          </a:xfrm>
          <a:prstGeom prst="rect">
            <a:avLst/>
          </a:prstGeom>
          <a:solidFill>
            <a:srgbClr val="38909D"/>
          </a:solidFill>
        </p:spPr>
        <p:txBody>
          <a:bodyPr/>
          <a:lstStyle/>
          <a:p>
            <a:endParaRPr sz="3000"/>
          </a:p>
        </p:txBody>
      </p:sp>
      <p:sp>
        <p:nvSpPr>
          <p:cNvPr id="55" name="rc10">
            <a:extLst>
              <a:ext uri="{FF2B5EF4-FFF2-40B4-BE49-F238E27FC236}">
                <a16:creationId xmlns:a16="http://schemas.microsoft.com/office/drawing/2014/main" id="{5AEE7FC1-1F1A-4205-878B-388051B5EAB1}"/>
              </a:ext>
            </a:extLst>
          </p:cNvPr>
          <p:cNvSpPr/>
          <p:nvPr/>
        </p:nvSpPr>
        <p:spPr>
          <a:xfrm>
            <a:off x="9242768" y="4482054"/>
            <a:ext cx="2298384" cy="7000606"/>
          </a:xfrm>
          <a:prstGeom prst="rect">
            <a:avLst/>
          </a:prstGeom>
          <a:solidFill>
            <a:srgbClr val="2E7589"/>
          </a:solidFill>
        </p:spPr>
        <p:txBody>
          <a:bodyPr/>
          <a:lstStyle/>
          <a:p>
            <a:endParaRPr sz="3000"/>
          </a:p>
        </p:txBody>
      </p:sp>
      <p:sp>
        <p:nvSpPr>
          <p:cNvPr id="56" name="rc11">
            <a:extLst>
              <a:ext uri="{FF2B5EF4-FFF2-40B4-BE49-F238E27FC236}">
                <a16:creationId xmlns:a16="http://schemas.microsoft.com/office/drawing/2014/main" id="{92269F69-9E28-4040-B80A-6C8CB331F098}"/>
              </a:ext>
            </a:extLst>
          </p:cNvPr>
          <p:cNvSpPr/>
          <p:nvPr/>
        </p:nvSpPr>
        <p:spPr>
          <a:xfrm>
            <a:off x="13910882" y="6908931"/>
            <a:ext cx="2298384" cy="4573729"/>
          </a:xfrm>
          <a:prstGeom prst="rect">
            <a:avLst/>
          </a:prstGeom>
          <a:solidFill>
            <a:srgbClr val="2B6880"/>
          </a:solidFill>
        </p:spPr>
        <p:txBody>
          <a:bodyPr/>
          <a:lstStyle/>
          <a:p>
            <a:endParaRPr sz="3000"/>
          </a:p>
        </p:txBody>
      </p:sp>
      <p:sp>
        <p:nvSpPr>
          <p:cNvPr id="57" name="rc12">
            <a:extLst>
              <a:ext uri="{FF2B5EF4-FFF2-40B4-BE49-F238E27FC236}">
                <a16:creationId xmlns:a16="http://schemas.microsoft.com/office/drawing/2014/main" id="{20A3ACE5-A748-409D-AEB3-77DE9160CC85}"/>
              </a:ext>
            </a:extLst>
          </p:cNvPr>
          <p:cNvSpPr/>
          <p:nvPr/>
        </p:nvSpPr>
        <p:spPr>
          <a:xfrm>
            <a:off x="18578995" y="7467287"/>
            <a:ext cx="2298384" cy="4013681"/>
          </a:xfrm>
          <a:prstGeom prst="rect">
            <a:avLst/>
          </a:prstGeom>
          <a:solidFill>
            <a:srgbClr val="184463"/>
          </a:solidFill>
        </p:spPr>
        <p:txBody>
          <a:bodyPr/>
          <a:lstStyle/>
          <a:p>
            <a:endParaRPr sz="3000"/>
          </a:p>
        </p:txBody>
      </p:sp>
      <p:sp>
        <p:nvSpPr>
          <p:cNvPr id="58" name="tx13">
            <a:extLst>
              <a:ext uri="{FF2B5EF4-FFF2-40B4-BE49-F238E27FC236}">
                <a16:creationId xmlns:a16="http://schemas.microsoft.com/office/drawing/2014/main" id="{765BC18D-2E88-4932-B9CD-FD745B7308EF}"/>
              </a:ext>
            </a:extLst>
          </p:cNvPr>
          <p:cNvSpPr/>
          <p:nvPr/>
        </p:nvSpPr>
        <p:spPr>
          <a:xfrm>
            <a:off x="5526114" y="3631249"/>
            <a:ext cx="395465" cy="202052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2500" b="0" dirty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81</a:t>
            </a:r>
          </a:p>
        </p:txBody>
      </p:sp>
      <p:sp>
        <p:nvSpPr>
          <p:cNvPr id="59" name="tx14">
            <a:extLst>
              <a:ext uri="{FF2B5EF4-FFF2-40B4-BE49-F238E27FC236}">
                <a16:creationId xmlns:a16="http://schemas.microsoft.com/office/drawing/2014/main" id="{0EB73242-B0C5-4A5F-8ED4-52B034AAA889}"/>
              </a:ext>
            </a:extLst>
          </p:cNvPr>
          <p:cNvSpPr/>
          <p:nvPr/>
        </p:nvSpPr>
        <p:spPr>
          <a:xfrm>
            <a:off x="10194227" y="4257992"/>
            <a:ext cx="395465" cy="19867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2500" b="0" dirty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75</a:t>
            </a:r>
          </a:p>
        </p:txBody>
      </p:sp>
      <p:sp>
        <p:nvSpPr>
          <p:cNvPr id="60" name="tx15">
            <a:extLst>
              <a:ext uri="{FF2B5EF4-FFF2-40B4-BE49-F238E27FC236}">
                <a16:creationId xmlns:a16="http://schemas.microsoft.com/office/drawing/2014/main" id="{AB7DAAB8-0A8D-4AAA-93D7-28F87551A43B}"/>
              </a:ext>
            </a:extLst>
          </p:cNvPr>
          <p:cNvSpPr/>
          <p:nvPr/>
        </p:nvSpPr>
        <p:spPr>
          <a:xfrm>
            <a:off x="14834632" y="6632726"/>
            <a:ext cx="395465" cy="202052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2500" b="0" dirty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49</a:t>
            </a:r>
          </a:p>
        </p:txBody>
      </p:sp>
      <p:sp>
        <p:nvSpPr>
          <p:cNvPr id="61" name="tx16">
            <a:extLst>
              <a:ext uri="{FF2B5EF4-FFF2-40B4-BE49-F238E27FC236}">
                <a16:creationId xmlns:a16="http://schemas.microsoft.com/office/drawing/2014/main" id="{7041C4ED-ABBA-4400-8A38-2B191173F896}"/>
              </a:ext>
            </a:extLst>
          </p:cNvPr>
          <p:cNvSpPr/>
          <p:nvPr/>
        </p:nvSpPr>
        <p:spPr>
          <a:xfrm>
            <a:off x="19564952" y="7177389"/>
            <a:ext cx="395465" cy="202188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2500" b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43</a:t>
            </a:r>
          </a:p>
        </p:txBody>
      </p:sp>
      <p:sp>
        <p:nvSpPr>
          <p:cNvPr id="62" name="tx17">
            <a:extLst>
              <a:ext uri="{FF2B5EF4-FFF2-40B4-BE49-F238E27FC236}">
                <a16:creationId xmlns:a16="http://schemas.microsoft.com/office/drawing/2014/main" id="{524D0354-C65D-447B-8A87-EB1A4390306F}"/>
              </a:ext>
            </a:extLst>
          </p:cNvPr>
          <p:cNvSpPr/>
          <p:nvPr/>
        </p:nvSpPr>
        <p:spPr>
          <a:xfrm>
            <a:off x="2446146" y="11398593"/>
            <a:ext cx="161200" cy="164722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500" b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0</a:t>
            </a:r>
          </a:p>
        </p:txBody>
      </p:sp>
      <p:sp>
        <p:nvSpPr>
          <p:cNvPr id="63" name="tx18">
            <a:extLst>
              <a:ext uri="{FF2B5EF4-FFF2-40B4-BE49-F238E27FC236}">
                <a16:creationId xmlns:a16="http://schemas.microsoft.com/office/drawing/2014/main" id="{252A0080-CC3B-4664-86CA-17E578114389}"/>
              </a:ext>
            </a:extLst>
          </p:cNvPr>
          <p:cNvSpPr/>
          <p:nvPr/>
        </p:nvSpPr>
        <p:spPr>
          <a:xfrm>
            <a:off x="2284946" y="9531766"/>
            <a:ext cx="322400" cy="164722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500" b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20</a:t>
            </a:r>
          </a:p>
        </p:txBody>
      </p:sp>
      <p:sp>
        <p:nvSpPr>
          <p:cNvPr id="64" name="tx19">
            <a:extLst>
              <a:ext uri="{FF2B5EF4-FFF2-40B4-BE49-F238E27FC236}">
                <a16:creationId xmlns:a16="http://schemas.microsoft.com/office/drawing/2014/main" id="{BFFDECF6-3377-40D7-B6FE-63D0AEF3CD73}"/>
              </a:ext>
            </a:extLst>
          </p:cNvPr>
          <p:cNvSpPr/>
          <p:nvPr/>
        </p:nvSpPr>
        <p:spPr>
          <a:xfrm>
            <a:off x="2284946" y="7664937"/>
            <a:ext cx="322400" cy="164722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500" b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40</a:t>
            </a:r>
          </a:p>
        </p:txBody>
      </p:sp>
      <p:sp>
        <p:nvSpPr>
          <p:cNvPr id="65" name="tx20">
            <a:extLst>
              <a:ext uri="{FF2B5EF4-FFF2-40B4-BE49-F238E27FC236}">
                <a16:creationId xmlns:a16="http://schemas.microsoft.com/office/drawing/2014/main" id="{7FDE1642-B306-4E00-9B01-FB4154E45B52}"/>
              </a:ext>
            </a:extLst>
          </p:cNvPr>
          <p:cNvSpPr/>
          <p:nvPr/>
        </p:nvSpPr>
        <p:spPr>
          <a:xfrm>
            <a:off x="2284946" y="5798108"/>
            <a:ext cx="322400" cy="164722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500" b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60</a:t>
            </a:r>
          </a:p>
        </p:txBody>
      </p:sp>
      <p:sp>
        <p:nvSpPr>
          <p:cNvPr id="66" name="tx21">
            <a:extLst>
              <a:ext uri="{FF2B5EF4-FFF2-40B4-BE49-F238E27FC236}">
                <a16:creationId xmlns:a16="http://schemas.microsoft.com/office/drawing/2014/main" id="{B462E651-EEB0-4C18-B487-14FF00BFED3E}"/>
              </a:ext>
            </a:extLst>
          </p:cNvPr>
          <p:cNvSpPr/>
          <p:nvPr/>
        </p:nvSpPr>
        <p:spPr>
          <a:xfrm>
            <a:off x="2284946" y="3931281"/>
            <a:ext cx="322400" cy="164722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500" b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80</a:t>
            </a:r>
            <a:endParaRPr lang="sv-SE" sz="2500" b="0" dirty="0">
              <a:solidFill>
                <a:schemeClr val="accent1"/>
              </a:solidFill>
              <a:latin typeface="Fira Mono" panose="020B0509050000020004" pitchFamily="49" charset="0"/>
              <a:ea typeface="Fira Mono" panose="020B0509050000020004" pitchFamily="49" charset="0"/>
              <a:cs typeface="Arial"/>
            </a:endParaRPr>
          </a:p>
        </p:txBody>
      </p:sp>
      <p:sp>
        <p:nvSpPr>
          <p:cNvPr id="67" name="tx22">
            <a:extLst>
              <a:ext uri="{FF2B5EF4-FFF2-40B4-BE49-F238E27FC236}">
                <a16:creationId xmlns:a16="http://schemas.microsoft.com/office/drawing/2014/main" id="{95B7CDDC-F042-4B01-94EB-874A8E298BA8}"/>
              </a:ext>
            </a:extLst>
          </p:cNvPr>
          <p:cNvSpPr/>
          <p:nvPr/>
        </p:nvSpPr>
        <p:spPr>
          <a:xfrm>
            <a:off x="4914664" y="11980654"/>
            <a:ext cx="1304745" cy="164833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2500" b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3 mill tons</a:t>
            </a:r>
          </a:p>
        </p:txBody>
      </p:sp>
      <p:sp>
        <p:nvSpPr>
          <p:cNvPr id="68" name="tx23">
            <a:extLst>
              <a:ext uri="{FF2B5EF4-FFF2-40B4-BE49-F238E27FC236}">
                <a16:creationId xmlns:a16="http://schemas.microsoft.com/office/drawing/2014/main" id="{1D00DD21-08AC-4D34-98E2-D042C004FEE4}"/>
              </a:ext>
            </a:extLst>
          </p:cNvPr>
          <p:cNvSpPr/>
          <p:nvPr/>
        </p:nvSpPr>
        <p:spPr>
          <a:xfrm>
            <a:off x="8753211" y="11980654"/>
            <a:ext cx="2963876" cy="164833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2500" b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3 mill + 200' landbased</a:t>
            </a:r>
          </a:p>
        </p:txBody>
      </p:sp>
      <p:sp>
        <p:nvSpPr>
          <p:cNvPr id="69" name="tx24">
            <a:extLst>
              <a:ext uri="{FF2B5EF4-FFF2-40B4-BE49-F238E27FC236}">
                <a16:creationId xmlns:a16="http://schemas.microsoft.com/office/drawing/2014/main" id="{FE161633-973F-4C34-92AD-FF6A867AC471}"/>
              </a:ext>
            </a:extLst>
          </p:cNvPr>
          <p:cNvSpPr/>
          <p:nvPr/>
        </p:nvSpPr>
        <p:spPr>
          <a:xfrm>
            <a:off x="14130027" y="11981533"/>
            <a:ext cx="1546473" cy="163951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2500" b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4.4 mill tons</a:t>
            </a:r>
          </a:p>
        </p:txBody>
      </p:sp>
      <p:sp>
        <p:nvSpPr>
          <p:cNvPr id="70" name="tx25">
            <a:extLst>
              <a:ext uri="{FF2B5EF4-FFF2-40B4-BE49-F238E27FC236}">
                <a16:creationId xmlns:a16="http://schemas.microsoft.com/office/drawing/2014/main" id="{A1C8BE2B-E6B9-4792-823F-5081FFE34259}"/>
              </a:ext>
            </a:extLst>
          </p:cNvPr>
          <p:cNvSpPr/>
          <p:nvPr/>
        </p:nvSpPr>
        <p:spPr>
          <a:xfrm>
            <a:off x="17968573" y="11980764"/>
            <a:ext cx="3205605" cy="164722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2500" b="0" dirty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4.4 mill + 200' </a:t>
            </a:r>
            <a:r>
              <a:rPr sz="2500" b="0" dirty="0" err="1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landbased</a:t>
            </a:r>
            <a:endParaRPr sz="2500" b="0" dirty="0">
              <a:solidFill>
                <a:schemeClr val="accent1"/>
              </a:solidFill>
              <a:latin typeface="Fira Mono" panose="020B0509050000020004" pitchFamily="49" charset="0"/>
              <a:ea typeface="Fira Mono" panose="020B0509050000020004" pitchFamily="49" charset="0"/>
              <a:cs typeface="Arial"/>
            </a:endParaRPr>
          </a:p>
        </p:txBody>
      </p:sp>
      <p:sp>
        <p:nvSpPr>
          <p:cNvPr id="71" name="tx26">
            <a:extLst>
              <a:ext uri="{FF2B5EF4-FFF2-40B4-BE49-F238E27FC236}">
                <a16:creationId xmlns:a16="http://schemas.microsoft.com/office/drawing/2014/main" id="{E1B08025-1D34-4BBE-B231-416C1BF5E830}"/>
              </a:ext>
            </a:extLst>
          </p:cNvPr>
          <p:cNvSpPr/>
          <p:nvPr/>
        </p:nvSpPr>
        <p:spPr>
          <a:xfrm rot="16200000">
            <a:off x="1454486" y="7594984"/>
            <a:ext cx="1064372" cy="2146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500" b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PRICE NOK</a:t>
            </a:r>
          </a:p>
        </p:txBody>
      </p:sp>
      <p:pic>
        <p:nvPicPr>
          <p:cNvPr id="72" name="Shape 183" descr="C:\Users\DEO\AppData\Local\Microsoft\Windows\Temporary Internet Files\Content.Outlook\ZTMXAOPN\Capia-logo-slogan.png">
            <a:extLst>
              <a:ext uri="{FF2B5EF4-FFF2-40B4-BE49-F238E27FC236}">
                <a16:creationId xmlns:a16="http://schemas.microsoft.com/office/drawing/2014/main" id="{931DFB35-ED59-470D-8868-649DF1E1585D}"/>
              </a:ext>
            </a:extLst>
          </p:cNvPr>
          <p:cNvPicPr preferRelativeResize="0"/>
          <p:nvPr/>
        </p:nvPicPr>
        <p:blipFill rotWithShape="1">
          <a:blip r:embed="rId3"/>
          <a:srcRect t="3153"/>
          <a:stretch/>
        </p:blipFill>
        <p:spPr>
          <a:xfrm>
            <a:off x="21899880" y="12338310"/>
            <a:ext cx="2035670" cy="1011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462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3D35-2003-4E4C-A458-6DB9B464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1225684"/>
            <a:ext cx="11246716" cy="1731525"/>
          </a:xfrm>
        </p:spPr>
        <p:txBody>
          <a:bodyPr/>
          <a:lstStyle/>
          <a:p>
            <a:r>
              <a:rPr lang="nb-NO"/>
              <a:t>Summary</a:t>
            </a:r>
            <a:endParaRPr lang="nb-NO" b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7BB36-2574-4D7A-87E5-C71037603A8A}"/>
              </a:ext>
            </a:extLst>
          </p:cNvPr>
          <p:cNvSpPr txBox="1"/>
          <p:nvPr/>
        </p:nvSpPr>
        <p:spPr>
          <a:xfrm>
            <a:off x="1485611" y="3611911"/>
            <a:ext cx="16220498" cy="8258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00100" lvl="0" indent="-571500" algn="l" defTabSz="914400" hangingPunct="1">
              <a:spcBef>
                <a:spcPts val="5900"/>
              </a:spcBef>
              <a:buClr>
                <a:srgbClr val="F7F7F8"/>
              </a:buClr>
              <a:buSzPts val="225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Scenarios represent a window of likely outcomes</a:t>
            </a:r>
          </a:p>
          <a:p>
            <a:pPr marL="800100" lvl="0" indent="-571500" algn="l" defTabSz="914400" hangingPunct="1">
              <a:spcBef>
                <a:spcPts val="5900"/>
              </a:spcBef>
              <a:buClr>
                <a:srgbClr val="F7F7F8"/>
              </a:buClr>
              <a:buSzPts val="2250"/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7F7F8"/>
                </a:solidFill>
                <a:latin typeface="Fira Sans ExtraLight"/>
                <a:sym typeface="Fira Sans ExtraLight"/>
              </a:rPr>
              <a:t>Slow </a:t>
            </a:r>
            <a:r>
              <a:rPr lang="en-US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production growth is likely to cause substantially higher </a:t>
            </a:r>
            <a:r>
              <a:rPr lang="en-US" b="0" dirty="0" smtClean="0">
                <a:solidFill>
                  <a:srgbClr val="F7F7F8"/>
                </a:solidFill>
                <a:latin typeface="Fira Sans ExtraLight"/>
                <a:sym typeface="Fira Sans ExtraLight"/>
              </a:rPr>
              <a:t>prices</a:t>
            </a:r>
          </a:p>
          <a:p>
            <a:pPr marL="800100" indent="-571500" algn="l" defTabSz="914400" hangingPunct="1">
              <a:spcBef>
                <a:spcPts val="5900"/>
              </a:spcBef>
              <a:buClr>
                <a:srgbClr val="F7F7F8"/>
              </a:buClr>
              <a:buSzPts val="225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Production can grow fast and we’ll still have prices at &gt;40 </a:t>
            </a:r>
            <a:r>
              <a:rPr lang="en-US" b="0" dirty="0" smtClean="0">
                <a:solidFill>
                  <a:srgbClr val="F7F7F8"/>
                </a:solidFill>
                <a:latin typeface="Fira Sans ExtraLight"/>
                <a:sym typeface="Fira Sans ExtraLight"/>
              </a:rPr>
              <a:t>NOK</a:t>
            </a:r>
            <a:endParaRPr lang="en-US" b="0" dirty="0">
              <a:solidFill>
                <a:srgbClr val="F7F7F8"/>
              </a:solidFill>
              <a:latin typeface="Fira Sans ExtraLight"/>
              <a:sym typeface="Fira Sans ExtraLight"/>
            </a:endParaRPr>
          </a:p>
          <a:p>
            <a:pPr marL="228600" lvl="0" algn="l" defTabSz="914400" hangingPunct="1">
              <a:spcBef>
                <a:spcPts val="5900"/>
              </a:spcBef>
              <a:buClr>
                <a:srgbClr val="F7F7F8"/>
              </a:buClr>
              <a:buSzPts val="2250"/>
            </a:pPr>
            <a:r>
              <a:rPr lang="en-US" sz="2500" dirty="0" smtClean="0">
                <a:solidFill>
                  <a:schemeClr val="tx2"/>
                </a:solidFill>
                <a:latin typeface="Fira Mono" panose="020B0509050000020004" pitchFamily="49" charset="0"/>
                <a:ea typeface="Fira Mono" panose="020B0509050000020004" pitchFamily="49" charset="0"/>
                <a:sym typeface="Fira Sans ExtraLight"/>
              </a:rPr>
              <a:t>AS ALWAYS, SOME DISCLAIMERS: </a:t>
            </a:r>
            <a:endParaRPr lang="en-US" sz="2500" dirty="0">
              <a:solidFill>
                <a:schemeClr val="tx2"/>
              </a:solidFill>
              <a:latin typeface="Fira Mono" panose="020B0509050000020004" pitchFamily="49" charset="0"/>
              <a:ea typeface="Fira Mono" panose="020B0509050000020004" pitchFamily="49" charset="0"/>
              <a:sym typeface="Fira Sans ExtraLight"/>
            </a:endParaRPr>
          </a:p>
          <a:p>
            <a:pPr marL="800100" lvl="0" indent="-571500" algn="l" defTabSz="914400" hangingPunct="1">
              <a:spcBef>
                <a:spcPts val="5900"/>
              </a:spcBef>
              <a:buClr>
                <a:srgbClr val="F7F7F8"/>
              </a:buClr>
              <a:buSzPts val="2250"/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7F7F8"/>
                </a:solidFill>
                <a:latin typeface="Fira Sans ExtraLight"/>
                <a:sym typeface="Fira Sans ExtraLight"/>
              </a:rPr>
              <a:t>Expect </a:t>
            </a:r>
            <a:r>
              <a:rPr lang="en-US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short-term volatility</a:t>
            </a:r>
          </a:p>
          <a:p>
            <a:pPr marL="800100" lvl="0" indent="-571500" algn="l" defTabSz="914400" hangingPunct="1">
              <a:lnSpc>
                <a:spcPct val="150000"/>
              </a:lnSpc>
              <a:spcBef>
                <a:spcPts val="5900"/>
              </a:spcBef>
              <a:buClr>
                <a:srgbClr val="F7F7F8"/>
              </a:buClr>
              <a:buSzPts val="225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7F7F8"/>
                </a:solidFill>
                <a:latin typeface="Fira Sans ExtraLight"/>
                <a:sym typeface="Fira Sans ExtraLight"/>
              </a:rPr>
              <a:t>Black/grey swans: exchange rate shocks, trade wars, global recession, swine flu, production/biological problems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B079AD-B4F8-41BD-BF1F-D99956529179}"/>
              </a:ext>
            </a:extLst>
          </p:cNvPr>
          <p:cNvCxnSpPr>
            <a:cxnSpLocks/>
          </p:cNvCxnSpPr>
          <p:nvPr/>
        </p:nvCxnSpPr>
        <p:spPr>
          <a:xfrm>
            <a:off x="1679575" y="3081901"/>
            <a:ext cx="9344212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Shape 183" descr="C:\Users\DEO\AppData\Local\Microsoft\Windows\Temporary Internet Files\Content.Outlook\ZTMXAOPN\Capia-logo-slogan.png">
            <a:extLst>
              <a:ext uri="{FF2B5EF4-FFF2-40B4-BE49-F238E27FC236}">
                <a16:creationId xmlns:a16="http://schemas.microsoft.com/office/drawing/2014/main" id="{0C1B2FFD-5DC1-410D-9C38-FF72A66D7F0F}"/>
              </a:ext>
            </a:extLst>
          </p:cNvPr>
          <p:cNvPicPr preferRelativeResize="0"/>
          <p:nvPr/>
        </p:nvPicPr>
        <p:blipFill rotWithShape="1">
          <a:blip r:embed="rId3"/>
          <a:srcRect t="3153"/>
          <a:stretch/>
        </p:blipFill>
        <p:spPr>
          <a:xfrm>
            <a:off x="19751040" y="11198534"/>
            <a:ext cx="3864470" cy="1919603"/>
          </a:xfrm>
          <a:prstGeom prst="rect">
            <a:avLst/>
          </a:prstGeom>
          <a:noFill/>
        </p:spPr>
      </p:pic>
      <p:sp>
        <p:nvSpPr>
          <p:cNvPr id="62" name="rc9">
            <a:extLst>
              <a:ext uri="{FF2B5EF4-FFF2-40B4-BE49-F238E27FC236}">
                <a16:creationId xmlns:a16="http://schemas.microsoft.com/office/drawing/2014/main" id="{25F91E23-FDC9-4A19-BF4B-DD912D2E1832}"/>
              </a:ext>
            </a:extLst>
          </p:cNvPr>
          <p:cNvSpPr/>
          <p:nvPr/>
        </p:nvSpPr>
        <p:spPr>
          <a:xfrm>
            <a:off x="16057763" y="1117742"/>
            <a:ext cx="1050340" cy="2970940"/>
          </a:xfrm>
          <a:prstGeom prst="rect">
            <a:avLst/>
          </a:prstGeom>
          <a:solidFill>
            <a:srgbClr val="38909D"/>
          </a:solidFill>
        </p:spPr>
        <p:txBody>
          <a:bodyPr/>
          <a:lstStyle/>
          <a:p>
            <a:endParaRPr/>
          </a:p>
        </p:txBody>
      </p:sp>
      <p:sp>
        <p:nvSpPr>
          <p:cNvPr id="63" name="rc10">
            <a:extLst>
              <a:ext uri="{FF2B5EF4-FFF2-40B4-BE49-F238E27FC236}">
                <a16:creationId xmlns:a16="http://schemas.microsoft.com/office/drawing/2014/main" id="{5AEE7FC1-1F1A-4205-878B-388051B5EAB1}"/>
              </a:ext>
            </a:extLst>
          </p:cNvPr>
          <p:cNvSpPr/>
          <p:nvPr/>
        </p:nvSpPr>
        <p:spPr>
          <a:xfrm>
            <a:off x="18191047" y="1337811"/>
            <a:ext cx="1050340" cy="2750871"/>
          </a:xfrm>
          <a:prstGeom prst="rect">
            <a:avLst/>
          </a:prstGeom>
          <a:solidFill>
            <a:srgbClr val="2E7589"/>
          </a:solidFill>
        </p:spPr>
        <p:txBody>
          <a:bodyPr/>
          <a:lstStyle/>
          <a:p>
            <a:endParaRPr/>
          </a:p>
        </p:txBody>
      </p:sp>
      <p:sp>
        <p:nvSpPr>
          <p:cNvPr id="64" name="rc11">
            <a:extLst>
              <a:ext uri="{FF2B5EF4-FFF2-40B4-BE49-F238E27FC236}">
                <a16:creationId xmlns:a16="http://schemas.microsoft.com/office/drawing/2014/main" id="{92269F69-9E28-4040-B80A-6C8CB331F098}"/>
              </a:ext>
            </a:extLst>
          </p:cNvPr>
          <p:cNvSpPr/>
          <p:nvPr/>
        </p:nvSpPr>
        <p:spPr>
          <a:xfrm>
            <a:off x="20324332" y="2291446"/>
            <a:ext cx="1050340" cy="1797236"/>
          </a:xfrm>
          <a:prstGeom prst="rect">
            <a:avLst/>
          </a:prstGeom>
          <a:solidFill>
            <a:srgbClr val="2B6880"/>
          </a:solidFill>
        </p:spPr>
        <p:txBody>
          <a:bodyPr/>
          <a:lstStyle/>
          <a:p>
            <a:endParaRPr/>
          </a:p>
        </p:txBody>
      </p:sp>
      <p:sp>
        <p:nvSpPr>
          <p:cNvPr id="65" name="rc12">
            <a:extLst>
              <a:ext uri="{FF2B5EF4-FFF2-40B4-BE49-F238E27FC236}">
                <a16:creationId xmlns:a16="http://schemas.microsoft.com/office/drawing/2014/main" id="{20A3ACE5-A748-409D-AEB3-77DE9160CC85}"/>
              </a:ext>
            </a:extLst>
          </p:cNvPr>
          <p:cNvSpPr/>
          <p:nvPr/>
        </p:nvSpPr>
        <p:spPr>
          <a:xfrm>
            <a:off x="22457617" y="2510851"/>
            <a:ext cx="1050340" cy="1577166"/>
          </a:xfrm>
          <a:prstGeom prst="rect">
            <a:avLst/>
          </a:prstGeom>
          <a:solidFill>
            <a:srgbClr val="184463"/>
          </a:solidFill>
        </p:spPr>
        <p:txBody>
          <a:bodyPr/>
          <a:lstStyle/>
          <a:p>
            <a:endParaRPr/>
          </a:p>
        </p:txBody>
      </p:sp>
      <p:sp>
        <p:nvSpPr>
          <p:cNvPr id="66" name="tx13">
            <a:extLst>
              <a:ext uri="{FF2B5EF4-FFF2-40B4-BE49-F238E27FC236}">
                <a16:creationId xmlns:a16="http://schemas.microsoft.com/office/drawing/2014/main" id="{765BC18D-2E88-4932-B9CD-FD745B7308EF}"/>
              </a:ext>
            </a:extLst>
          </p:cNvPr>
          <p:cNvSpPr/>
          <p:nvPr/>
        </p:nvSpPr>
        <p:spPr>
          <a:xfrm>
            <a:off x="16492571" y="778162"/>
            <a:ext cx="180724" cy="793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3600" b="0" dirty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81</a:t>
            </a:r>
          </a:p>
        </p:txBody>
      </p:sp>
      <p:sp>
        <p:nvSpPr>
          <p:cNvPr id="67" name="tx14">
            <a:extLst>
              <a:ext uri="{FF2B5EF4-FFF2-40B4-BE49-F238E27FC236}">
                <a16:creationId xmlns:a16="http://schemas.microsoft.com/office/drawing/2014/main" id="{0EB73242-B0C5-4A5F-8ED4-52B034AAA889}"/>
              </a:ext>
            </a:extLst>
          </p:cNvPr>
          <p:cNvSpPr/>
          <p:nvPr/>
        </p:nvSpPr>
        <p:spPr>
          <a:xfrm>
            <a:off x="18625855" y="1024439"/>
            <a:ext cx="180724" cy="78070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3600" b="0" dirty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75</a:t>
            </a:r>
          </a:p>
        </p:txBody>
      </p:sp>
      <p:sp>
        <p:nvSpPr>
          <p:cNvPr id="68" name="tx15">
            <a:extLst>
              <a:ext uri="{FF2B5EF4-FFF2-40B4-BE49-F238E27FC236}">
                <a16:creationId xmlns:a16="http://schemas.microsoft.com/office/drawing/2014/main" id="{AB7DAAB8-0A8D-4AAA-93D7-28F87551A43B}"/>
              </a:ext>
            </a:extLst>
          </p:cNvPr>
          <p:cNvSpPr/>
          <p:nvPr/>
        </p:nvSpPr>
        <p:spPr>
          <a:xfrm>
            <a:off x="20746477" y="1957585"/>
            <a:ext cx="180724" cy="79396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3600" b="0" dirty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49</a:t>
            </a:r>
          </a:p>
        </p:txBody>
      </p:sp>
      <p:sp>
        <p:nvSpPr>
          <p:cNvPr id="69" name="tx16">
            <a:extLst>
              <a:ext uri="{FF2B5EF4-FFF2-40B4-BE49-F238E27FC236}">
                <a16:creationId xmlns:a16="http://schemas.microsoft.com/office/drawing/2014/main" id="{7041C4ED-ABBA-4400-8A38-2B191173F896}"/>
              </a:ext>
            </a:extLst>
          </p:cNvPr>
          <p:cNvSpPr/>
          <p:nvPr/>
        </p:nvSpPr>
        <p:spPr>
          <a:xfrm>
            <a:off x="22908190" y="2171609"/>
            <a:ext cx="180724" cy="79449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3600" b="0" dirty="0">
                <a:solidFill>
                  <a:schemeClr val="accent1"/>
                </a:solidFill>
                <a:latin typeface="Fira Mono" panose="020B0509050000020004" pitchFamily="49" charset="0"/>
                <a:ea typeface="Fira Mono" panose="020B0509050000020004" pitchFamily="49" charset="0"/>
                <a:cs typeface="Arial"/>
              </a:rPr>
              <a:t>43</a:t>
            </a:r>
          </a:p>
        </p:txBody>
      </p:sp>
      <p:sp>
        <p:nvSpPr>
          <p:cNvPr id="73" name="tx20">
            <a:extLst>
              <a:ext uri="{FF2B5EF4-FFF2-40B4-BE49-F238E27FC236}">
                <a16:creationId xmlns:a16="http://schemas.microsoft.com/office/drawing/2014/main" id="{7FDE1642-B306-4E00-9B01-FB4154E45B52}"/>
              </a:ext>
            </a:extLst>
          </p:cNvPr>
          <p:cNvSpPr/>
          <p:nvPr/>
        </p:nvSpPr>
        <p:spPr>
          <a:xfrm>
            <a:off x="15011387" y="1629624"/>
            <a:ext cx="147334" cy="6472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endParaRPr lang="sv-SE" b="0" dirty="0">
              <a:solidFill>
                <a:schemeClr val="accent1"/>
              </a:solidFill>
              <a:latin typeface="Fira Mono" panose="020B0509050000020004" pitchFamily="49" charset="0"/>
              <a:ea typeface="Fira Mono" panose="020B0509050000020004" pitchFamily="49" charset="0"/>
              <a:cs typeface="Arial"/>
            </a:endParaRPr>
          </a:p>
        </p:txBody>
      </p:sp>
      <p:sp>
        <p:nvSpPr>
          <p:cNvPr id="16" name="rc9">
            <a:extLst>
              <a:ext uri="{FF2B5EF4-FFF2-40B4-BE49-F238E27FC236}">
                <a16:creationId xmlns:a16="http://schemas.microsoft.com/office/drawing/2014/main" id="{25F91E23-FDC9-4A19-BF4B-DD912D2E1832}"/>
              </a:ext>
            </a:extLst>
          </p:cNvPr>
          <p:cNvSpPr/>
          <p:nvPr/>
        </p:nvSpPr>
        <p:spPr>
          <a:xfrm>
            <a:off x="16057763" y="997830"/>
            <a:ext cx="1050340" cy="2970940"/>
          </a:xfrm>
          <a:prstGeom prst="rect">
            <a:avLst/>
          </a:prstGeom>
          <a:solidFill>
            <a:srgbClr val="38909D"/>
          </a:solidFill>
        </p:spPr>
        <p:txBody>
          <a:bodyPr/>
          <a:lstStyle/>
          <a:p>
            <a:endParaRPr/>
          </a:p>
        </p:txBody>
      </p:sp>
      <p:sp>
        <p:nvSpPr>
          <p:cNvPr id="17" name="rc10">
            <a:extLst>
              <a:ext uri="{FF2B5EF4-FFF2-40B4-BE49-F238E27FC236}">
                <a16:creationId xmlns:a16="http://schemas.microsoft.com/office/drawing/2014/main" id="{5AEE7FC1-1F1A-4205-878B-388051B5EAB1}"/>
              </a:ext>
            </a:extLst>
          </p:cNvPr>
          <p:cNvSpPr/>
          <p:nvPr/>
        </p:nvSpPr>
        <p:spPr>
          <a:xfrm>
            <a:off x="18191047" y="1217899"/>
            <a:ext cx="1050340" cy="2750871"/>
          </a:xfrm>
          <a:prstGeom prst="rect">
            <a:avLst/>
          </a:prstGeom>
          <a:solidFill>
            <a:srgbClr val="2E7589"/>
          </a:solidFill>
        </p:spPr>
        <p:txBody>
          <a:bodyPr/>
          <a:lstStyle/>
          <a:p>
            <a:endParaRPr/>
          </a:p>
        </p:txBody>
      </p:sp>
      <p:sp>
        <p:nvSpPr>
          <p:cNvPr id="18" name="rc11">
            <a:extLst>
              <a:ext uri="{FF2B5EF4-FFF2-40B4-BE49-F238E27FC236}">
                <a16:creationId xmlns:a16="http://schemas.microsoft.com/office/drawing/2014/main" id="{92269F69-9E28-4040-B80A-6C8CB331F098}"/>
              </a:ext>
            </a:extLst>
          </p:cNvPr>
          <p:cNvSpPr/>
          <p:nvPr/>
        </p:nvSpPr>
        <p:spPr>
          <a:xfrm>
            <a:off x="20324332" y="2171534"/>
            <a:ext cx="1050340" cy="1797236"/>
          </a:xfrm>
          <a:prstGeom prst="rect">
            <a:avLst/>
          </a:prstGeom>
          <a:solidFill>
            <a:srgbClr val="2B6880"/>
          </a:solidFill>
        </p:spPr>
        <p:txBody>
          <a:bodyPr/>
          <a:lstStyle/>
          <a:p>
            <a:endParaRPr/>
          </a:p>
        </p:txBody>
      </p:sp>
      <p:sp>
        <p:nvSpPr>
          <p:cNvPr id="19" name="rc12">
            <a:extLst>
              <a:ext uri="{FF2B5EF4-FFF2-40B4-BE49-F238E27FC236}">
                <a16:creationId xmlns:a16="http://schemas.microsoft.com/office/drawing/2014/main" id="{20A3ACE5-A748-409D-AEB3-77DE9160CC85}"/>
              </a:ext>
            </a:extLst>
          </p:cNvPr>
          <p:cNvSpPr/>
          <p:nvPr/>
        </p:nvSpPr>
        <p:spPr>
          <a:xfrm>
            <a:off x="22457617" y="2390939"/>
            <a:ext cx="1050340" cy="1577166"/>
          </a:xfrm>
          <a:prstGeom prst="rect">
            <a:avLst/>
          </a:prstGeom>
          <a:solidFill>
            <a:srgbClr val="184463"/>
          </a:solidFill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3697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0C6F-7B1E-CC44-8256-E56E8A2F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Run </a:t>
            </a:r>
            <a:r>
              <a:rPr lang="nb-NO" b="0"/>
              <a:t>your own scenarios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81E677-7BC4-4F83-AAEE-0D0420F66436}"/>
              </a:ext>
            </a:extLst>
          </p:cNvPr>
          <p:cNvCxnSpPr>
            <a:cxnSpLocks/>
          </p:cNvCxnSpPr>
          <p:nvPr/>
        </p:nvCxnSpPr>
        <p:spPr>
          <a:xfrm>
            <a:off x="1822552" y="2957209"/>
            <a:ext cx="20726163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D1CD638-4E64-4DB2-BC01-6EE49A476984}"/>
              </a:ext>
            </a:extLst>
          </p:cNvPr>
          <p:cNvSpPr txBox="1">
            <a:spLocks/>
          </p:cNvSpPr>
          <p:nvPr/>
        </p:nvSpPr>
        <p:spPr>
          <a:xfrm>
            <a:off x="1707284" y="3403074"/>
            <a:ext cx="20841431" cy="3169508"/>
          </a:xfrm>
          <a:prstGeom prst="rect">
            <a:avLst/>
          </a:prstGeom>
        </p:spPr>
        <p:txBody>
          <a:bodyPr/>
          <a:lstStyle>
            <a:lvl1pPr marL="0" marR="0" indent="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Fira Sans ExtraLight" panose="020B0403050000020004" pitchFamily="34" charset="0"/>
                <a:ea typeface="Fira Sans ExtraLight" panose="020B0403050000020004" pitchFamily="34" charset="0"/>
                <a:cs typeface="Helvetica Neue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Fira Sans ExtraLight" panose="020B0403050000020004" pitchFamily="34" charset="0"/>
                <a:ea typeface="Fira Sans ExtraLight" panose="020B0403050000020004" pitchFamily="34" charset="0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Fira Sans ExtraLight" panose="020B0403050000020004" pitchFamily="34" charset="0"/>
                <a:ea typeface="Fira Sans ExtraLight" panose="020B0403050000020004" pitchFamily="34" charset="0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Fira Sans ExtraLight" panose="020B0403050000020004" pitchFamily="34" charset="0"/>
                <a:ea typeface="Fira Sans ExtraLight" panose="020B0403050000020004" pitchFamily="34" charset="0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Fira Sans ExtraLight" panose="020B0403050000020004" pitchFamily="34" charset="0"/>
                <a:ea typeface="Fira Sans ExtraLight" panose="020B0403050000020004" pitchFamily="34" charset="0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nb-NO" sz="3500" dirty="0" err="1">
                <a:solidFill>
                  <a:schemeClr val="accent5"/>
                </a:solidFill>
              </a:rPr>
              <a:t>Simulate</a:t>
            </a:r>
            <a:r>
              <a:rPr lang="nb-NO" sz="3500" dirty="0">
                <a:solidFill>
                  <a:schemeClr val="accent5"/>
                </a:solidFill>
              </a:rPr>
              <a:t> </a:t>
            </a:r>
            <a:r>
              <a:rPr lang="nb-NO" sz="3500" dirty="0" err="1">
                <a:solidFill>
                  <a:schemeClr val="accent5"/>
                </a:solidFill>
              </a:rPr>
              <a:t>your</a:t>
            </a:r>
            <a:r>
              <a:rPr lang="nb-NO" sz="3500" dirty="0">
                <a:solidFill>
                  <a:schemeClr val="accent5"/>
                </a:solidFill>
              </a:rPr>
              <a:t> </a:t>
            </a:r>
            <a:r>
              <a:rPr lang="nb-NO" sz="3500" dirty="0" err="1">
                <a:solidFill>
                  <a:schemeClr val="accent5"/>
                </a:solidFill>
              </a:rPr>
              <a:t>own</a:t>
            </a:r>
            <a:r>
              <a:rPr lang="nb-NO" sz="3500" dirty="0">
                <a:solidFill>
                  <a:schemeClr val="accent5"/>
                </a:solidFill>
              </a:rPr>
              <a:t> </a:t>
            </a:r>
            <a:r>
              <a:rPr lang="nb-NO" sz="3500" dirty="0" err="1">
                <a:solidFill>
                  <a:schemeClr val="accent5"/>
                </a:solidFill>
              </a:rPr>
              <a:t>salmon</a:t>
            </a:r>
            <a:r>
              <a:rPr lang="nb-NO" sz="3500" dirty="0">
                <a:solidFill>
                  <a:schemeClr val="accent5"/>
                </a:solidFill>
              </a:rPr>
              <a:t> </a:t>
            </a:r>
            <a:r>
              <a:rPr lang="nb-NO" sz="3500" dirty="0" err="1">
                <a:solidFill>
                  <a:schemeClr val="accent5"/>
                </a:solidFill>
              </a:rPr>
              <a:t>price</a:t>
            </a:r>
            <a:r>
              <a:rPr lang="nb-NO" sz="3500" dirty="0">
                <a:solidFill>
                  <a:schemeClr val="accent5"/>
                </a:solidFill>
              </a:rPr>
              <a:t> </a:t>
            </a:r>
            <a:r>
              <a:rPr lang="nb-NO" sz="4000" dirty="0" err="1">
                <a:solidFill>
                  <a:schemeClr val="accent5"/>
                </a:solidFill>
              </a:rPr>
              <a:t>with</a:t>
            </a:r>
            <a:r>
              <a:rPr lang="nb-NO" sz="3500" dirty="0">
                <a:solidFill>
                  <a:schemeClr val="accent5"/>
                </a:solidFill>
              </a:rPr>
              <a:t> </a:t>
            </a:r>
            <a:r>
              <a:rPr lang="nb-NO" sz="3500" dirty="0" err="1">
                <a:solidFill>
                  <a:schemeClr val="accent5"/>
                </a:solidFill>
              </a:rPr>
              <a:t>the</a:t>
            </a:r>
            <a:r>
              <a:rPr lang="nb-NO" sz="3500" dirty="0">
                <a:solidFill>
                  <a:schemeClr val="accent5"/>
                </a:solidFill>
              </a:rPr>
              <a:t> (beta) </a:t>
            </a:r>
            <a:r>
              <a:rPr lang="nb-NO" sz="3500" dirty="0" err="1">
                <a:solidFill>
                  <a:schemeClr val="accent5"/>
                </a:solidFill>
              </a:rPr>
              <a:t>salmon</a:t>
            </a:r>
            <a:r>
              <a:rPr lang="nb-NO" sz="3500" dirty="0">
                <a:solidFill>
                  <a:schemeClr val="accent5"/>
                </a:solidFill>
              </a:rPr>
              <a:t> </a:t>
            </a:r>
            <a:r>
              <a:rPr lang="nb-NO" sz="3500" dirty="0" err="1">
                <a:solidFill>
                  <a:schemeClr val="accent5"/>
                </a:solidFill>
              </a:rPr>
              <a:t>market</a:t>
            </a:r>
            <a:r>
              <a:rPr lang="nb-NO" sz="3500" dirty="0">
                <a:solidFill>
                  <a:schemeClr val="accent5"/>
                </a:solidFill>
              </a:rPr>
              <a:t> simulator at</a:t>
            </a:r>
          </a:p>
          <a:p>
            <a:pPr algn="ctr" hangingPunct="1">
              <a:lnSpc>
                <a:spcPct val="150000"/>
              </a:lnSpc>
            </a:pPr>
            <a:r>
              <a:rPr lang="nb-NO" sz="6000" b="1" dirty="0">
                <a:solidFill>
                  <a:schemeClr val="tx2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DEMO</a:t>
            </a:r>
            <a:r>
              <a:rPr lang="nb-NO" sz="6000" dirty="0">
                <a:solidFill>
                  <a:schemeClr val="tx2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.SIMULATOR.CAPIA.NO</a:t>
            </a:r>
            <a:endParaRPr lang="nb-NO" sz="6000" dirty="0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FCFF8A9-40D9-4726-89AC-D2EB76EE2A0B}"/>
              </a:ext>
            </a:extLst>
          </p:cNvPr>
          <p:cNvGrpSpPr/>
          <p:nvPr/>
        </p:nvGrpSpPr>
        <p:grpSpPr>
          <a:xfrm>
            <a:off x="1933388" y="11438571"/>
            <a:ext cx="4957134" cy="1670421"/>
            <a:chOff x="6584762" y="10236437"/>
            <a:chExt cx="4957134" cy="1670421"/>
          </a:xfrm>
        </p:grpSpPr>
        <p:sp>
          <p:nvSpPr>
            <p:cNvPr id="51" name="Eivind Hestvik Brekkan">
              <a:extLst>
                <a:ext uri="{FF2B5EF4-FFF2-40B4-BE49-F238E27FC236}">
                  <a16:creationId xmlns:a16="http://schemas.microsoft.com/office/drawing/2014/main" id="{BA011DAF-91E2-435B-B1EC-44066D3A4B12}"/>
                </a:ext>
              </a:extLst>
            </p:cNvPr>
            <p:cNvSpPr txBox="1"/>
            <p:nvPr/>
          </p:nvSpPr>
          <p:spPr>
            <a:xfrm>
              <a:off x="6584763" y="10236437"/>
              <a:ext cx="4957133" cy="527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b="0">
                  <a:solidFill>
                    <a:srgbClr val="65C7CA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  <a:r>
                <a:rPr b="1" err="1"/>
                <a:t>Eivind</a:t>
              </a:r>
              <a:r>
                <a:rPr b="1"/>
                <a:t> </a:t>
              </a:r>
              <a:r>
                <a:rPr err="1">
                  <a:latin typeface="Montserrat Light"/>
                  <a:ea typeface="Montserrat Light"/>
                  <a:cs typeface="Montserrat Light"/>
                  <a:sym typeface="Montserrat Light"/>
                </a:rPr>
                <a:t>Hestvik</a:t>
              </a:r>
              <a:r>
                <a:rPr b="1"/>
                <a:t> </a:t>
              </a:r>
              <a:r>
                <a:rPr err="1">
                  <a:latin typeface="Montserrat Light"/>
                  <a:ea typeface="Montserrat Light"/>
                  <a:cs typeface="Montserrat Light"/>
                  <a:sym typeface="Montserrat Light"/>
                </a:rPr>
                <a:t>Brekkan</a:t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52" name="Analytiker">
              <a:extLst>
                <a:ext uri="{FF2B5EF4-FFF2-40B4-BE49-F238E27FC236}">
                  <a16:creationId xmlns:a16="http://schemas.microsoft.com/office/drawing/2014/main" id="{FA7D5F2E-2BD6-4EDC-AC1D-7A379B366207}"/>
                </a:ext>
              </a:extLst>
            </p:cNvPr>
            <p:cNvSpPr txBox="1"/>
            <p:nvPr/>
          </p:nvSpPr>
          <p:spPr>
            <a:xfrm>
              <a:off x="6584762" y="10764281"/>
              <a:ext cx="4388037" cy="1142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600" b="0" i="1">
                  <a:solidFill>
                    <a:srgbClr val="F8F9FA"/>
                  </a:solidFill>
                  <a:latin typeface="Fira Sans ExtraLight"/>
                  <a:ea typeface="Fira Sans ExtraLight"/>
                  <a:cs typeface="Fira Sans ExtraLight"/>
                  <a:sym typeface="Fira Sans ExtraLight"/>
                </a:defRPr>
              </a:lvl1pPr>
            </a:lstStyle>
            <a:p>
              <a:r>
                <a:rPr lang="en-US"/>
                <a:t>PhD, Analyst</a:t>
              </a:r>
            </a:p>
            <a:p>
              <a:r>
                <a:rPr lang="en-US" err="1"/>
                <a:t>Capia</a:t>
              </a:r>
              <a:r>
                <a:rPr lang="en-US"/>
                <a:t> AS, Eivind@capia.no</a:t>
              </a: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753FBBA-D6BE-4575-BF73-C4C90E433399}"/>
              </a:ext>
            </a:extLst>
          </p:cNvPr>
          <p:cNvSpPr/>
          <p:nvPr/>
        </p:nvSpPr>
        <p:spPr>
          <a:xfrm>
            <a:off x="1179428" y="10481792"/>
            <a:ext cx="75055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0" algn="l" hangingPunct="1">
              <a:spcBef>
                <a:spcPts val="5900"/>
              </a:spcBef>
              <a:buSzPct val="125000"/>
            </a:pPr>
            <a:r>
              <a:rPr lang="nb-NO" b="0" i="1">
                <a:solidFill>
                  <a:srgbClr val="F7F7F8"/>
                </a:solidFill>
                <a:latin typeface="Fira Sans ExtraLight" panose="020B0403050000020004" pitchFamily="34" charset="0"/>
              </a:rPr>
              <a:t>Keep in touch for future developments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D027EFE4-563A-4DBB-84DE-4C7E79CECB83}"/>
              </a:ext>
            </a:extLst>
          </p:cNvPr>
          <p:cNvSpPr txBox="1">
            <a:spLocks/>
          </p:cNvSpPr>
          <p:nvPr/>
        </p:nvSpPr>
        <p:spPr>
          <a:xfrm>
            <a:off x="8731386" y="7503207"/>
            <a:ext cx="6591741" cy="2590586"/>
          </a:xfrm>
          <a:prstGeom prst="rect">
            <a:avLst/>
          </a:prstGeom>
        </p:spPr>
        <p:txBody>
          <a:bodyPr anchor="ctr"/>
          <a:lstStyle>
            <a:lvl1pPr marL="0" marR="0" indent="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Fira Sans ExtraLight" panose="020B0403050000020004" pitchFamily="34" charset="0"/>
                <a:ea typeface="Fira Sans ExtraLight" panose="020B0403050000020004" pitchFamily="34" charset="0"/>
                <a:cs typeface="Helvetica Neue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Fira Sans ExtraLight" panose="020B0403050000020004" pitchFamily="34" charset="0"/>
                <a:ea typeface="Fira Sans ExtraLight" panose="020B0403050000020004" pitchFamily="34" charset="0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Fira Sans ExtraLight" panose="020B0403050000020004" pitchFamily="34" charset="0"/>
                <a:ea typeface="Fira Sans ExtraLight" panose="020B0403050000020004" pitchFamily="34" charset="0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Fira Sans ExtraLight" panose="020B0403050000020004" pitchFamily="34" charset="0"/>
                <a:ea typeface="Fira Sans ExtraLight" panose="020B0403050000020004" pitchFamily="34" charset="0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Fira Sans ExtraLight" panose="020B0403050000020004" pitchFamily="34" charset="0"/>
                <a:ea typeface="Fira Sans ExtraLight" panose="020B0403050000020004" pitchFamily="34" charset="0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lnSpc>
                <a:spcPct val="150000"/>
              </a:lnSpc>
            </a:pPr>
            <a:r>
              <a:rPr lang="nb-NO" sz="3000" dirty="0"/>
              <a:t>This simulator is a </a:t>
            </a:r>
            <a:r>
              <a:rPr lang="nb-NO" sz="3000" dirty="0" err="1"/>
              <a:t>proof-of-concept</a:t>
            </a:r>
            <a:r>
              <a:rPr lang="nb-NO" sz="3000" dirty="0"/>
              <a:t> – a </a:t>
            </a:r>
            <a:r>
              <a:rPr lang="nb-NO" sz="3000" i="1" dirty="0" err="1">
                <a:solidFill>
                  <a:schemeClr val="accent1"/>
                </a:solidFill>
              </a:rPr>
              <a:t>very</a:t>
            </a:r>
            <a:r>
              <a:rPr lang="nb-NO" sz="3000" i="1" dirty="0">
                <a:solidFill>
                  <a:schemeClr val="accent1"/>
                </a:solidFill>
              </a:rPr>
              <a:t> simple </a:t>
            </a:r>
            <a:r>
              <a:rPr lang="nb-NO" sz="3000" i="1" dirty="0" err="1">
                <a:solidFill>
                  <a:schemeClr val="accent1"/>
                </a:solidFill>
              </a:rPr>
              <a:t>example</a:t>
            </a:r>
            <a:r>
              <a:rPr lang="nb-NO" sz="3000" i="1" dirty="0">
                <a:solidFill>
                  <a:schemeClr val="accent1"/>
                </a:solidFill>
              </a:rPr>
              <a:t> </a:t>
            </a:r>
            <a:r>
              <a:rPr lang="nb-NO" sz="3000" dirty="0" err="1"/>
              <a:t>based</a:t>
            </a:r>
            <a:r>
              <a:rPr lang="nb-NO" sz="3000" dirty="0"/>
              <a:t> </a:t>
            </a:r>
            <a:r>
              <a:rPr lang="nb-NO" sz="3000" dirty="0" err="1"/>
              <a:t>on</a:t>
            </a:r>
            <a:r>
              <a:rPr lang="nb-NO" sz="3000" dirty="0"/>
              <a:t> a </a:t>
            </a:r>
            <a:r>
              <a:rPr lang="nb-NO" sz="3000" i="1" dirty="0" err="1">
                <a:solidFill>
                  <a:schemeClr val="accent1"/>
                </a:solidFill>
              </a:rPr>
              <a:t>very</a:t>
            </a:r>
            <a:r>
              <a:rPr lang="nb-NO" sz="3000" i="1" dirty="0">
                <a:solidFill>
                  <a:schemeClr val="accent1"/>
                </a:solidFill>
              </a:rPr>
              <a:t> simple </a:t>
            </a:r>
            <a:r>
              <a:rPr lang="nb-NO" sz="3000" i="1" dirty="0" err="1">
                <a:solidFill>
                  <a:schemeClr val="accent1"/>
                </a:solidFill>
              </a:rPr>
              <a:t>model</a:t>
            </a:r>
            <a:endParaRPr lang="nb-NO" sz="3000" i="1" dirty="0">
              <a:solidFill>
                <a:schemeClr val="accent1"/>
              </a:solidFill>
            </a:endParaRPr>
          </a:p>
          <a:p>
            <a:pPr algn="ctr" hangingPunct="1">
              <a:lnSpc>
                <a:spcPct val="150000"/>
              </a:lnSpc>
            </a:pPr>
            <a:endParaRPr lang="nb-NO" sz="3000" b="1" dirty="0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pic>
        <p:nvPicPr>
          <p:cNvPr id="55" name="Shape 183" descr="C:\Users\DEO\AppData\Local\Microsoft\Windows\Temporary Internet Files\Content.Outlook\ZTMXAOPN\Capia-logo-slogan.png">
            <a:extLst>
              <a:ext uri="{FF2B5EF4-FFF2-40B4-BE49-F238E27FC236}">
                <a16:creationId xmlns:a16="http://schemas.microsoft.com/office/drawing/2014/main" id="{9FA68CDE-9519-4137-9AB1-62A12C843AC8}"/>
              </a:ext>
            </a:extLst>
          </p:cNvPr>
          <p:cNvPicPr preferRelativeResize="0"/>
          <p:nvPr/>
        </p:nvPicPr>
        <p:blipFill rotWithShape="1">
          <a:blip r:embed="rId4"/>
          <a:srcRect t="3153"/>
          <a:stretch/>
        </p:blipFill>
        <p:spPr>
          <a:xfrm>
            <a:off x="19751040" y="11198534"/>
            <a:ext cx="3864470" cy="1919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541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83" descr="C:\Users\DEO\AppData\Local\Microsoft\Windows\Temporary Internet Files\Content.Outlook\ZTMXAOPN\Capia-logo-slogan.png">
            <a:extLst>
              <a:ext uri="{FF2B5EF4-FFF2-40B4-BE49-F238E27FC236}">
                <a16:creationId xmlns:a16="http://schemas.microsoft.com/office/drawing/2014/main" id="{464DFB69-9DBD-4B4A-82AE-B9AAB872C15B}"/>
              </a:ext>
            </a:extLst>
          </p:cNvPr>
          <p:cNvPicPr preferRelativeResize="0"/>
          <p:nvPr/>
        </p:nvPicPr>
        <p:blipFill rotWithShape="1">
          <a:blip r:embed="rId2"/>
          <a:srcRect t="3153"/>
          <a:stretch/>
        </p:blipFill>
        <p:spPr>
          <a:xfrm>
            <a:off x="5797689" y="3136808"/>
            <a:ext cx="12788621" cy="6352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750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Blue">
      <a:dk1>
        <a:srgbClr val="F7F7F8"/>
      </a:dk1>
      <a:lt1>
        <a:srgbClr val="F7F7F8"/>
      </a:lt1>
      <a:dk2>
        <a:srgbClr val="EB5B74"/>
      </a:dk2>
      <a:lt2>
        <a:srgbClr val="11193D"/>
      </a:lt2>
      <a:accent1>
        <a:srgbClr val="65C7C9"/>
      </a:accent1>
      <a:accent2>
        <a:srgbClr val="EB5B74"/>
      </a:accent2>
      <a:accent3>
        <a:srgbClr val="65C7C9"/>
      </a:accent3>
      <a:accent4>
        <a:srgbClr val="EB5B74"/>
      </a:accent4>
      <a:accent5>
        <a:srgbClr val="65C7C9"/>
      </a:accent5>
      <a:accent6>
        <a:srgbClr val="EB5B74"/>
      </a:accent6>
      <a:hlink>
        <a:srgbClr val="65C7C9"/>
      </a:hlink>
      <a:folHlink>
        <a:srgbClr val="65C7C9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359</Words>
  <Application>Microsoft Office PowerPoint</Application>
  <PresentationFormat>Custom</PresentationFormat>
  <Paragraphs>63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Wingdings</vt:lpstr>
      <vt:lpstr>Playfair Display</vt:lpstr>
      <vt:lpstr>Helvetica Neue</vt:lpstr>
      <vt:lpstr>Helvetica Neue Light</vt:lpstr>
      <vt:lpstr>Fira Sans ExtraLight</vt:lpstr>
      <vt:lpstr>Helvetica Neue Medium</vt:lpstr>
      <vt:lpstr>Fira Mono</vt:lpstr>
      <vt:lpstr>Arial</vt:lpstr>
      <vt:lpstr>Montserrat</vt:lpstr>
      <vt:lpstr>Montserrat Light</vt:lpstr>
      <vt:lpstr>White</vt:lpstr>
      <vt:lpstr>PowerPoint Presentation</vt:lpstr>
      <vt:lpstr>Background</vt:lpstr>
      <vt:lpstr>Scenarios for 2025</vt:lpstr>
      <vt:lpstr>Forecasted farm price in 2025</vt:lpstr>
      <vt:lpstr>Summary</vt:lpstr>
      <vt:lpstr>Run your own scenarios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Nella</dc:creator>
  <cp:lastModifiedBy>Eivind Hestvik Brækkan</cp:lastModifiedBy>
  <cp:revision>110</cp:revision>
  <dcterms:modified xsi:type="dcterms:W3CDTF">2019-08-19T20:52:57Z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372810-6bc5-4b24-a067-8742f322c238_Enabled">
    <vt:lpwstr>True</vt:lpwstr>
  </property>
  <property fmtid="{D5CDD505-2E9C-101B-9397-08002B2CF9AE}" pid="3" name="MSIP_Label_ed372810-6bc5-4b24-a067-8742f322c238_SiteId">
    <vt:lpwstr>4e7f212d-74db-4563-a57b-8ae44ed05526</vt:lpwstr>
  </property>
  <property fmtid="{D5CDD505-2E9C-101B-9397-08002B2CF9AE}" pid="4" name="MSIP_Label_ed372810-6bc5-4b24-a067-8742f322c238_Owner">
    <vt:lpwstr>ehb022@uit.no</vt:lpwstr>
  </property>
  <property fmtid="{D5CDD505-2E9C-101B-9397-08002B2CF9AE}" pid="5" name="MSIP_Label_ed372810-6bc5-4b24-a067-8742f322c238_SetDate">
    <vt:lpwstr>2019-08-19T10:25:31.7591484Z</vt:lpwstr>
  </property>
  <property fmtid="{D5CDD505-2E9C-101B-9397-08002B2CF9AE}" pid="6" name="MSIP_Label_ed372810-6bc5-4b24-a067-8742f322c238_Name">
    <vt:lpwstr>Open</vt:lpwstr>
  </property>
  <property fmtid="{D5CDD505-2E9C-101B-9397-08002B2CF9AE}" pid="7" name="MSIP_Label_ed372810-6bc5-4b24-a067-8742f322c238_Application">
    <vt:lpwstr>Microsoft Azure Information Protection</vt:lpwstr>
  </property>
  <property fmtid="{D5CDD505-2E9C-101B-9397-08002B2CF9AE}" pid="8" name="MSIP_Label_ed372810-6bc5-4b24-a067-8742f322c238_ActionId">
    <vt:lpwstr>a31b34ec-03a4-4f9e-b234-27e26effdb9e</vt:lpwstr>
  </property>
  <property fmtid="{D5CDD505-2E9C-101B-9397-08002B2CF9AE}" pid="9" name="MSIP_Label_ed372810-6bc5-4b24-a067-8742f322c238_Extended_MSFT_Method">
    <vt:lpwstr>Manual</vt:lpwstr>
  </property>
  <property fmtid="{D5CDD505-2E9C-101B-9397-08002B2CF9AE}" pid="10" name="Sensitivity">
    <vt:lpwstr>Open</vt:lpwstr>
  </property>
</Properties>
</file>