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74" r:id="rId4"/>
    <p:sldId id="265" r:id="rId5"/>
    <p:sldId id="267" r:id="rId6"/>
    <p:sldId id="268" r:id="rId7"/>
    <p:sldId id="279" r:id="rId8"/>
    <p:sldId id="272" r:id="rId9"/>
    <p:sldId id="280" r:id="rId10"/>
    <p:sldId id="284" r:id="rId11"/>
    <p:sldId id="262" r:id="rId12"/>
    <p:sldId id="285" r:id="rId13"/>
  </p:sldIdLst>
  <p:sldSz cx="9144000" cy="5143500" type="screen16x9"/>
  <p:notesSz cx="6858000" cy="9144000"/>
  <p:defaultTextStyle>
    <a:defPPr>
      <a:defRPr lang="en-US"/>
    </a:defPPr>
    <a:lvl1pPr marL="0" algn="l" defTabSz="171450" rtl="0" eaLnBrk="1" latinLnBrk="0" hangingPunct="1">
      <a:defRPr sz="700" kern="1200">
        <a:solidFill>
          <a:schemeClr val="tx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9" d="100"/>
          <a:sy n="109" d="100"/>
        </p:scale>
        <p:origin x="120"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IDAS\AppData\Local\Microsoft\Windows\INetCache\Content.Outlook\CQXYRKRP\Norske%20fylker%20fordelt%20p&#229;%20lands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8507930816417"/>
          <c:y val="3.7626549239446035E-2"/>
          <c:w val="0.78818371200940374"/>
          <c:h val="0.75067515996637957"/>
        </c:manualLayout>
      </c:layout>
      <c:barChart>
        <c:barDir val="col"/>
        <c:grouping val="stacked"/>
        <c:varyColors val="0"/>
        <c:ser>
          <c:idx val="0"/>
          <c:order val="0"/>
          <c:tx>
            <c:strRef>
              <c:f>Sheet1!$A$2</c:f>
              <c:strCache>
                <c:ptCount val="1"/>
                <c:pt idx="0">
                  <c:v>Dagligvare/kioskmarkedet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Sheet1!$B$2:$L$2</c:f>
              <c:numCache>
                <c:formatCode>General</c:formatCode>
                <c:ptCount val="11"/>
                <c:pt idx="0">
                  <c:v>36</c:v>
                </c:pt>
                <c:pt idx="1">
                  <c:v>42</c:v>
                </c:pt>
                <c:pt idx="2">
                  <c:v>59</c:v>
                </c:pt>
                <c:pt idx="3">
                  <c:v>67</c:v>
                </c:pt>
                <c:pt idx="4">
                  <c:v>92</c:v>
                </c:pt>
                <c:pt idx="5">
                  <c:v>142</c:v>
                </c:pt>
                <c:pt idx="6">
                  <c:v>186</c:v>
                </c:pt>
                <c:pt idx="7">
                  <c:v>199</c:v>
                </c:pt>
                <c:pt idx="8">
                  <c:v>200</c:v>
                </c:pt>
                <c:pt idx="9">
                  <c:v>167</c:v>
                </c:pt>
                <c:pt idx="10">
                  <c:v>128</c:v>
                </c:pt>
              </c:numCache>
            </c:numRef>
          </c:val>
          <c:extLst>
            <c:ext xmlns:c16="http://schemas.microsoft.com/office/drawing/2014/chart" uri="{C3380CC4-5D6E-409C-BE32-E72D297353CC}">
              <c16:uniqueId val="{00000000-2914-434A-9196-709F6CB1F914}"/>
            </c:ext>
          </c:extLst>
        </c:ser>
        <c:ser>
          <c:idx val="1"/>
          <c:order val="1"/>
          <c:tx>
            <c:strRef>
              <c:f>Sheet1!$A$3</c:f>
              <c:strCache>
                <c:ptCount val="1"/>
                <c:pt idx="0">
                  <c:v>Storhusholdningsmarkedet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Sheet1!$B$1:$L$1</c:f>
              <c:strCache>
                <c:ptCount val="11"/>
                <c:pt idx="0">
                  <c:v>2006</c:v>
                </c:pt>
                <c:pt idx="1">
                  <c:v>2007</c:v>
                </c:pt>
                <c:pt idx="2">
                  <c:v>2008</c:v>
                </c:pt>
                <c:pt idx="3">
                  <c:v>2009</c:v>
                </c:pt>
                <c:pt idx="4">
                  <c:v>2010</c:v>
                </c:pt>
                <c:pt idx="5">
                  <c:v>2011</c:v>
                </c:pt>
                <c:pt idx="6">
                  <c:v>2012</c:v>
                </c:pt>
                <c:pt idx="7">
                  <c:v>2013</c:v>
                </c:pt>
                <c:pt idx="8">
                  <c:v>2014</c:v>
                </c:pt>
                <c:pt idx="9">
                  <c:v>2015</c:v>
                </c:pt>
                <c:pt idx="10">
                  <c:v>2016</c:v>
                </c:pt>
              </c:strCache>
            </c:strRef>
          </c:cat>
          <c:val>
            <c:numRef>
              <c:f>Sheet1!$B$3:$L$3</c:f>
              <c:numCache>
                <c:formatCode>General</c:formatCode>
                <c:ptCount val="11"/>
                <c:pt idx="0">
                  <c:v>143</c:v>
                </c:pt>
                <c:pt idx="1">
                  <c:v>177</c:v>
                </c:pt>
                <c:pt idx="2">
                  <c:v>205</c:v>
                </c:pt>
                <c:pt idx="3">
                  <c:v>247</c:v>
                </c:pt>
                <c:pt idx="4">
                  <c:v>292</c:v>
                </c:pt>
                <c:pt idx="5">
                  <c:v>366</c:v>
                </c:pt>
                <c:pt idx="6">
                  <c:v>461</c:v>
                </c:pt>
                <c:pt idx="7">
                  <c:v>549</c:v>
                </c:pt>
                <c:pt idx="8">
                  <c:v>625</c:v>
                </c:pt>
                <c:pt idx="9">
                  <c:v>697</c:v>
                </c:pt>
                <c:pt idx="10">
                  <c:v>721</c:v>
                </c:pt>
              </c:numCache>
            </c:numRef>
          </c:val>
          <c:extLst>
            <c:ext xmlns:c16="http://schemas.microsoft.com/office/drawing/2014/chart" uri="{C3380CC4-5D6E-409C-BE32-E72D297353CC}">
              <c16:uniqueId val="{00000001-2914-434A-9196-709F6CB1F914}"/>
            </c:ext>
          </c:extLst>
        </c:ser>
        <c:dLbls>
          <c:showLegendKey val="0"/>
          <c:showVal val="0"/>
          <c:showCatName val="0"/>
          <c:showSerName val="0"/>
          <c:showPercent val="0"/>
          <c:showBubbleSize val="0"/>
        </c:dLbls>
        <c:gapWidth val="60"/>
        <c:overlap val="100"/>
        <c:axId val="284451400"/>
        <c:axId val="209529736"/>
      </c:barChart>
      <c:catAx>
        <c:axId val="28445140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1920000" spcFirstLastPara="1" vertOverflow="ellipsis" wrap="square" anchor="ctr" anchorCtr="1"/>
          <a:lstStyle/>
          <a:p>
            <a:pPr>
              <a:defRPr sz="1100" b="0" i="0" u="none" strike="noStrike" kern="1200" baseline="0">
                <a:solidFill>
                  <a:schemeClr val="tx2"/>
                </a:solidFill>
                <a:latin typeface="Gotham Light" pitchFamily="50" charset="0"/>
                <a:ea typeface="+mn-ea"/>
                <a:cs typeface="+mn-cs"/>
              </a:defRPr>
            </a:pPr>
            <a:endParaRPr lang="nb-NO"/>
          </a:p>
        </c:txPr>
        <c:crossAx val="209529736"/>
        <c:crosses val="autoZero"/>
        <c:auto val="1"/>
        <c:lblAlgn val="ctr"/>
        <c:lblOffset val="100"/>
        <c:noMultiLvlLbl val="0"/>
      </c:catAx>
      <c:valAx>
        <c:axId val="20952973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Gotham Bold" pitchFamily="50" charset="0"/>
                    <a:ea typeface="+mn-ea"/>
                    <a:cs typeface="+mn-cs"/>
                  </a:defRPr>
                </a:pPr>
                <a:r>
                  <a:rPr lang="en-US" b="1" dirty="0" err="1">
                    <a:latin typeface="Franklin Gothic Book" panose="020B0503020102020204" pitchFamily="34" charset="0"/>
                  </a:rPr>
                  <a:t>Millioner</a:t>
                </a:r>
                <a:r>
                  <a:rPr lang="en-US" b="1" dirty="0">
                    <a:latin typeface="Franklin Gothic Book" panose="020B0503020102020204" pitchFamily="34" charset="0"/>
                  </a:rPr>
                  <a:t> kroner</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Gotham Bold" pitchFamily="50" charset="0"/>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Gotham Light" pitchFamily="50" charset="0"/>
                <a:ea typeface="+mn-ea"/>
                <a:cs typeface="+mn-cs"/>
              </a:defRPr>
            </a:pPr>
            <a:endParaRPr lang="nb-NO"/>
          </a:p>
        </c:txPr>
        <c:crossAx val="284451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Franklin Gothic Book" panose="020B0503020102020204" pitchFamily="34" charset="0"/>
              <a:ea typeface="+mn-ea"/>
              <a:cs typeface="+mn-cs"/>
            </a:defRPr>
          </a:pPr>
          <a:endParaRPr lang="nb-NO"/>
        </a:p>
      </c:txPr>
    </c:legend>
    <c:plotVisOnly val="1"/>
    <c:dispBlanksAs val="gap"/>
    <c:showDLblsOverMax val="0"/>
  </c:chart>
  <c:spPr>
    <a:noFill/>
    <a:ln>
      <a:noFill/>
    </a:ln>
    <a:effectLst/>
  </c:spPr>
  <c:txPr>
    <a:bodyPr/>
    <a:lstStyle/>
    <a:p>
      <a:pPr>
        <a:defRPr>
          <a:latin typeface="Gotham Light" pitchFamily="50" charset="0"/>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xmlns:c15="http://schemas.microsoft.com/office/drawing/2012/chart" uri="{02D57815-91ED-43cb-92C2-25804820EDAC}">
                  <c15:fullRef>
                    <c15:sqref>Sheet1!$A$2:$A$14</c15:sqref>
                  </c15:fullRef>
                </c:ext>
              </c:extLst>
              <c:f>Sheet1!$A$4:$A$14</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extLst>
                <c:ext xmlns:c15="http://schemas.microsoft.com/office/drawing/2012/chart" uri="{02D57815-91ED-43cb-92C2-25804820EDAC}">
                  <c15:fullRef>
                    <c15:sqref>Sheet1!$B$2:$B$14</c15:sqref>
                  </c15:fullRef>
                </c:ext>
              </c:extLst>
              <c:f>Sheet1!$B$4:$B$14</c:f>
              <c:numCache>
                <c:formatCode>General</c:formatCode>
                <c:ptCount val="11"/>
                <c:pt idx="0">
                  <c:v>93</c:v>
                </c:pt>
                <c:pt idx="1">
                  <c:v>105</c:v>
                </c:pt>
                <c:pt idx="2">
                  <c:v>118</c:v>
                </c:pt>
                <c:pt idx="3">
                  <c:v>143</c:v>
                </c:pt>
                <c:pt idx="4">
                  <c:v>163</c:v>
                </c:pt>
                <c:pt idx="5">
                  <c:v>213</c:v>
                </c:pt>
                <c:pt idx="6">
                  <c:v>246</c:v>
                </c:pt>
                <c:pt idx="7">
                  <c:v>274</c:v>
                </c:pt>
                <c:pt idx="8">
                  <c:v>319</c:v>
                </c:pt>
                <c:pt idx="9">
                  <c:v>347</c:v>
                </c:pt>
                <c:pt idx="10">
                  <c:v>340</c:v>
                </c:pt>
              </c:numCache>
            </c:numRef>
          </c:val>
          <c:extLst>
            <c:ext xmlns:c16="http://schemas.microsoft.com/office/drawing/2014/chart" uri="{C3380CC4-5D6E-409C-BE32-E72D297353CC}">
              <c16:uniqueId val="{00000000-35D5-4264-8177-C89C59BC2082}"/>
            </c:ext>
          </c:extLst>
        </c:ser>
        <c:dLbls>
          <c:showLegendKey val="0"/>
          <c:showVal val="0"/>
          <c:showCatName val="0"/>
          <c:showSerName val="0"/>
          <c:showPercent val="0"/>
          <c:showBubbleSize val="0"/>
        </c:dLbls>
        <c:gapWidth val="219"/>
        <c:overlap val="-27"/>
        <c:axId val="919988240"/>
        <c:axId val="919982664"/>
      </c:barChart>
      <c:catAx>
        <c:axId val="91998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919982664"/>
        <c:crosses val="autoZero"/>
        <c:auto val="1"/>
        <c:lblAlgn val="ctr"/>
        <c:lblOffset val="100"/>
        <c:noMultiLvlLbl val="0"/>
      </c:catAx>
      <c:valAx>
        <c:axId val="919982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nb-NO" sz="1200" b="1" i="0" dirty="0">
                    <a:latin typeface="+mn-lt"/>
                  </a:rPr>
                  <a:t>Antall sushibedrifter</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19988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Sheet1!$A$2</c:f>
              <c:strCache>
                <c:ptCount val="1"/>
                <c:pt idx="0">
                  <c:v>Totalomsetning</c:v>
                </c:pt>
              </c:strCache>
            </c:strRef>
          </c:tx>
          <c:spPr>
            <a:ln w="31750" cap="rnd">
              <a:solidFill>
                <a:schemeClr val="accent1"/>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Gotham Light" pitchFamily="50" charset="0"/>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2009</c:v>
                </c:pt>
                <c:pt idx="1">
                  <c:v>2010</c:v>
                </c:pt>
                <c:pt idx="2">
                  <c:v>2011</c:v>
                </c:pt>
                <c:pt idx="3">
                  <c:v>2012</c:v>
                </c:pt>
                <c:pt idx="4">
                  <c:v>2013</c:v>
                </c:pt>
                <c:pt idx="5">
                  <c:v>2014</c:v>
                </c:pt>
                <c:pt idx="6">
                  <c:v>2015</c:v>
                </c:pt>
                <c:pt idx="7">
                  <c:v>2016</c:v>
                </c:pt>
              </c:strCache>
            </c:strRef>
          </c:cat>
          <c:val>
            <c:numRef>
              <c:f>Sheet1!$B$2:$I$2</c:f>
              <c:numCache>
                <c:formatCode>#,##0</c:formatCode>
                <c:ptCount val="8"/>
                <c:pt idx="0">
                  <c:v>628362</c:v>
                </c:pt>
                <c:pt idx="1">
                  <c:v>746909</c:v>
                </c:pt>
                <c:pt idx="2">
                  <c:v>923338</c:v>
                </c:pt>
                <c:pt idx="3">
                  <c:v>1162202</c:v>
                </c:pt>
                <c:pt idx="4">
                  <c:v>1375929</c:v>
                </c:pt>
                <c:pt idx="5">
                  <c:v>1544178</c:v>
                </c:pt>
                <c:pt idx="6">
                  <c:v>1715974</c:v>
                </c:pt>
                <c:pt idx="7">
                  <c:v>1759113</c:v>
                </c:pt>
              </c:numCache>
            </c:numRef>
          </c:val>
          <c:smooth val="0"/>
          <c:extLst>
            <c:ext xmlns:c16="http://schemas.microsoft.com/office/drawing/2014/chart" uri="{C3380CC4-5D6E-409C-BE32-E72D297353CC}">
              <c16:uniqueId val="{00000000-93A9-46BC-A5A0-FA929AC16B78}"/>
            </c:ext>
          </c:extLst>
        </c:ser>
        <c:ser>
          <c:idx val="1"/>
          <c:order val="1"/>
          <c:tx>
            <c:strRef>
              <c:f>Sheet1!$A$3</c:f>
              <c:strCache>
                <c:ptCount val="1"/>
                <c:pt idx="0">
                  <c:v>Sushiomsetning</c:v>
                </c:pt>
              </c:strCache>
            </c:strRef>
          </c:tx>
          <c:spPr>
            <a:ln w="31750"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Gotham Light" pitchFamily="50" charset="0"/>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2009</c:v>
                </c:pt>
                <c:pt idx="1">
                  <c:v>2010</c:v>
                </c:pt>
                <c:pt idx="2">
                  <c:v>2011</c:v>
                </c:pt>
                <c:pt idx="3">
                  <c:v>2012</c:v>
                </c:pt>
                <c:pt idx="4">
                  <c:v>2013</c:v>
                </c:pt>
                <c:pt idx="5">
                  <c:v>2014</c:v>
                </c:pt>
                <c:pt idx="6">
                  <c:v>2015</c:v>
                </c:pt>
                <c:pt idx="7">
                  <c:v>2016</c:v>
                </c:pt>
              </c:strCache>
            </c:strRef>
          </c:cat>
          <c:val>
            <c:numRef>
              <c:f>Sheet1!$B$3:$I$3</c:f>
              <c:numCache>
                <c:formatCode>0</c:formatCode>
                <c:ptCount val="8"/>
                <c:pt idx="0">
                  <c:v>246946.266</c:v>
                </c:pt>
                <c:pt idx="1">
                  <c:v>291527</c:v>
                </c:pt>
                <c:pt idx="2">
                  <c:v>365642</c:v>
                </c:pt>
                <c:pt idx="3">
                  <c:v>461394</c:v>
                </c:pt>
                <c:pt idx="4">
                  <c:v>548996</c:v>
                </c:pt>
                <c:pt idx="5">
                  <c:v>625392</c:v>
                </c:pt>
                <c:pt idx="6">
                  <c:v>696685</c:v>
                </c:pt>
                <c:pt idx="7">
                  <c:v>721236</c:v>
                </c:pt>
              </c:numCache>
            </c:numRef>
          </c:val>
          <c:smooth val="0"/>
          <c:extLst>
            <c:ext xmlns:c16="http://schemas.microsoft.com/office/drawing/2014/chart" uri="{C3380CC4-5D6E-409C-BE32-E72D297353CC}">
              <c16:uniqueId val="{00000001-93A9-46BC-A5A0-FA929AC16B78}"/>
            </c:ext>
          </c:extLst>
        </c:ser>
        <c:dLbls>
          <c:showLegendKey val="0"/>
          <c:showVal val="0"/>
          <c:showCatName val="0"/>
          <c:showSerName val="0"/>
          <c:showPercent val="0"/>
          <c:showBubbleSize val="0"/>
        </c:dLbls>
        <c:smooth val="0"/>
        <c:axId val="472801352"/>
        <c:axId val="472799000"/>
      </c:lineChart>
      <c:catAx>
        <c:axId val="472801352"/>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Gotham Light" pitchFamily="50" charset="0"/>
                <a:ea typeface="+mn-ea"/>
                <a:cs typeface="+mn-cs"/>
              </a:defRPr>
            </a:pPr>
            <a:endParaRPr lang="nb-NO"/>
          </a:p>
        </c:txPr>
        <c:crossAx val="472799000"/>
        <c:crosses val="autoZero"/>
        <c:auto val="1"/>
        <c:lblAlgn val="ctr"/>
        <c:lblOffset val="100"/>
        <c:noMultiLvlLbl val="0"/>
      </c:catAx>
      <c:valAx>
        <c:axId val="4727990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Gotham Light" pitchFamily="50" charset="0"/>
                <a:ea typeface="+mn-ea"/>
                <a:cs typeface="+mn-cs"/>
              </a:defRPr>
            </a:pPr>
            <a:endParaRPr lang="nb-NO"/>
          </a:p>
        </c:txPr>
        <c:crossAx val="472801352"/>
        <c:crosses val="autoZero"/>
        <c:crossBetween val="between"/>
        <c:dispUnits>
          <c:builtInUnit val="thousands"/>
          <c:dispUnitsLbl>
            <c:layout>
              <c:manualLayout>
                <c:xMode val="edge"/>
                <c:yMode val="edge"/>
                <c:x val="2.6946337632016801E-2"/>
                <c:y val="0.31740323323506242"/>
              </c:manualLayout>
            </c:layout>
            <c:tx>
              <c:rich>
                <a:bodyPr rot="-5400000" spcFirstLastPara="1" vertOverflow="ellipsis" vert="horz" wrap="square" anchor="ctr" anchorCtr="1"/>
                <a:lstStyle/>
                <a:p>
                  <a:pPr>
                    <a:defRPr sz="1197" b="1" i="0" u="none" strike="noStrike" kern="1200" baseline="0">
                      <a:solidFill>
                        <a:schemeClr val="tx2"/>
                      </a:solidFill>
                      <a:latin typeface="Gotham Bold" pitchFamily="50" charset="0"/>
                      <a:ea typeface="+mn-ea"/>
                      <a:cs typeface="+mn-cs"/>
                    </a:defRPr>
                  </a:pPr>
                  <a:r>
                    <a:rPr lang="en-US" dirty="0" err="1">
                      <a:latin typeface="Franklin Gothic Book" panose="020B0503020102020204" pitchFamily="34" charset="0"/>
                    </a:rPr>
                    <a:t>Millioner</a:t>
                  </a:r>
                  <a:r>
                    <a:rPr lang="en-US" dirty="0">
                      <a:latin typeface="Franklin Gothic Book" panose="020B0503020102020204" pitchFamily="34" charset="0"/>
                    </a:rPr>
                    <a:t> kroner</a:t>
                  </a:r>
                </a:p>
              </c:rich>
            </c:tx>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Gotham Bold" pitchFamily="50" charset="0"/>
                    <a:ea typeface="+mn-ea"/>
                    <a:cs typeface="+mn-cs"/>
                  </a:defRPr>
                </a:pPr>
                <a:endParaRPr lang="nb-NO"/>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ranklin Gothic Book" panose="020B0503020102020204" pitchFamily="34" charset="0"/>
              <a:ea typeface="+mn-ea"/>
              <a:cs typeface="+mn-cs"/>
            </a:defRPr>
          </a:pPr>
          <a:endParaRPr lang="nb-NO"/>
        </a:p>
      </c:txPr>
    </c:legend>
    <c:plotVisOnly val="1"/>
    <c:dispBlanksAs val="gap"/>
    <c:showDLblsOverMax val="0"/>
  </c:chart>
  <c:spPr>
    <a:noFill/>
    <a:ln>
      <a:noFill/>
    </a:ln>
    <a:effectLst/>
  </c:spPr>
  <c:txPr>
    <a:bodyPr/>
    <a:lstStyle/>
    <a:p>
      <a:pPr>
        <a:defRPr>
          <a:latin typeface="Gotham Light" pitchFamily="50" charset="0"/>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General</c:formatCode>
                <c:ptCount val="11"/>
                <c:pt idx="0">
                  <c:v>36</c:v>
                </c:pt>
                <c:pt idx="1">
                  <c:v>42</c:v>
                </c:pt>
                <c:pt idx="2">
                  <c:v>59</c:v>
                </c:pt>
                <c:pt idx="3">
                  <c:v>67</c:v>
                </c:pt>
                <c:pt idx="4">
                  <c:v>92</c:v>
                </c:pt>
                <c:pt idx="5">
                  <c:v>142</c:v>
                </c:pt>
                <c:pt idx="6">
                  <c:v>186</c:v>
                </c:pt>
                <c:pt idx="7">
                  <c:v>199</c:v>
                </c:pt>
                <c:pt idx="8">
                  <c:v>200</c:v>
                </c:pt>
                <c:pt idx="9">
                  <c:v>167</c:v>
                </c:pt>
                <c:pt idx="10">
                  <c:v>128</c:v>
                </c:pt>
              </c:numCache>
            </c:numRef>
          </c:val>
          <c:extLst>
            <c:ext xmlns:c16="http://schemas.microsoft.com/office/drawing/2014/chart" uri="{C3380CC4-5D6E-409C-BE32-E72D297353CC}">
              <c16:uniqueId val="{00000000-11B6-443F-BA09-09E29BE1E34F}"/>
            </c:ext>
          </c:extLst>
        </c:ser>
        <c:dLbls>
          <c:showLegendKey val="0"/>
          <c:showVal val="0"/>
          <c:showCatName val="0"/>
          <c:showSerName val="0"/>
          <c:showPercent val="0"/>
          <c:showBubbleSize val="0"/>
        </c:dLbls>
        <c:gapWidth val="219"/>
        <c:overlap val="-27"/>
        <c:axId val="993914800"/>
        <c:axId val="993917096"/>
      </c:barChart>
      <c:catAx>
        <c:axId val="99391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993917096"/>
        <c:crosses val="autoZero"/>
        <c:auto val="1"/>
        <c:lblAlgn val="ctr"/>
        <c:lblOffset val="100"/>
        <c:noMultiLvlLbl val="0"/>
      </c:catAx>
      <c:valAx>
        <c:axId val="993917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sz="1200" b="1" dirty="0"/>
                  <a:t>Millioner kroner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9391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13503007822765E-2"/>
          <c:y val="3.2418358011431954E-2"/>
          <c:w val="0.89462696033951894"/>
          <c:h val="0.87584245495580693"/>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0"/>
              <c:layout>
                <c:manualLayout>
                  <c:x val="-7.3577728033311224E-3"/>
                  <c:y val="1.3252320264754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7B-49C0-9FF3-8F551E56C76D}"/>
                </c:ext>
              </c:extLst>
            </c:dLbl>
            <c:dLbl>
              <c:idx val="1"/>
              <c:layout>
                <c:manualLayout>
                  <c:x val="-1.1772436485329817E-2"/>
                  <c:y val="3.3130800661885611E-3"/>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2.9489953395751192E-2"/>
                      <c:h val="6.1523896829121509E-2"/>
                    </c:manualLayout>
                  </c15:layout>
                </c:ext>
                <c:ext xmlns:c16="http://schemas.microsoft.com/office/drawing/2014/chart" uri="{C3380CC4-5D6E-409C-BE32-E72D297353CC}">
                  <c16:uniqueId val="{00000002-E37B-49C0-9FF3-8F551E56C76D}"/>
                </c:ext>
              </c:extLst>
            </c:dLbl>
            <c:dLbl>
              <c:idx val="2"/>
              <c:layout>
                <c:manualLayout>
                  <c:x val="-1.3243991045996046E-2"/>
                  <c:y val="3.31308006618855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7B-49C0-9FF3-8F551E56C76D}"/>
                </c:ext>
              </c:extLst>
            </c:dLbl>
            <c:dLbl>
              <c:idx val="3"/>
              <c:layout>
                <c:manualLayout>
                  <c:x val="-2.2073318409993409E-2"/>
                  <c:y val="6.62616013237711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7B-49C0-9FF3-8F551E56C76D}"/>
                </c:ext>
              </c:extLst>
            </c:dLbl>
            <c:dLbl>
              <c:idx val="4"/>
              <c:layout>
                <c:manualLayout>
                  <c:x val="-2.7959536652658316E-2"/>
                  <c:y val="-1.21478199100391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7B-49C0-9FF3-8F551E56C76D}"/>
                </c:ext>
              </c:extLst>
            </c:dLbl>
            <c:dLbl>
              <c:idx val="5"/>
              <c:layout>
                <c:manualLayout>
                  <c:x val="-1.47155456066622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7B-49C0-9FF3-8F551E56C76D}"/>
                </c:ext>
              </c:extLst>
            </c:dLbl>
            <c:dLbl>
              <c:idx val="7"/>
              <c:layout>
                <c:manualLayout>
                  <c:x val="-1.4715545606662273E-2"/>
                  <c:y val="2.65046405295084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7B-49C0-9FF3-8F551E56C76D}"/>
                </c:ext>
              </c:extLst>
            </c:dLbl>
            <c:dLbl>
              <c:idx val="8"/>
              <c:layout>
                <c:manualLayout>
                  <c:x val="-3.1638423054323996E-2"/>
                  <c:y val="1.4908860297848507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4.717803921495925E-2"/>
                      <c:h val="6.4836976895310067E-2"/>
                    </c:manualLayout>
                  </c15:layout>
                </c:ext>
                <c:ext xmlns:c16="http://schemas.microsoft.com/office/drawing/2014/chart" uri="{C3380CC4-5D6E-409C-BE32-E72D297353CC}">
                  <c16:uniqueId val="{00000008-E37B-49C0-9FF3-8F551E56C76D}"/>
                </c:ext>
              </c:extLst>
            </c:dLbl>
            <c:dLbl>
              <c:idx val="9"/>
              <c:layout>
                <c:manualLayout>
                  <c:x val="-1.324399104599615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7B-49C0-9FF3-8F551E56C76D}"/>
                </c:ext>
              </c:extLst>
            </c:dLbl>
            <c:dLbl>
              <c:idx val="10"/>
              <c:layout>
                <c:manualLayout>
                  <c:x val="-1.7658654727994834E-2"/>
                  <c:y val="-1.3252320264754168E-2"/>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15:layout>
                    <c:manualLayout>
                      <c:w val="4.717803921495925E-2"/>
                      <c:h val="5.8210816762932945E-2"/>
                    </c:manualLayout>
                  </c15:layout>
                </c:ext>
                <c:ext xmlns:c16="http://schemas.microsoft.com/office/drawing/2014/chart" uri="{C3380CC4-5D6E-409C-BE32-E72D297353CC}">
                  <c16:uniqueId val="{0000000A-E37B-49C0-9FF3-8F551E56C7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Sheet1!$B$2:$B$12</c:f>
              <c:numCache>
                <c:formatCode>General</c:formatCode>
                <c:ptCount val="11"/>
                <c:pt idx="0">
                  <c:v>36</c:v>
                </c:pt>
                <c:pt idx="1">
                  <c:v>42</c:v>
                </c:pt>
                <c:pt idx="2">
                  <c:v>59</c:v>
                </c:pt>
                <c:pt idx="3">
                  <c:v>67</c:v>
                </c:pt>
                <c:pt idx="4">
                  <c:v>92</c:v>
                </c:pt>
                <c:pt idx="5">
                  <c:v>142</c:v>
                </c:pt>
                <c:pt idx="6">
                  <c:v>186</c:v>
                </c:pt>
                <c:pt idx="7">
                  <c:v>199</c:v>
                </c:pt>
                <c:pt idx="8">
                  <c:v>200</c:v>
                </c:pt>
                <c:pt idx="9">
                  <c:v>167</c:v>
                </c:pt>
                <c:pt idx="10">
                  <c:v>128</c:v>
                </c:pt>
              </c:numCache>
            </c:numRef>
          </c:val>
          <c:smooth val="0"/>
          <c:extLst>
            <c:ext xmlns:c16="http://schemas.microsoft.com/office/drawing/2014/chart" uri="{C3380CC4-5D6E-409C-BE32-E72D297353CC}">
              <c16:uniqueId val="{00000000-11B6-443F-BA09-09E29BE1E34F}"/>
            </c:ext>
          </c:extLst>
        </c:ser>
        <c:dLbls>
          <c:showLegendKey val="0"/>
          <c:showVal val="0"/>
          <c:showCatName val="0"/>
          <c:showSerName val="0"/>
          <c:showPercent val="0"/>
          <c:showBubbleSize val="0"/>
        </c:dLbls>
        <c:smooth val="0"/>
        <c:axId val="993914800"/>
        <c:axId val="993917096"/>
      </c:lineChart>
      <c:catAx>
        <c:axId val="99391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993917096"/>
        <c:crosses val="autoZero"/>
        <c:auto val="1"/>
        <c:lblAlgn val="ctr"/>
        <c:lblOffset val="100"/>
        <c:noMultiLvlLbl val="0"/>
      </c:catAx>
      <c:valAx>
        <c:axId val="99391709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nb-NO" sz="1200" b="1" dirty="0"/>
                  <a:t>Millioner kroner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993914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'Ark1'!$H$5:$H$23</cx:f>
        <cx:lvl ptCount="19">
          <cx:pt idx="0">Akershus</cx:pt>
          <cx:pt idx="1"> Aust-Agder</cx:pt>
          <cx:pt idx="2"> Buskerud</cx:pt>
          <cx:pt idx="3"> Finnmark</cx:pt>
          <cx:pt idx="4"> Hedmark</cx:pt>
          <cx:pt idx="5"> Hordaland</cx:pt>
          <cx:pt idx="6"> Møre og Romsdal</cx:pt>
          <cx:pt idx="7"> Nord-Trøndelag</cx:pt>
          <cx:pt idx="8"> Nordland</cx:pt>
          <cx:pt idx="9"> Oppland</cx:pt>
          <cx:pt idx="10"> Oslo</cx:pt>
          <cx:pt idx="11"> Rogaland</cx:pt>
          <cx:pt idx="12"> Sogn og Fjordane</cx:pt>
          <cx:pt idx="13"> Sør-Trøndelag</cx:pt>
          <cx:pt idx="14"> Telemark</cx:pt>
          <cx:pt idx="15"> Troms</cx:pt>
          <cx:pt idx="16"> Vest-Agder</cx:pt>
          <cx:pt idx="17"> Vestfold</cx:pt>
          <cx:pt idx="18"> Østfold</cx:pt>
        </cx:lvl>
      </cx:strDim>
      <cx:numDim type="colorVal">
        <cx:f>'Ark1'!$I$5:$I$23</cx:f>
        <cx:nf>'Ark1'!I4</cx:nf>
        <cx:lvl ptCount="19" formatCode="Standard" name="Sushi per capita">
          <cx:pt idx="0">185</cx:pt>
          <cx:pt idx="1">79</cx:pt>
          <cx:pt idx="2">185</cx:pt>
          <cx:pt idx="3">69</cx:pt>
          <cx:pt idx="4">185</cx:pt>
          <cx:pt idx="5">98</cx:pt>
          <cx:pt idx="6">98</cx:pt>
          <cx:pt idx="7">104</cx:pt>
          <cx:pt idx="8">69</cx:pt>
          <cx:pt idx="9">185</cx:pt>
          <cx:pt idx="10">185</cx:pt>
          <cx:pt idx="11">98</cx:pt>
          <cx:pt idx="12">98</cx:pt>
          <cx:pt idx="13">104</cx:pt>
          <cx:pt idx="14">185</cx:pt>
          <cx:pt idx="15">69</cx:pt>
          <cx:pt idx="16">79</cx:pt>
          <cx:pt idx="17">185</cx:pt>
          <cx:pt idx="18">185</cx:pt>
        </cx:lvl>
      </cx:numDim>
    </cx:data>
  </cx:chartData>
  <cx:chart>
    <cx:title pos="t" align="ctr" overlay="0">
      <cx:tx>
        <cx:rich>
          <a:bodyPr spcFirstLastPara="1" vertOverflow="ellipsis" wrap="square" lIns="0" tIns="0" rIns="0" bIns="0" anchor="ctr" anchorCtr="1"/>
          <a:lstStyle/>
          <a:p>
            <a:pPr algn="ctr">
              <a:defRPr/>
            </a:pPr>
            <a:r>
              <a:rPr lang="nb-NO" dirty="0"/>
              <a:t>2016</a:t>
            </a:r>
          </a:p>
        </cx:rich>
      </cx:tx>
    </cx:title>
    <cx:plotArea>
      <cx:plotAreaRegion>
        <cx:series layoutId="regionMap" uniqueId="{F4114E90-D1BA-416A-AC98-3F07B2F95FEA}">
          <cx:tx>
            <cx:txData>
              <cx:f>'Ark1'!$I$4</cx:f>
              <cx:v>Sushi per capita</cx:v>
            </cx:txData>
          </cx:tx>
          <cx:dataId val="0"/>
          <cx:layoutPr>
            <cx:geography cultureLanguage="en-US" cultureRegion="NO" attribution="Powered by Bing">
              <cx:geoCache provider="{E9337A44-BEBE-4D9F-B70C-5C5E7DAFC167}">
                <cx:binary>1HzZktw4ku2vlOn5Mgv70jY1ZkMy9iVXqaR6oaVSWdwB7tuX3Mf5jHme+bHrZEolKSu7Wm2jNrt6
QUYQBAOBA3c/fhyR//Yw/O0he7yvfhryzNR/exh+eRU1TfG3n3+uH6LH/L6+yOOHytb29+biweY/
299/jx8ef/5Q3fexCX8mCLOfH6L7qnkcXv37v8HTwkd7tA/3TWzNdftYjTePdZs19V/0vdj10/2H
PDZ+XDdV/NDgX17993/e/s9/Vc5d9T//ZT48Zvfhq58eTRM3491YPP7y6qvbX/308/OH/mkCP2Uw
x6b9AGMFvcCIa8yR0FwhJNWrnzJrwo/dGF0wgRQSigmBleDk00ef73MY/k/Ma5nV/YcP1WNdwzdc
/r7wgK++zAv9D7Y1zby0IazyL6/Oturvx1c/xbX1nno8O3+v8+WyED9/jcq//9uzC7A0z658Adzz
dfxHXS/gdgLcHn+y4U83Nq8/3GefVu87AEcuuFBcKQJ/KNf0a+DkhSSIY40EV1xoSsWnj34C7p+Z
2MvI/fkJz6D78w0/Enb/kT5WddTWn5btOyCGLhDSWCossCAYafa1qeELzAQXjCkqGOGzJT5Z+RNi
3zKhl5H6PPIZQp87fiRk/vs/t48f8vsq/bQ+3wEafME4I4QKShQm/DkwDDNENCaYaqXJM1P6htm8
jMsfA5/B8sf1HwuV/2jrxvmP8MNj9f2A4epCcUk5BXthTBOsv4JGXmglJIawhbmg4PHkp4/+aDPf
NKWX0fny6zwD6MuuHwsjt63Br7UfPi3TdzAddEGUpFqDfUCD1ddxSAO9UIIyzeAmxMTc/aVX+5YJ
vYzP55HP0Pnc8WNhs7UVMIR7833BoUDdsBZMEiykBvv4gt2JCwZWRTVYFsWIIvLMfL5pRi+j88XQ
Z/B80fNj4QNU88N3hkcAS5NKMsmBpWkqnwUediEV2BSRmBFKIfZ8bTvfMqGX0fk88hk4nzt+LGzW
sTHfmRLoC8iKGOJEUvYcGcIvtIC4pAj8QQpQ+hqZb5nOy8h8HvkMmc8dPxYybx7/JawAWDKWklIp
mGDqayYtL7AmDJicQgwB2cb0a3S+bUov4/Pl2GcIfdn1Y2E0W/2/Rl1gF2SOLZTyhb09IweYXBAC
zJpJSSDvQewZUP/EvF5G608PeAbZn/p/LNwui+I7ByTIgzAGqsalpoxLBIB8wRf0BeUEgZaAOcYE
6NwzvvAN83kZpz8GPsPnj+s/GC51Zj+5nP89w+YQiYAgIK7Ao3EJaepXoIBEB4GIC8iSCNGQIz2T
6C7/wWT+DiLLqOdwLBd/LCxubPidSTXgAeIN6G6YMgIxiH0dfQT4NFDjJFGUwj2aP3Nq3zKhlzH5
PPIZLp87fixsbm1oZnF0ncypj3n8fjYj8AXVlGg+k4CZWn+dlYoLgUDH0SBpa7iBSvzpoz/K2v/E
xF7G6s9f7Rlmf77hx8Lu7jGDEsn3FOHArjjYFZdA7F7g3OqCUy64lhohCrr2rNJ9qSR8y4Rexurz
yGcYfe74wbCpoNrwaXX+9wFI6AvCQYLjFM8pj5r59BesAEN8EgJRrhhRGgLVszT17h/N5u+g8jTs
OSRPV38sPObM4HebfUdhB2yFIkQ4SGsg7UCJ7mtdFDgBBB4C8UkriQTiz2zlWyb0MiqfRz4D5nPH
j4XN//zffwU2EhFwVQKKqpD6PMMGXxDJKBRTNRRd59LdJ0t9ij3fMqGXsfk88hk2nzv+f8bm78zt
ycc/ebGvbvlnK90gtgkhABkiEYdCN8T8L70YuwCtTROwGryABqzuy/ACqeJSaP7703kZlE/jvpr6
v7pu/fdr2n+cBfDvm/vVcojgi7L2X/cuXxDOODwb+nGZXkToabV2H355BUH9C8DmR/zF8v4x4PG+
bn55RfHFbClCaYxn0xGATQ8+9ZdXoJASzoARANmjGE5kQPJjbNVEv7ySUE+FAcAoAPHZQ8Kg2rZz
F4e6kQTPCMIrKEVzSPvj/MaVzcbQmj8W4uP7n0ybX9nYNDV8E7j9p+Lpvnmiix3DByHIweaZSA0F
wuLh/gYOicy3/x/ZUpoHtiB+rrvfxJRV1CcbED5cWtTdZWVYdT1UVXI5hcqVaZO7Uob5WkVxfYxK
ZXaDmC5RZehrMQrqqrJsD7gT5OntlA31yhRjvi/6sbquyzRdp+OQ+RPjV7Rkw5UW5szIFFI3EIEf
R0KtJ2vfkrRm+ymnXhvH+BjhrnFZ1UxXqg5jtzdlu1tGKxRrz+RZ8oa2udcxw9w0qOHeOK4PaYOS
neoKtonz6k4opN2R1GjbdMyJ3TyPshXCSX2tArxPYju6YUyHdcxQdIta6RFdJG5b0ug2Vvno8TQN
fMwC6kbJlD9UTrsJuqL9NaP3xVTlJ1Xh5GjRMPgieR+PkT2bBLcrokTpcZLbc6unm6EKaeTm7NgX
HN2y3DkqPK2LYApPS+O04Z4mPUxvXDMj2te9VqsGq6lzM2ObtWBWnho9ytPEOTsMuTvqoXjHotor
G2XOVRiFqzAqtoNJOo/MODA5yJ3CpvMaPVxWtq/OOtDtAdnpdzM5jYelDfxyxjlpiUe7Kl0FRRXd
hqU5qSyWXtG15mSwnTZZezMH7e1UJP2qqp3JbxKd+4QQ56q0EVonfUmO7SDJrg1VtLNOE3pfWNZL
G3YmbM827Fw0RXCkB2RSqMuhrzcsmpAeujHifuEYfmrLyHpBE9WHJBf210zpfcSIixUr3j0BHYkM
rQMyDSceq9JnKcOHpZnqiBxwSsiqQuO41WP1pq1kcszyODkyYdjrgbojHKCKTdK7XW1Kl5CwXic4
jk6BCoTXRBlrvUlpedCdo9xuyAa3KVIVHHCQqU1dVvVl91BkNT52jqA7GVXXOJr0VU36cgWrY1xc
deVueWuzZtiFUZ26YWhb3+ZVsJumPg/cOEz0ftkgARonsJS8fCfzyTkWWWm3rVbVtggq2nqdrfx0
CutLazvsYzr1vtY191vZqxWerTQmbqQKu1JpAZuqSk3qLthb3ZAtb6vKzYmNqEsKmqwlzOhqrCO/
bRg61nPjTGXoF12GNgOm5zQdwjdD5chNmhZyY+MqemMFPoedXsPhMi+FzZX6Vql9Z+kRO1OI3aI1
zGNjrf1wFJ6jE36OYFYhbelWR2F6Z4i+DNM6XhVsHK7qxVqLxoQHXI3BXcAjr8yTG7A3t4yLeBUF
uDy3ldVbGuerbhz4LmDo9q+3Hcggz7cdBjdOJAdeRDSovRARvvSTxirjSGscv03Zw+IWhWoSX0yR
WYcF4tsec8cVY5tcJTi9JPNij7iiLm1y1Lm2MebJmVFZqi18yrGZ13Pxb2ls2SbXNHO5QfT1pC+N
wuhu8aM88xrjSr02suTXHZyNu2lUF2+sHEnrgd5JPR3L6ppmMV8lmv+KLR5OVLflpkzyg8nKeBuz
uvCK0jY3oomZnw8qOtqKhG4+JtNJhsJtcgeW2sS9N6pyXLcRAuCd6aYOtPbQqK+7mtDXWV5x5ZLZ
tmRBBIBeZi7SIX3dpFF8MtlplMPklQ5rjlMY4JtgEueEUzeMVPYQOf3tNBS99zR1y6ve60e2yjib
sL84sqEuCy8cfg+TSL+ZBll4T/A7YR96YddW+7Hn0d5xonVRx16XqPyqFnnlSx0WK4hObz56z6xm
28p2waGYG5k0cl3zgmxZQdAqiZNLjGN0HbbmiuQp/bXKirMER8l2E4/D3WJCY5Z1B5pMN/EQDze0
irayiaLT0pR5v30yzflZyyOc2DGrXFTlNq3MuVPFBzgBp1cBneTZ6SgSm2QY8AaxqdiEnUQnZMbW
bQS+S1OZrZSqJl9xxwQuksYdOHKdMZV+3mMIx7MjbyNH+Abn+yadIOjxbOCu1eGhJP2wHqsu83FA
oktn7OwBx2/KoeK34H/oqmcSfEg0TsrTRqNjME7omCnug3WS/eLNsjYlLmlzvmqq0p4EK+PBnca+
Xtmhj/0wyTdRGogPeOrfo55AsOnatxEZE5ejkVwViRbrNA6KTapHcCspD+/yPu4bF/ZQB85XlS6N
SH0p42OQqulcxdy4tmfjdkqNuWKi06tMl294IS8zpsOTqZJhFzv99ZMd9ax246SvjmGfRKtgkHJN
pyrwRNzLDS/otH/y9csmCock3rR5AJwClf2HzFC1Hh2eu5Xs6K80TNLNNK5sBiExLoq2caWA+Ok4
ot8yXFZrYqZ+SxNjVhFY2wrG9yc4hzq6NpXcozLbNCM3kV+P1a9dIUsXzxZAR/ymlaM6E97Q1xze
pbhoYa48qFYGN8aT/YQPS4OgQHgIq9Fu/tpLzTWMr2MjhtyAwqEVBme9KBz3+tpJMdKOUcWGwBc5
bvyWWruWI0rWiydxTPzx7bKokoDbzNKtDdv46Ay9XGdDeR8oWdTucm2A1andoaHxMZrS+Fjn+bhv
a+QWuigKtwvb8tBUU+BOTlb4zfxWTH3iZU3p+KF4X5osPuGgg6gkV0iG42/tMB3ytKKXYxnti6Fq
blSXve6KtDlSSaVf1b32SJUhsw5GbVxH5mQ9FkHpxirKNkhW9hxMLV799bIB6f7zumkuwa/DOSyo
yYq5/wsSrCIxGK476SdxPayoQ+UpLh20kkMTeZHg5Sms1q3qgQfAMeN3wqR8m6d1cBaV8us47o4F
IQFYfZuBxdLELysFGyuwjXD7ule+MzR81xWlj7rYVC7RwaPsGETsxDHoFqpaKexChm9DG8tNMUIo
nJC9RMTqq5zlx1QYctVHg+/0kXHLSv42AHne2bgpLscoLF2D69rvgjR3m6GtL1kj+T6kBX9CHofR
ATlTcLUAP79jtdZXZNoNUZdecaeoD6IQN0mn6dXS4EJ+SExn14lkfejiEb1bbItG/RXwDXUabCc2
7cxpBvCR/vL1lxVZmkh1l3kMXFS1ZewlKJ1+a8Vbw7vigEXZussK43mZHSvCfV+pQ0/LtyXQ/mtR
ZNXG5hnf6rBubqf0t9RGV7DY6GZpcj4NXpDkfNPZEkIMxAHUVvFlpsfr+UTKYVAtROKxLrULAYJv
iswGENvY+7YoknWXNMi1lmqX5Wjcp4YDpeD2VqusuKWsM26ls/CwXMN1Fu/B6U/u0tuGeeTGJks8
xyZvTFtW58mA69ujInHcVmWQpcQl1p6DnXdhWM0uDrIelDaNX1IY7OMIt+s2L4AlqmpF0qq8XByg
mIo9bK7zktR0ZdxeUqvPSE/dnTS1n2pT7/o2oF44lc6VnXnRE61ACaRfpcxjv6c8vmo7arZ6spd9
QSqv7abrat4OUZ92l0br4SrORb8qRtuslHRSP4podKXj6GOTQiZUllN85GNeuTxJh2065PV1aSHT
gIqRu+yfKEhbHw4F2e3iViYFPzNwnFOf5PoGEqrElY09VkiR13XLyTrUHQfSR9uDM4TKKwUK17WF
wO3gN0v+1UhlPNtDAG9sIg4Clv7Q/fFqudbIzllHMf71qbOm+6FixkckEG5I+vpyTJp254wD4DNh
dpPxh76MzB0Kqmxvu+Qhi3SwnXTiljlYbSHeq8CJ3K6Kw8tI2Jr6fZ10ex5W+Xqq+8SHqky+Bo7a
AJZtt25ybP2wj1O/CFK7qZiIbkf6a2E6ty/f2KmTpwW6RIW3SRJJd4mWyEMZwy4O+AdZNHKHqHjf
m2g4gTdTa97l7T7nwPSfuLvOovuiCHM3Iam5ak0VriTqH9uJWI9AStfGrbmrM7RSUUGv48xeJW08
vpVB2a1zJSe/arvuXJm0PwfhuNeiZ3shOFyarzOW8bVpm+TQiJ5vm8kA5Rpqt+c1uWqGId/J0Kn8
gte1C4Qkv+vLYtyhiieedXqze+JVdRGNQD3q6nrs2nDd4XxYZTXnd4XO/CwADtk2lfYdHtbXEdGt
L2V33QUa6KnsciAoOl4nKUr2KVaJi6hT3yyvjIrInhgw5bqMgFg2ouk8pJKxdqfJIZuqgqx0QtOw
Ao8oR6/Ks/C1Cp3rwj7QOaELdfuxIQWZ9m1TutOc2y9zhXQOk7GffUB1HURlfESyXqcivRxYkX+Y
X1hIebdR3gNTT0ChgXw4aFeDbXJ/aNrmgLi9hmQquDZsiDfY9NTrrQquK22c66boakgF/SpG5BjE
/XRQWVmuQ6ezPphQ4Y15PILXrMgxdcQumSQ6hk4NW1WwZKsSfuPMjGySXeSmqi5dhvJp3+te7Oap
BXlmvbSuosvPTcQhCxJOUa2Xa12KN1Fuj3Sg9VaIYFhBCje+zUKRuwBFclnhUtwSMey6UhbnUQyB
14p2OJl3PUWT12Vxuh9DXu51VeINSXFwxdX7JH4HvDv2bDm1b55eCezGY5rfMT4Fq7FMmrWumnrX
mGnyFta8NK2cNgWxLslqs1vyVkFp7T0x5iJzIBGeM0s+ZRTSJiquOIdVoja61dFUbSY6Rp7pTLFr
JiVB4gBUMiHTKym6ySVRzs7MZns2xeG6Jxm5TMHhQjadRC4SxXXSd+wGw/YacQ6m40DCUxVeFkwB
BDkdHJZXdgyQ95R59H0PUVs65pzHkIKCfzrUysRuLfl4tm00+eXAPGm79NYmjlzDAZTIZzGGOB7U
AwZPWll3Kkzr8lHL1yVtw2ML1NELe9Gt6rbQa1tVxa6qx9CPYt6vzVACE5h3f07720b2LD0hJ6T7
xuBNM1XseqDwOBVW8S5Oqm7PbH9XAue7JAaSkqd11K3TrpJoxBtTdGyVtwpfFdhmG92raDui4jpk
U3XkJT/JILxj8/Zdmhz27BjW3ZHMl7oOlDNCw25d6X4VJX1/8yQ48XaAx5BEnsgcqPsStJwpHlpP
iuFSlqyNPN0Aw8gxPpvWvmdl33NXoEK4OR+zyE8zkXpPakIlpfADyFuDdc6Q3jezqodDVayzou7d
4imZCfnRccINeFJ14FNDXhdt+Xt0D6Tc2bLRRthtQxxA8GXNKi7wbZ8yuxcNtR5HHbiYsNzHCn6c
BtTdnuxYcc+mutpKE3V+XugKGGyQHPCQujrMR7fr3zsTDU9LA8eJ7rIqYbsiSiDdngU7hidAGE5Z
Htv0t1jH4bu46SWExRxSBlALtolOzTWNq7cObiC1ziNxyKcwh1gWI/+vKSomoPg+o/ZYcIokqP+M
YSFmHfcLiupEFsJk10arvK7Gfd4OzU02aLuLBLlq2+KxZCaHdL3ItznlqRuV3QQqa14daozSnZJd
dUAhkEtViFNMSe5FvO6oO9hYnae5OSAcy6eXLJ/Q6omx8IS/GaI42BAObqWcM6jIDFtS2HcoD/tz
M4TlVRDEpWtLMv6Wk+tpnEYvTbDdlgnwF9JTtqF5UfhtQpwN5TUoZnPSJ9qS+Mk05p5uieOaaSjX
i0Zhg5TuJskLtxT2wVaU7Vil8OWQmo0OCuIuGWLgFNk2Hgzb8aTg1zFvf09FVPhDWiqxH2nANn2s
3Erw5grS2+G67w+q5sEhabKbJTbUZMrPqbV7qUrshbB/z0kPmu+yDbqxDdZ6qpmvLc5eP22NMTpF
ZeG4cC7drBa/FqPJZxhYy5O2VYfd6A5BWbyj6tx3OPQS3gTrxXSXRmFVrwKU3IQiJes+k+0+QVW2
HZKmcbOk0q5tC0iURvj2NixAXWmj+Dast2Ze3Qg4N+8J3uZaZG6acLMPM23X0VReVoUe3nZmNcS6
eGdJbN44pglvgvR1BU7IqQ9BLbPLRRWoi9S6f70/ORSgnm1PAnUMqCRwLAXUp2bV9ovtyZxMZmXN
UxBX4v3gpNW0kmlp97H0Fy22hlB5gETg/YTUcBhBBj/xOnprUqbPBBIvmZSXy4ouTU97j3W5OqpC
hxs1tNhluI8ulyYqZAQZJOiTIPhPbjeV+QHy3vxQTIWw7vLSBiTdjDN1aMMBaA78dqrzAtJ0qxE0
jyUZLaJe+5EM2r0GoFaVZcHaaY312uoAQhha8Vlsr2exvSV5d4xICeFlYmddxTFw91GCO1TV4a8X
kv2pHjP/UkuA8qLhN60SyWf1mIaFJUehzVZjE9w4HWhqJdLpSc+v4rp9zHAIyt58aenkuqIgu7PI
/SwvLK9qXQJ/4AFEoQY0WBMEEIAa5bdRcMZz6FkankMmgOLMa5ECumhy50SrmG5qTL0Cc3tyeLGu
gyCDXMpUDPRJDTlT7/CdasEVjw123rRByFdlndUrysQOqBy6zsZB+QKKA9dpYZgP6kd+Y1qoF/Sy
6W76SHQ+nhz8DzYhnU9Gfb0LCZt/KgKH20ADkXw+2v7lLqzxCB/cRGoV5fVGzE6cY1AHObKJH9pq
ODmsg1lGIOePCuRv1l2XRvVg1V3oIZMjjzdhvOrqoLm2aR6vUvl2ajlQoJaZzcDstAZyMcKuOC+p
UAfu4KqIzZmIRGxCnUDlAXb9GczvsSyTdJeWLdCCtvtYi1gQQGOY+azMkAsaNvBuwti6SEcotlX8
JoYSov8kZtFkIGs+y2YkmMDT4mDTjlr5hJX5JuAB21dy21Wy2II9N34wFA9NLdj+STIVII2zsgEG
TaOp26Z8OtIs30IFq9rhpoNUNREgaUHadWkall+zazDVJ5/f5719WxR54Y5zasRqB5RmHObCIyGF
TRmK3+u+zB8QJANOEPmyUt4YW/q6SHC2hl8kRH6eNanrJF19ncY52ZqBrOo8FMdBqyMyKjg6hTkl
VRLfSjOkqyzxo7lkNgKDWkV9wt3P4rhB+bUs48nHI9Q6rHOY5pJXYfLWy5laf06xO52DeopHfspZ
F666rB9Bo3RWrQPGEtYCCFlTRKdQIyhp5XhlS41WVgBJsSBHrjGu+UrmTX/KQJQfwY/orVWd2Q9S
QNo6DchHOSFXS0ND7uZKqfPnSxFJsKs6mm6bJqJPt6lk6NasTJCXQCrmZ3X3CI5/OKmS4XU0mMFN
UTedGRpcqaJozYpifNs25lBZGtxxPtVbh+sWHjH6TjzFtzgeiRe3WbtjcrUoMhEfp12EU+02UAO9
axoLwfC08OtFJ4BjT/gje4JMOfUdFJ77UjC3mdMyBX7Rr6qRroYMqkh6IMwl9cTmNJ2tyirV+yAB
9B3cb4iThmuRUOsr2oPiNQaZV/UpCNixvBqKTGxLZJJt2YMGHtj4UebDcEIjyEfTEKywaeg+mPXn
uEu6dS1zoNmD/N2EXJ3pUMMmmBl6YEW97VhyjDMRHyb2W4QicxWMJL8am/FeBaPy+yhqN4u6vzR0
rNIt1CCvMO+vUQ/CcdsEMGUQ/TcmzkDuyQencpO8thswp/C9kwyvIceI3wNTdqEqPr5Tsj85xgEW
YCfhLp+2fO7SEARfdrLh5okX951xdqBP7OjYsnMRF/l5SgU7B1lhXafry3cii2ofhWXnhp0T7iUJ
2aUVEWR3r8tG1CfRoWQEjjmZAwVK1EDR5K0k7SOH0d78m4RdOwR762QjB4fraC9tzbgq6nIfkqE4
1joId5EzUxPhbHhMstfzN+oC2d0GOrxHYRq/r5Lu5ERFv4eVfd9HSqyLsE+Pjh4zt+Nab3Jcmys0
kXZdZmBKvMdry4bklOd0OposIj4YbbQfhQX9uqGZ2BvJwhPNFRwNWErUhjf1ekldJRT/9k2LATgW
/QpipXLDNGfuWOR3g8h57w88Wo88i1YYAXuFfx4RbG1sYzeounaXa1AZt7gvVtJIqGrUTYH8qKeT
N0KS5cHvmwOP0bCA+NsV46Hg72MwGKg4FmsUknKVDDa/q3LVH+kUrE1h+jeJ7oYVmm5yM5be5yRm
eSU7vUsYS/ZQZn6L4UzCiiVUHRMiboa8Gm870wrXyat6C8V/8w/iOxz7/FOM4nAaUYDWjIkgZD71
8WWMsk1k7QDKyepjYVCGv3VLsQKEcReqcuW6pEXnUtZj6SaJRgfU9ceSh6HbpmHqs95p960w8SVJ
Ww81mQvJZrYKQpFtqULFr8MApzT6aWj3k9Ouh1lwWpqlMOhgXm2yRrsq1lCUCcf8ocnjvSiU+DXp
42Rl+2QDMuW06lDW3MDS0uuncBQ6Tvwrnya6FtrGWyDN9h0kITkKwnd00ilMc5a2gRHAPm0+knzU
NZuuVPqYlulrkdUBVGsgBR/GMjhAqLMrWmY7iiKvUeGB9imEG5Hs287wg5iPmORJZA8BylwnkpBd
ws86ylWbTsKDYyvyvDQThRy8L2zrEZBXQGqfEroZGrWaTAvFTXS/7Ns66sJTJsPXThtcOlleH2zf
RndpUl8FzvTbExYTHOF5HQ75ykJQzRrHi4BAPVJFX+MsQWdVSHAOyESuMzXda/jlcLyRaZC4pm/6
1NPDCDC0zcNTwITKT+UNeOC3Y1JMx26gICuo/LdBJaGnSq3XOGjwkY2481iOkc9h40Jl4P8RdmbL
cuJat36V8wJESCBA3EL2zerd1Y3CLpdpRCN6pKf/B8J777J9wr4hMpcryl6kkOYc4xsz4SUtxZvu
xPzgz+yr52vnZLrWPUQOnJyFCIIQ8eJ8aZZgV+VO9eBrf9lBzvnsoU16ZtKYxyAMDQCegJ5GGkxZ
QhtmsKRneCjCOSxN+G6eveC7WUpLV79CiLwXYZoWcTbSs4NwQNzXo3seZrrsU3/kO3gkj9Zw1Wv3
hi1k33Iq4sl165Pt1juXjDA6FIvTMn+kbGj2zGXlESbOUw4tArVkL/ZqnvVlE17aqBc7pzP0hubl
q1ss1VuZNs0+xQKLm2owD/hHfixbWl4Dfy6v9i8Q+VSfwoo3cbAs8qpKoDctaYBd9MtbydLbEKjs
s5QM2ATvvSvPi/dtlXoPpRd9sHfXvsOH8FHBdr9GxjVx6Bh5HrGDJhDm1MUpKqjJRd7FNYtWESz/
K2zgWmTceR/Mjjhod8kOrT8678EisUSn7fu+0mavwpLrBF3jtRYp6sWR3KzUkdf4MbxhfkS/Lc4t
8jI71JXkE7aPjz3Pw2eJTqb33eFGx7m/s6eqg/bcGJ8eImsKw+75uvnm42g+1dU0fQnneAzy/EvP
Ue0MrIUwFBTLfpNZVBfo24IQ4lNDO9RACtqTfctZUySTzutjl1cXGCHBV7lkH0IKjc8LVbDXZFiS
xXrGfAlvGurWA5Hci52+7g9bmSaDBP1IksHRujZ92l6d8T+v7M/CQqXJREdYHl4F+T/IVbZ3A9Ef
WjggL9uf+HVYnWxFUJnMPW2iERso2A451UHcuDuq4iyPwvv/WrF+MPn3nbPInavkY2JrUbcTz0NO
j53w+cVpZOzb2rdWnbxVYSZv9lXXQlZzJOFJD0B5746mP3phqj4I3N+48Dz4RrgmtT17w1retxsx
+P6LWnz0tDj4Y+qRZB4DtJXeX6koxXXMuovnq1Bc9Ti3iVmfYZk7fAfdmBzdjLjvwIREu2XOyJG7
zvDkjiU8eXRabRxBCzqJatkqGqbaANYLr//mWJJ+NVV7K0ZZvAvFZX3cDl+jM2yas5de57F+gbKy
3NtqvPfCZZcIGPxDKHWKHVEnVStNAoyAnF1dl9/xJF9jQbY5YLohT0HnrHu9Nw9/2do64IrvUuan
sRXym3n5aEvJP3S6K6j1A3mIY5DBrsZW4UPWWqNI/z4I5aLHJp90jcIvaEg8Re2zn3pzHLWR90FG
43kpNN0vbQZzazVzco1Px52La226/sbus0o/zJOPB8CIj6FftAcUGMN5fcfpXCdZOgFiICW6k3Yo
UduVgR9z7AtNNzZguUY0hWpUAvXDWF2Ymw8xEctrNobZF6PLFy/Dgeyw8aMz8eEyN4ZBGgrELY3S
DppR8/z7+/GrhAIkPlyDiyFfc6c/N6/gFXq3btNpj9IO6vUYRNv5nCq6H8O8/eTQjOwZIc6FBSWU
90JOe+hGOE2WbD7QsC0fgXWWjyCMykfsgDiNqlkA8MNb+zOq0nFv9ffWMWxnD0au0Ni0dXetvG8S
m3HM+0zeMz/Tu2LJ6Q7i37RPaTvE3dopi8FHK2eZrDmfxmQwbrmboqg4dM1SHraHuOorlcwehO+q
RxuRO2m9hzjs7ysnPY0dbZJMN2mSr0ZXq5pq62R+fzvt8vlxeQV0DVERwFqos35eXmXpS14IPuOZ
XY32jmfTeZC4s+MYRZApgi9A6PwrHzU9DyMwqm4O4P02sAWgSp6zGqo+8dkMMDDPYU/rf3wFiC7M
OShK308CaKr7SBbZEsPXHE+zCl5njVqkDIrhLZjnRIZhjMzJvgzn6Rrm1c765bRMGdqoOh1jMQjo
SiH6i7YVBPRJ7l/UaKD8Fws/BsQwkFmLch8rXR1rPPi30vXDP6gmGAzwy4MYoHAiEEwoQ05mDTr/
+0EMfNoEDiPWqwCJVTj4a6vxc1ryfE+dgD3aCwlL/9GL3I90hu6Qk0/ZRBtY2jIMTkTkr7xs+rPp
10eWV8NzEY157JIl8eqs/lRwpg8+C7NzH4T7plfjc0aHV0iE+RdZ5yweS3baLFTBAswTUKB36qF+
qdmcRP5kTpal7ID1XAOneYbapBLhhf2zW0YccFLEdikx9N4WNHtwHfM8Bz3oqZYD2l1PMCYXWF6a
vDRV1sdwVy9sKvQTc5W/mypYpfbSZz67OJn7l/Bbfa56tSROS4a4BgVz9KANWhgoMh6NFz3Xu86J
/p5JNz+4c6eeOlW0cRp83XbofAEK403jS4fmpgEXfUjRY18aFGFt0RfJWJ4X3kW33k/pzijH9A8A
VGViWUtbOqSSrMJmmwy67s56yLEIVhN/hoQnDAG6+18dT1a40bYra8IhvC1j2ty3tZn384dhkGqH
WNp4KHgo3yELFXOBJkE4eXR3a7e6BqSWVx4V6R5x3goNvg/zzXLHXSnldgvToYnzwQluNFfeiZiM
xIvjgjipvPa1nYg8BV3QnlTG5an2aneX8VnHxnX8o3BFGs8jzvtKCTCgEc5tzBBscgAtxyz31L9O
+LoXiVTUfcDv6ifl6JqDdZBJFQOLLV6w15RxB3bsEkHQPTrpQA/1DDkUZ83HDMAB7wA0cpQMUIpw
ENu3LVNff7+/WCbop/3F833kYMDhMzw7Pwm1utV60hM8s5CMIAnDcbgFYf1pAc5/sHxx2WHbm7Jq
iu3bLFQkWbwy3TWKrw2eCoJbr2eIYivUa0LU3jQdnYe680BMhl7xyGU6Jg0djsxXzRP2UpUEEayb
RtfktKx+6QzPAxpUhtNMZbGq8rNX1YnfoRYdJlEeTW7eRbIL7tbT7zt0+gB9SgHAcIqt8OAN7XJy
xL4m+B/b5T05zbxzuKv3acj6p0iZu63v5zC4tr4er1PkdkADqvcil+xhjkroHMBWgVgHAP4ov8nF
4R/oJZ/QTrkFh9TU6mvTlUHSG6I+tc5E4sFRWaIn8zS4nvjTlrZm/X+qLZCHQRJzheAwt+7nLW3Q
TVviYAPmh8zCtVkBe+saSV1nd9LnZg9al8BV1sC0Ik+0O2i3dVJDXms3JT2tAHrkWLi3QKCWz4K+
locuB08kcxbeghGYaGbSY1f7BWqOOgnCEf1Czt7KqiJXm3dwIt8c4d8GMT6RfCehgO7KUICbzrN2
b30i3hh+dYlR4F76D5I3FwDRNysul3p4bVPxgAbRO3gwfpOsHdmTreLHORpvRvjX0DexPVZ6CtV0
bEFlsFUy9nRQHlO5dIgDrAAuxBKAUHDeITZNYJjhdIusrA5u2Jqzwm+d2DKzR0jB+jUkvOEHxaOi
vMRe2j6Hgd+/2Eu3wC4rxYc28OQR7aH/2rGsuTj9jVdIUYwmC97hZJivfegiLZFWOTYBqIRhJKZY
k8W5OUPo4GEh0Q4TUDx3HwpXHcegfXEEGphxKOVbDooydsFTfg5Kea7IcFnkcCKhYW9507XQlovl
ZUYjvLOvau4efv98c8QMf1xCHngcN8DkIphaAaqIH0/FEPtGVznQibd2vs9bAQ0RGQNBn5Vmxftc
ev4ZeE6xz3Knex64g/o0ghDLeDYfF6+jG+JtKtLgXwlX1P4skNAF7L33S2xbHN4DJK6mgzIC0l51
rbw2hRd9cUnHgU3S6YCOwNkBSBpPlVMAlJir6uZIsTq4dIfaBtvAUPWPwUKONZCDG7p9HCWjvs5c
/vvimBl98qjCs4P67wx2TNPdlH0Eg4QFs2l6Ofs7qKp/ujW5MKwXB4QjtEv5qOG6kxVELjoZbxUg
d413rOQ4vyIiEqfdcMWvn18pxP+jLro9z3NnTZWI51ADV4TFO+Az7cc7cO2rNYHBniqsmIqeum44
D4DkQLl43VNv9MFImu8mZlB5NmGTOKUZnkld8+Mw9DL5/af9K97vrREoTItFU4Lye01p/bsGitJA
mIEFoDl0p+MyjyVT/rhHCuR10mV3HUsh75vdTMfoEej/t8oR3q3o/OmtjqCiC5VNcQvsLwYX81Ab
CFdkGvMw7l013AdS77Ckgn2YI0Xjqc8VzZyPGdV36jqQfbDc32k/YvtmdP/6w+/2i+LoYTgnJjoE
dO0lXRsB+5c3GwJayWQb+lugYg6Nj3wQVEGN1AziSiDI/jH5C7JF7JvPqvcL8LKsUEe/V6AxC2++
+Ry8oXemkKJeUEFC0eq9U9DK+bEIwuUyBOaLLjm5oVZALggIUYzyrf7Dps5/hpsBwEZ4JuGqRD7w
Zv5T8Ie5KMmpcrODy8bm2EekEQl2ngC7ntEwkPsdxiXIa66rEup65U933Pt2yo6RCrxDRIvyYv03
dP0ByDwveos8J5lbqV7o0kZvhQg/BoqIu/2zOtMPQupjSeg5ys3wV49uNNFtU12XcJSxGlyZWAJv
DJ1TCs5/35gOhfOqq88LLFUxhUhxibJ/LJy+T0TPyX6jE5qWBa8wlW9cT9lFMjmeN0kkC0T2ILXC
1tePztECa5q4QyzT4pnXZLxuD96mSrBpAr9v4DCyrHDvYSjZOaJOlfjKvwqaT+e6KObjLAh4reAy
G/WVziy6ery5paut4ucPnnga0iw/uQ25AuoiBx9Q2ifEw/xViIff9a56tcANMhfTk/aBshYQLSxH
QGlWHxVrAKiS9NvvF+06xeKH7RdHSUiAs4dr6IZjvtKPD6T0FzU0s1MctkhBWEryCIWwjosFBVY/
pQ2Mzv9cxODu3EZ8VnQWN39i4RuF1Nx1O7fYVbQIPzKgSjEdveIY1oNWcU3eLZM3XYgDMmLGmEGg
XPh4pgKSqeNG9UnxWsPV5cWpDsssDpTWDzPu6UV3HVqQLLpLQ5eT4c6DfU7sed/Sfgeem57djLU8
Ue4S7kSFxzvNZXh2FU8yR54Y7P3HSU4z0PbeHOe6hHHrdubgLAE47Xx0L125i9Y3xcijBOU228GZ
uKeljG4WG5uFQgxMlMEunJFYG6rwton0DafsQAjtcJy7f7t6qUGx8jzpXMEQReor+fD7z4n+fx5L
lFo4I7F7hpyj5/7xg+LeNMBlCdRhW5QFcgCHjPztKdIcoxb5HjoGz1HpFYlNTaULpOyQoggB/tXj
JFWcnb0uJAflUdjMHfJ4dnfiLYKc0rRQ0XKUXjYo1XKwHtvf0zozsl/hyLFsuzyOHAHmC8CBNcxt
2ETDnW5InQxNpB5I7+q7GpyTMAiCjFVMcqyldsnbg821/a/rsq+U6E99GEa4gOwsDVonaNkLjmeO
glGV5RwjiRJsjzfhTfdQu5+5FtXBmdUCyKSf3uRoUoDMEBanLjKHqqTubosWoEW7NyZn10rlaINe
NvchdXDE1Dwcn2DZNrH2IT9FlSnXh214WUJ8lqREvnRc1kLD+nIgnJqTLdrddtfCHbqjvl3uo+lO
toprYDY/bXixb9CqWTozQ/vE8i6RTr/ATCT8GBIC5xyNIKq3meRx0IBcssK1vRm5X90pYNCqG8Nn
4WDFo+7/0NLqGFAp7ui/BCvgMrRqzxrwWWLuneNSazTJ84xtRPX0n628CD5lEKbvfK6wRmbmfpdR
u0J2IMNWAXXo8sQy0t1qvWtHbL8etKflDCvzW6m7FlnZb1BzkD7RLjmBIErvcM+9xA8d9SnTfY9K
19CTLwqdpLW3VWGOo9y9of4CrFLnSRZhYe3sorIXyxvY+mwO1bSnhkO7XidcXhSQRMLzwzD68E/7
7qFBUMB6IDRqmridI2jXVbFb0iJ8sLyxoiVJYNDxQ35uT8BLcQ+MD/QZRPBnHdVDMudLlXTFXJ1T
S6+3zuesXcCer2gDINdlhz5x/fQbZ7+AjkxS6L97nctjiqTyDTqOe6SmH2NX737/PNtC599tLcbZ
YeotJkQxDEVBMP2ntpZXHWJrCDHsJ4XBeKd2BGzYLtnrxN4hzhvunLYOLj2ENaRuR/VuLpssAUca
fqhJ/RhpSCSqpddivYzFQMFhv1SucY5tXnjvPNScSVFtmaoCCNUVJSxAuzDQUZLeFuDyV8InhA+m
DOItcE3vOK7aNMLt2EW7MP9+UI6p24O3AfTtKASZ4jKFcrIQWqIbj0Dpl9o92ZqqX4JHr4b2rlTU
xz3XwYPODeikQrSHZiDiCvcZD5r9E1HBSUkj1BUsN++HCTAtr5EmOnXGAyDi9P9UqwduI3P2ldcM
AJLLMIAXNn75/SdBf3GK148Ck1NRlGJiJKNkPSL/Vbd5+cwb4jKxlzN346iZsgcx+dkDXy+hlz7W
deCe7c8zr8gfSoTmkzBFXgHYqwTLUDZnbai8er6QJ5tJB8XzLYMEdkrTZd5lpG53drPtdIQjI5A4
3etSptjxUrLXkj6Lpa3ioNL8L9s99uyvzRtB9AGAfEWRGmvgfkD68g+kmr9NA6muHDv5g5dCL49k
uSMS0fFs6vh7N0v6pVYfRqqrXerPEfpS52plP4NMDPd1+BBk/r6Hbr2TjsfPqOyc4xY4xbEcN/zj
1I0pcsVCAKVWzYWhTMqm8hQN40RPdRDsjMcTMn2d/FnfImTivbGcHuw5sgla1fCpNiraVbb3V37w
j/1DNcv5YBEUeymWujrbDn2stLxNPun3UTCs4pcESbgG5GtZAcJ0FoDCLsjfDHTDFg4NquDAc9Hs
tQBkXjMaHERv5K5He4NpCKsAFs5QF9DGRHs6iP6SUmaSrK9aRAdcnCqeLFDlAgQxFayYXgVjbCTa
jgqt8b2f9B6R9Ogx00MatyDATk3RzHvazIe+J3Ni1RpaiO6w7boRn06RosUxa7V4rScAzv24HKdu
Lp94gPwVdh31qcTudLP0pROlEp62hpu7eqBO6tCPW3nRGxfG5aKXfcXT9lGH4Xwp2t5FZhXxPncB
TGJzTr0OX4AMlWfmLOw5yCSNvbx3/i6bJem6Mo3RZDX451D/msluPsD3+brlpwhCT3+I97k2m/3D
nsYxSDrEhuau824x2+bHB2mcSoEg+qAPmZh21pKvPFYnojHZuc68jwDcg7MoDXLvJdBYJy+SWjnf
43ICrSj1eXX21VTA78iX++ThQYOhEHx2v4lK7jDRlX0zDb13pMn/MliisZnk1W+i4ow0r/+aUrD6
2RQyeJGVeCgqr4klgIajfev0LWjfYCYHvvJRbEjny7ZWYewsJ22tRtX4WPedH0FGrwpE7ctyZyMT
I46q8xZd6TO+HA0iuIdmHN246kH4iTSlL74aRhx+NblSL2RXLyv2Qztk18nCsVwGyJp5uwwsPCyZ
89jn/RP1eixnMh2DHs6aWvMkbJ6/0FIOTyTqYNAZpANXB4csPqRfn7wFppreoO8UCYVEDrMlGN/a
ETRgQerxIWtyZHgkEpRItEHHGI92IIEzIdErW5St9mmbJGJ7/ys9SO1voThHBthlVkECDFB6Yevs
ENUhGV8pVp+qBSk112j+FOKxUxVrULZjp4aCkN3tK2RS1WHIQo2DCNTX9mAMI6CRVdLoyq6PEQ0H
jblAWwmpfEXwrYi5Yd8imF+grgkY2XZs9gZHHSp5BwBo5z4BC9gXLgaaZFEd3EX+uTeZeqvR4o/h
MmM1YRRMOem/hCqGRNduHtsWdErRR41dE+HxNT5u44zM5top5gq2//bZBxPUknwu+WFaojC2f0wi
IOHbv90PCnUbxfhEHbQmGDODUE5RPyEueCtyWsHiUM332qOXHj8hH4Bb12coOwbvNpoCsrqHUK29
O3Qu2A7TXNoYfh3SDWWD094OGGBFAytPDPV5NsEMXnBgMVCB4muBOhhd5b4cpxihLyH3OCSKeApT
diomHV62orZcQHFDmij+SZn64ipVx8E9rSKEOapUuTcL1i+wvAWv6M3m013Kut3U6mmLq0P/ns7l
nJ+dUBzzdLxbEQpHunMfO9hJvX+1KGOZa3ZTSt6LYQJ6sWbe/bw7+wM5Mp3hqS286Qmsy3AsprG5
Yiv9foG8lqnY8HR1/5BQwSruk3EdLdD2BYPC05+EZTB6L3smSMpcQ52fK8TMr342O7s2WF62bY8t
7qNpWHmRq8hbZQ27/b4m+CWojPk8lPuIKaPZwtTUn2Uqim6vEbRAs+TP4dmmITfsajGsiXvV0f0W
kSy0vyuYwGwUu61p5xZRDU7DMHF1ncy5osYiFdKy9id9Y8g1lWeCevCVsCzdgTA5jCzCLQH/bifO
SGfEf7PopsDuguhrNmgdb8UaJ21xhsJ36hc+Aw+cZ/nQKFLHYEfVkYyFv49Y1sYzrNoPc+d1tyzw
x7vVrZesi2lFU4QD2fhFgIquKfI2i2dQB9Tt/KeI/M+yLsyAbRrgiokDFv9JV/BdWksAmCYx3Uh2
UAPCi734/31l3zIwXXU8NJU4iIU9iUnMazBpeQICbeIcoPkBc2gwjoSUb5uj0vAoNn2ARE7hlLhR
uToblMQ9VfPV0hv20pl7PkPQ2R7iTNTkZarKMmEQvPbbDxvXU6epxQiVpWfhocM5jC0/yRcR8rin
7F2dXqoVZlq5kqzEGBbThh88UVZ/6gV+uVdr/e/B24pCBPR89pPiFkZD6+OY4skaW4TdfYno17rL
SidppylMWtKne3DNPeYaAUVYKrbGT5zTViugLd+JKU+fvGD5x5qtk+urC+N9tEcfAC1NjK8Vresb
8evmcZj1OUKyIJkI84+pcthrJYfHGcLrOVvRfXdS++9d7wjZuRtVetv2KKXJNqHGdqvuICPMFQkp
Pr3ik/UnMMqouVHGPkyIjSceKCC05AvW9Xrpu4Yfdb18xbymbp+5w5WO7QCQvx6KvUA2L8GoCPNQ
msU85J53tIEzk7cvHR94sjWKcCnHu33o/RQxkmDEHJ0/PPk/Rxsw141AEfPRbmBg5S/rtuDtMgYc
E7G2yHkfpcn/HC37yl5qjf+kcEYdu8N8s5kHW+Dbiyd6Foei7/YacvZtDmSzixy0bTNP72YB8OA7
WXQcwHlbaw/Fsfd9HpVnhhfbl7dzs6uwLu8RBeQnIGIM2kvjOsrFKUOfZwltOQXyPUhF4BVq9q+U
y2cKqeUTDmAe+2WEI8VkYdJAU3keA3fAHAWEJNd3OqDV9vVo27ejPW113v/714wz72fQCLeO0nVm
lIvvHMM3hvy0jNPJM6s5xxJTuM0u80fo3wFyZ0FaHUvIhk9TM8XTkLfHAJoIxnr9R7eN2HwQQzQ8
W/IQ5wr5IpF2uTgrLUnasr5R0fR3UbnsQfbVAwYQXfKy8G6BnrDOpih4cOpDvp7uPBpuyDGho1mE
+YN58Qs5hF8Qun6ERoKDUIWD8WN9K1vHRxykh70MfGxTz4DpEBzm5zTM1CN4rvrQ1556nH0Frqfo
3s0FEVBHqzlDXDHCiCoJvnGJ1I5bLah2fYLAO4SmPJ0u8xoVUH637KTHikOE6Tb7dT7diWBoysc8
JCdg6mZfYLbHsS99THoKc4ZAMy5UYcQYJvcg8OMBEawGvVVcZilL7PTsFegn8DKByB52vE3C2faP
bKBwKwPYninxwIkysq/L+ZXKDP8ZQd7TFnJ/eMp+HgQSITlEMXUU3zyHpwz05Y93kk90icq6DZJ5
Hv5GyFK8MozKOAsfKI/GSJDXdPCG1yoEykeCLpknd4HnK7IEDqJ3YVrwI+OgUfHNjP1z2NEOzU/V
7Rc3PHdNVb10TU4Pgd8EOz83HEVP253EOr6JIWGwJQfLkkDyxPAIRf3+A+2Doy3zeZtVpwjjHBK5
LEiEOzW/gBiuTw0iygkvmbmAaQ3O60SltVHByCe4N0vbQBqtMVfMtwpdBAewKgRAxsH7KsEfPv3+
Bq7359+d1nr/0I4TJFXXKaI/D2dzW5QWVRAGiaFetTMCCVpdY9ZPW2k/qaK/f/+3/TK80P51MPjR
C6Mocr2f8l4YN+PWjYudZBuzM5bN3zlCB8jLM/8gPGYeZ/1Yayd4C6P8GTGNdCeKrjxiRplzgF/U
ClSJfY5Q6IRqWjbVPzxCJt+SbmHP38zc6+2dm45nn2MSiM685cmsiX4M0Or3ZRuOf3icw1Ux//Em
YrEgX4MpQPhqI+S/flyEBm6i6StPJBUGQ15s5sFBwQE7EekHTH8gOwyh8Tc5nZc7jOSLnsppwlA3
FFM7COhiDdRMR7Qi0KrXtw1t51NVBjAyaBM9OsGij4Zh6pp9i0DjELeqdXAuYHAgBk9hHIGz1uML
c7/lY9tfnRIEUgg3NGlngEOgPKKtc3CNwuBED4mYjfZtjjYANzvetVs6iBpt8M4H8ga5fA6fMwew
CEsz+HP/xQlk+nk7xiOUNH5Tgm4ZYNPYbWhu8w8U5twJ44SoIZIc7VAhp/k7k4YcO99pD3aY0gZu
8JoGCZUgo/p1GtG4XpBMaK/2rX2l+z+seLp+jdvPHxfFLSYATtwo3GS8f8l0QIsiIsdCoELT89XM
rMO4iRD4w1AmVaHeTw4mZw3Mu4TgyjHLZZ2QVcwkTNB9Nw82pYgKMk+8NnJiDAR47gK0MbsiuoeW
XPTzvzybfucYQHVDPxYHo3hRGDZ42oZsoUM/CrjMN/tp1iVbkjrNJNSEqT8tGLADpjMnY6wpfG0T
gDR0debEpPQ1eqH/jPyZMcYSKRIXEUhYqdbP8sC3JVUJbL30zFuwhNWjtxad/by85aHEGFCvQ3KN
zPOx9eQS2/7cegwE09/24HSrA0zJAitnhPw1LuQmsQMdIy8Xl5yJt22SgSOnN0xBbLBWU3mahxDN
8FTWyQaT1vMC4WP9Zy4DWKJx0t4xX9+yBQMDtqXTBcPXep2fZzqIGLalL9e3knqPGOwQnLMy6N/h
FN9Z5qmn6YDGEDC0RdyQ8tsFNXHc2J+4vigJWSxl5GxFZ7tQJ89vdlafoOGIuB0GqWAgBEX2k5aI
X0/+PTP1extFHEXjHawTsfWgyF945wmDCiLBELrsUfEfqci+5GH5YTR6uFgntvA+/H5rDH+p3RkG
gQH0xh4c4iz7eRRY2vQ8mgyf8fkhio9JXsepN9M7CjXvxU9JgrCO3HkuxpnYITxFZ+bzFCJWjjAO
NOnqDfSeeHYCEYeGJrNDMQJ2oNFddGw3UTlcqm4YLvaVvbBO0OM0FlXC656eU/hsd3tRQfT9VR6g
/MIsKPqWFseizM5FGaqbPzTsnE4RevClap9oNY7nIMzYCYcrooNRzk+65STpUdptwy0Hkt2doUox
pLKTh8GFsJ+y7L2/5n0txeTIeJ22mk7IcqBYwaqpF/RMPYb2hUYcaZR/lgqd7JF3XXvcyo1poW68
GFPs/TRfEjzA5EB8CERlX0R77TZOMvIe8DjXzmMz6mck4aJLLqT6Q6X/S4gZXzcY4WADCQ7VBt8M
+dP2P1ZswQQwhrKp8BiaowhnaPaN5Gw8KBXyfS6L9Npgo0g6I0Uc1WJ69BYNnFNLB7MFuwGzqBb9
EQGqau9EDT/Zt/gmo0OG8nHvD7O4eqF7z1h+sLu1HX4CDQzW2H9K9rTJmjdTlPnB98qbqSOeYELb
BLlWH9yuHZ6yIsCEzqDHGIqUYCUhCv2HG8HXX/SHc9CnCHMTfFEJvrFkHQj/4zko64ANjKoh2aQk
MO/YUFtH3kRWTNssqpaB1sn8YcKjm7VPrNcirtN5P5iyvlTQnvMgRQbZHAFLRmwT9H0Wzqemo5g8
yUskl0VaJHnLkacz3nj3ITPFBoN/MvCb76H2VkkqWfoeQyCrpHCBlmZ1Lw/WE2O1v18IqOc5F08z
DzGfS5Ho6GIW21Cq/OhPGIIzlTQ6YeIWHM9R5Ie+UPv0/wg7r+22sS3KftEZAzm8EsxRgZJsvWBI
so2cD+LX9wRc3b63qsetF5gEKVkkQeDsvdeaa4TzkkhNuVnZY8f6+Yk0371Pt+LaZ9iEhQbWyn9C
YFZeGif8bAKXw3TQzG2IQlf2bnYfy9z0cgn0eF6b09UYvdLqaEbNvEtWNOcpBTvnFNWlE2199n3x
mcPcwZCOWHRREYs+a099kMGaQdibxDmj1hmAUmNpgp9rFbdGrG3Vf4+qwLkyHnH+pb3wD9SBSwqN
imZAU6hpMev/7fMNpT8i+45oeBZx7iHrA0g0WYh3lmLVFY25w/X4FZpx642TUR2R2AEe0NJ8l3fh
Jq6Lct2ljnpE3d4eEV7VdgL00LZfWKlVeGFcSC9pL14GtE2nJHHs73ws6yLWIhBc7biG5rDtg2J8
t8NObgasP4cGNQyK5rkVXqroNhPLPiS0mDfFOLTrZWGogZfxNNp09JiZoLRp/WPQDYxwParEyr+j
4JBnbRSYFue7FITavzSxZtz7378ZDpILfY5jNud02f/+Zlhl5sqQc7rnKDJ6LjO/9rQmzG+0dcUp
ttVP/EtiCzYgQXXtbMVUTCcjGqP90Nnfal2WtDDt4oQwjeuYPmj7qsndq42wGjBY8+ACoOZKOJ6W
0bgZSBzAzs2qnOxWVjp0vlT4iGpDSB9IqPZyENkl0ZKOmX4Eo7NKHsKxl6yHTNylNLv6whfvhR5+
GXUQ7BnQ4hpzZk+4nf4K6NgfUxuotK5G12TotbuW+pUnHOyssigfLT95povcbrh8hofJtPqLBuM3
Lzrjo+/zdwZV8mZnJfLpLOv54kQW3ww4vKeuLCzP4ZtHbzHXV/PM4FQo7udIFQs7NhEblnQOBDc/
uJZDEeKL55aGN25D+dt6bdmBcqj8h9Ho6uPUud2azvYmmOt5Paue//cV2/xHh8ck8tygfsIThd70
74QfvXFtcLwF75s22avfBMnRSKN13BsbVAnKWrMq422cpEl5ZbSbKmy6kymk+ZwUIzBeNXro9dB8
5os+rW0qAtzBuevFaR1t69msGHZ426Q+4naarYwALb87zjjclgeb4NiGIn6NjSnwRDjRzhHoG5JQ
x8UikoKawktD5Vua/Vw6ma2EIlg0rbJRtS5eua41y/EiSA55C5nWCMedE4vy1Bd6u4ptMFyGO9jf
zEw9sZDlqbp9Q4UcsUi5Fjp9ORh++nveVTucE+3Pwp7u5YRl/3+/y//ooM+OINMixZxuEv20v590
xEgpr6NC+auPBna3utgtdEB/ari6fZgyRz07byKUq1DFkQlg+OpWUL6PU1RHxxDFwCpNxXDDZoaB
TjX1ja4yg+4nlz5Fw7sN+5GWpGkw35BZehVOM2HiQI7oD5fEipHW0lm+hLp7mEU4KMEt5cWt4ZfF
dPhZqBVc5R0B5hLWPEyp6dXm0nT1i/GKHjv8zKHkcfIf6adN01pvTBfnWoAOOQjVsxm8NdAKHlon
jv/FoqbNjaT/viLjV6dxroBKRZFgzYvO/yh1FJrfo2jRLycVBcTi0K6bOkdPTj+8cB1Y8H1gb8fB
Hg9Rk8AjyGoOZaVVd+bIsCmzkB2rHbDsIW94ifppSEZKgVFh7ZEl2WPbQFvrWNC481ubFbr2b3q1
f1Rr/PlEHTCRxXNI1+BvZic3izFzRrDJF62Nafc9cjCluHalDXU/zf1X2Zsp3C+KnUkZ+k2l0HgJ
hmY815lic22IMG5KR/f4Jld7R1SIwJtKvahu3m0cff+/j1ftH+t4/l7HBnYPFw1L2d//3jqGsjUN
aIaynHFZJNGzsArvB01clztDn1m3epTw5XLaF7IaN0rjoP+MEi5AboFLPtN3hesnnDtD/7hsHEVP
jyFG9qVUMqMMX3s3WhsR5dY2HaMYVJOv/ktfQ/vHVYuX4jKCZ5GJ1pq0v/8+elxfL23gMY2XJvqj
zWpoVc1jZb3TPswkuDlRefT9DmNz6ZeUbkr/EqiM4uIgzr7onALLyj4nsBrrtkXjEieueoglPdZF
uyMsFWav/2/C8Ll/+o/+MdM2C03UnFFo/9Mfp2Wj1Sc0E7zftXuHyhhgcsDl0e9XatOmK02borfQ
ivcZmRVcMkLkc3Nx36XuS6x7jslVOksqJDJOhHuzCqJV2Ftiv7TsYzcdvN+pAVTB31Un2C+dgUy6
n6WZx4+GQa3TTE15H1pmm36RJIfGjH8qgy/3CSbabd8WXzmN4ZufJ196gQWOaAGOzTB+NOvuOkVK
+GlnRojeLjmCjbjbDGzWqhFEz3LdoIjf0pQIH7WiFd4QauUb2vsAdwxjX7Oegw5A+XAZF1noZU1g
nwozPTVW5j4YFT0l3I+o4rqPhPHFC7Td/qGzlXtrB49qV5QvpVFpqzjM5TH1bcRMdrnqo8z8nS1i
OswoWdDmG0g0L4vvBYRT4jk1SH2AKgvoDmqlcaPXAZeekYtVJOWZi77zZKTBWzJm5TO4vIegavGf
RgWelpm9X/S4F2mveimF6YY1T37PTFWcqpJFkQ/l1msLP0MBwfJPGJgzXJuDyvLrZqtWoXPMNQ0R
jNs6q3Gkubpu6ZspA5QJI5Og02VqPg+2CLFEAF3OZ55QwBv34NSBuilFWO2chLGe3tnaunUD847L
yVxFkVu8+5bzPGlW80svbgB+1LG2P1VemZfis5xHZtUeO0tDY5c61l2IKKPmPDAyR/ua5g+LPzo3
MJYigID0oSF/LcqwhMUA7nhfJbgzY6luKpHphKnYym1AYYZrPVxVNvy+MsqGszkxcx+Mr2riwF+F
BpjFmUhFk7U7F3Td95Ns4SA0eOkZEVilfVWx62NoVJqjOksmlru8yadUpGAl5rd82dVLf21LER1d
u6qe86i5L/hnGx/xumxyYPyNXXmxao8rYxjVPa0yzgOzwrWOnX4Vps5Pdx5SL3PpZUOd/QEP9tRr
tLOWgIQk5QtU2BBucjW52JHkVduzCLhogI7Of4pVGvSfGDfht0Jw82eTiPDOCLtZ+w5M499uRFj4
ztlV0FL9pnbXPmDsRUCQxw7tHaMfN0baWAyxYcHmiHA2pezjJ3t0T3HSl2+RsLQNqS3OLZyMmwih
TcQzQ9dR09Xod72/DZrI/L18E6XuRbmt34wCm90yeTNl3e0Mo4xhU5niE7U16/DFYh1r9euEBvxx
UfO6zkB31M/9c5JOkcd3CHR3Yd2WbIYh0x9c6Z9QpCPMqNzwORQ4UPW20HDSRM8+Hcg3dehBaVpI
yAyW+JZSB7fFV4txgautXYx7tYoF9tGw2kaqmT0YeRPvuShgYe1hKDZjk9wYbcPpnYxnATbp1ara
25KIU2U6AuNx0pGPyOEBo711NW26enKqwGTGQbfy27J4zZQSNGhSfY+rNlwXlWgAWoMZDtHz/ZVq
kSZjuAMZEZ/jYcI+jZiCackPkcT6sw/ADQ1GiLN/PEyO2X6ZuvhBvWN/I4Eh8GiRiBOYpIxOaSx2
6YCtj1ij5Ckpq+A0uvK+lMh/hBAp0xSA4C00ya5lTvkdrn+9+t1yoF+NBIIm6NJZlRPJHMutBHmT
aVNTdFE9bm2NwyLr4sHfmkmFCSrou6tWmOEKRc1GMBF9r/VY3dDzGUCYViiVZS9efR7sG9s95pOL
FVGtVNQwunKu/Or5N4olpud1wH97GmeW8Zhi/oo6SyLJEtFJOtn3Ik7aY9Um+qrXZfuCsOBLr12m
EpEf/IXqAN4OjvhCb6w/j07LOj0MEM0iRwrKZpsHeX8XBsckERtipdPLXRt1EvwALlDtZeZMePNT
OOdzN6GNA9VrDBPw9tSE22W8xSHQbhIFHtMyJEz46hi9Wm70OnvvDeF7CmKhC/3Z9jZImjOlnR3t
qbHvShn9GkYHyObQlpuFwZpbcb/taNh4GEb1NzQX+Wru7p99FmQJ03HkD/FWBuJF/Y3PwML51cFM
OCV5xcm1NEmxGjQHS1pwjWny7kVPDALOp3oT1STVOLH+00gSeCQ5J66gUCDBzSx1xmTBfqERMO0s
uXSLF8tx6HzSLLmkehofBUEmmm7GjxlmihJ5/+k3Ww8T8BdKWoib8+/p+YhOUGRwGLgyuCrBFK1d
3zlYjWb9cIbubYg1vjkszidUmI8R5gUqOsZ3LWOzo0j74Bj02dtvLgLIYOQ1NCAX4W6K1BVWrWYE
qOOS7Guin6/4Ln46w31WZ5+zLopzBtwob6b+QlElr7XmPnV075b/PqKlKyoNIaac82hgK16Xk0+i
jwGUE8NbTjF9qP7KEatiKUK2w4iAjx0xteoBc3v1lda4x+4vU0ywWWcahIhQXEuGZJ5TjuGZxmlB
awxQzHxqzWnR+Mat72Fhky+yrTDJho6eeGlxzy3pnBwn8LKpPCuFNmz7IfpiWsJYTpuuKsSzvQ+Y
wsZUd1C1cKXGtb0xkGSvS2cWZddMT5hz0KiGLdb8ahMU+JOov/dptUrc2EBPqeBmcORID2f6OSn8
xZMB88akSyMVDQVqAnS2QZapEFmTJiHRUEN+rlxago1qq5sxm1ehPdXcqIOP09DX0B9V6ahUarge
AFKtg64guAjHZ2ReoDvvyraPaW8wVgubEExeHwS7SrV64InFKcY6ICNU16YhDr5le7rhv05d1a8g
S7sr8aNOkAcy6Ai3Q9StoHB8pFlxy/vsp2ghu9QfgRU85BHK/3bYuyQTiNK4wTirRPVhAe5Uyv5n
aeesl5MH1Q5Orr3DwXpoyXJz/f7UWuHdcEZz00/yc0poc2UTCy1Npvcsnzw/V1OspWW3yis4mWqG
ygPMAee3Y+rySPVkwQVyrR3o9bMIKEJ9fFSKGQ6MbVZ5SxZMMdhcDvrroJJxY9fEUtSpsRqsHz7D
e0+6PgygmWXuTDP9rkjxQzRQLtJxO9oUVTkQGKMxj3SzgrU9MFR3DJ1GlAFoIMuV5zDzstYINhqI
oB3ssB9Dox2APuK6nMzuKU2nR5VivrTCM5O47yKv4JIHu9hK6OjhNwo5aKZETpx924eQ/DYxKK9D
V9wG0OnECRzczl2nsqQMLCrwhu05Ssa7LpNDoKhHK7G/j3qFBILX7/uMX8e5dGThRivJ/UmEjce5
iplEy7Up1kn2qnN+lUzfDUXMn6ZANd4kYDp5x/xJg//k1SFquaoy9l2fvw28zFG4Z1upfkxEKbiY
fVcQwBTG+eFrpRbV1jCS/QQfytPHJkBOavOxEGOgpG3vSbskTGN8tBztLdbltYoD526GxCAj6F+P
EhCXSztkhcocr0n3yGxvg16B7pC2b2RxUIp83c/+dAu7eq1PASNaagmHqUCZYp/IjORcPuhG+Wz7
wNFbLidT6N6NoqtXBxp9I2ida4wu6pJJKk89TWuwPUD5wVzupGaEKBPK2VigfjhEiEmjr9ah5rcr
OhqBB1iY023v/upaC6x4y9HXq49drv0gp+4tbY+u+aThJsYoyzK6JE6BkSDOBITbgGkFtge4Ts2c
3VJe+i7TVh2TSWCDZI1oSpls1Kgu900gz6EQ464Qynu3uPxcBAoguzibQZwsr0wx+SqVr8QgPrZ5
/KWppuZ1alOu4vGUCGJFOCmgmAmLYVWxZhna7qVsgtQzNeszjhWiHJQTCs4KuKp+BCXTZ4AKJ+bx
ccsbmpUZYM3yZhstn/+IsA4X6QOw2afA1b6TfZaspti8+GrgcygQPNjga/Xba5MC7MfLHW2VxPZy
i0lE7w8n39bAmLiDsnXDaNyo/cRQt+tfSGlSwIhEP6NQILK2VmrpHzB8HCQTfDBIicTRUb5a8Qjk
3iTxJEgshAIq5mR4P+V47gclXNVmpdFKiM8hup35WKgZ7dnhNRs3Ocb/sobKp1XJp13Fb12ZbVWH
rBwV6MQmLeKHJB3DfWuVdz2JALwPzyovdzO2M9crEqQGEDglFJ0XHBLeaIp9XcW/zND9Bn4PNST9
bIwBaxfz5jo1gFhZkFMLPMUA2X5JvGxeADcOH0jl7ty4fObfaZdMRThLru8TASGpyWQTybI3hcBK
oSadMzOtIJ9tK6Y+65QVC6sI/C5+Nh0mTXo+yCei+4qjU6igeXQfjbzjDtsgfVaYWYdaHR4lz1XM
dOSEbjsYmcZzh6KNziU0Gn2srqbpbEq9A/OvI0qpwvKlmIpNkeU9RjTwVa75pRmJtjEjggIxjYmj
+lXVgC2laccHXzVtr6WMX+k+eC6jot2k1+ZdKC7LcQqofeGn61wcFYv8PcxQ8GCABxR+n3EAR/pl
0qM3a8Tyywo033dW1O7aSh3WiFTDY31PzPQORzx/scR4j0POLADWI29gQaRLs9tx4T+YavLVuP14
Scf+p2vxJZWEhniRyhM7ZlMGrVMOldza9Ka1HrENHYGpIxmX3eTReG3B0MB7oVTx4hgahBNSLNgW
thHe9WLlaBFWWzXC5pr7XHP0ytPcZOT/L3HQ8WIyRgRr8BDIxF0cozB6NyIG/G1UvxAbZmRppCjr
WrQ7fFTz+MNeFX5nHEc+lZUSF3sEqDZof9VzIUTMVTsyM0Vi/epSdFhtCbXbN/YYbsAHAwAkelHZ
YVBJT8DQ1q6aNPvMgpPsAyJzmqS8IGEmIUD5DBU6sWlReLSKfplm8DW5whuN9t5XytkUGSFzw8WU
4cuY2ozAh6es0e507zn5GeEOCiG4PC17ghuSotvGsdgb+oHqbPTiPtU+NCTZjhaLl97iJAx7+qg5
fn5sNPI3LIvJypSb79Eos01Ik36rJcFjMxjBG95+eiFMglwLRb9VVO8Zf8zWN/VPJsSbmj8fw45R
rjJkQJY20k4Lz8y+PkNJtFkyPLc+gtWuHMp1PnZ84YZvlI3FucpD3nks8pjdrqwq7PWYkRaCJm2V
GarwsDK0az0pqYTzb/2UO09d18XHWjViWiLhgKBZi6/avEnA0K4nhW8FZ0f34pZOeOyqEK8R9ya6
jl0c9Yc2jO29wmEbUH4DtmQ1YuWqtvf7Dtw276lrcwKi3tlgj8kPIorSE5llYwai1bGbS+5bRN1x
qiebS1ljwiW6rFQ/u8ip1q2d7tSeBDjZIvtsQ+tdmumndPuTq5S4EUN7i65Oq4qvKU4CiHx9sjLc
OblKzEg8jGdDouzHoN/3WR6tgTPtDTcnZcWkFlIzM9oihW4uddjczZngDDAi2uW50Lb6fHeayg0J
Tl7ol+YLpZ96MWRIXabH1ksrx+pSO3hNlkdrswkuZoA/2bI08yUhS5VqT9ePgWMNIMdq88PS/GPg
d9WrQK+8x28R7QKyOL/VtfDoDpsfNIM5rUEvP7uTEj4OrHtW9fxAbga/8jQbn4wEEFVk5Mlm2T+1
D/QDBwgHAGEs9Gj0ZYefDqEWp94Xkh6ZZXhmipAzRat70olM5YLou8M6tgpnbSAqHtAsvcBbbR6s
qnkFt9m9yajMD4mLky+cyu7NcGoiILi6HIr50aypnute2A/4kIx706AOnHdPRLycNZtr1vJDBLK0
CDxY24+YNEj56cPHbsrqa6yINVyO8BHAW/i47J/iD6FNtED/3x7oijdHtsnZ1fyEzoCjchooMzKd
0EGsQj2YHpeNJdNfeGEG+PfNX7s0rbrZUzidfz9h3h8hmHWm1L7+2SWQbEayOAkoQ6yC2+8k5ege
8bHFXptSebAUu+bPH0nVJJ+A6l5F4Krkn5qFuRgabnTpHCe/jfFMmOfk9ZnbwTk1svZVkcCr004a
EF386VVljrY8QQxt4sms3Gh6Ii5ZpSjIBpiidZ3SPISdmDyhBfZ74Zo7QhLb3VhkClUAFPi2n8zL
BH/pDdEAgOrsDVoBxsjGYNjhpsqb3QztjiaPC39VGaDRqoyLTZ98gEmWW6oYSf2IqsLMMwdyfSLv
bmPpD4GS7lpf6S8c4SSc6uMpdF3lnbOhTr+vto7MzdS75iI3mfdrBR2GKR7SU96r2d2V4savbijS
GR9nfpN5QxlN36e4vjdFENGEdrcxg7JgFU0jX/Ig+QjGzlgZpSOZtBfJRmo1cFen70jk6/Ayssrv
Z+SRLujbxJwjaWNk8gLKR2yFTayaY6bBNm7jHvcWljT4kPUhoeF6NvKS4zqbqh9NbK0mTRe/NGlf
K0Ubz1JBwOr3dFpk6tf0buD7pap0n83aatdqhbW1NAx1Z7skSEa1oC2ptCVqb6c/9IVpn9NwGLaF
6kSPphi0VWvV2m0I3fYa6G21QpOSfxtS1D1FN5q7QpbFt1atnk2tea/bdl/arXqfFFWs0mpMjkYz
v6cyJ6GwtrPt8miUOVsD6wLtCXy7odu1a6cL3Wcu8YMXMFx5NRXMWxOpUftmnFzPh7Sys1q65m1V
bkeG9G9Ud5UtP+umsudTqH6KWEs+4EbFTDg/AE+WaGHVfKFeM9d5MD1oKJl2ndo5L11SP/C4+pmI
vluJKqofa5rURxo6wyavTfmeq4gF52fQDLO9BHXIpReWQejQNG2TVz+Q2eM4Wg2ZOlioDBpd0Nop
/chkSbQgeCwQYD8IFOyXbALM0qjioUmkzyCyeDUGS7/J7RhndUhNGZf7yajvWp+547U1g3RbAsTG
5OWIXWZyqgI8dAZNK1gqOCqvhLu+EhLp1c95l4IR2C5Ppm/LAzmcp3HUCSQkHPYs5o0hTXFaNpKD
rlnljjOvLbNuLUYZ7pHPv/Qz6Sq38782YmZe4Sx1sRqoSXLUMZcvT1mIWH+et+xrZXYi3iN7rVFz
k+w0Ee/hfzRgJ1DnYkTWRoNud4QoLi+YDblKdYAhp/2Qev7U5Ur16UzFD+GY9XUkWGWd+OO6NkrB
SoI2B0dtd+53FHzQhufbUWF1XMfmm2WcBkzrg5EIyxzM7bJT13X6yshNu9hGvNQrFnzQElTocrNG
IXAOjXezAgIftkirCrt6sNO+enDkTH3S6l/VvGtyTbydZaI/jY4WnpZnLM8lPyDZAb4IPVi0otwU
krIU5Ou1i6Wz4kDS1gUux22rGtqx5Ip6HYomX5dqHb6j295rLFZ+6oX1Rte0f6WtwuwDPcg5VSCZ
Gp2GjInguW/CnW7LUwFIXvMyld+mluPcisz6grLWXuv6QDVp0i3MQJ58y/nVCRekr4F8U4xXrktY
HbC8RJJ33QxxcC8DpmTLU0h8Oqd2pL8RXu1smAsy1M465TaWdePNvwg3qv+KIeSkNLbx0iEhOySQ
rLcytvOP8uyYuvxIzTDa+uSsHJqebm4X5hcioeTHkOe6p08O8coCNpbZ0L+LyXFgbMK7Qojh6NmG
HDYJZLbN2BS8wfOmpRGcIIO9gWLRn6LKHvbBh69EHQnAHDR5I4o7veniLnVS0lzzebkzNHBRSJF9
d0q1OoxoxiF1xRHgoQI1yHJz2aBiiE5QHlbmYDGbCdT0smyk4/91a7mLe2Jn5G5yTEsLgRQ+AK5r
OnOMGNHFqjfy7oUiwvWKoEKnlCe5R6CRzhpDwOJmCf2dr02xCkZHv4m51gFO+shUYVjRtiONlubJ
UVELSthepg92taFQ5QsiGacih0ybQ9A06sOy6WPfpMAdYpTViUZQSBqF57yib9YRuGGY7seUmcpx
2TA5peMzb3RzABiz7JS2M2xNGTz/ecpya3ne8hPQRf7vk5f7f3t4ubtsWvqIm1IjKq2rpuKB8rm6
BDLaFo1fPPj9ELvUsRBzqgDCYDbvXB6pXMR9qtmel3vL/uXn4SmMK0uLQmyD/LqYoNMHq6VplUb1
y7Lrzw+kMQjcSpJNs+wT+vCclSibuAryhiv1w1TQeM5CfaMQ3HCAXAMGOuhesojmfzd0P9rErr4Z
rYEoqNx2uuu+lJIoj5KVD+7x8RpUir6GNz6SAaz/qLsG3KEzYoxOZk68WaG1ND77qU45s/vaKU1S
/3noG31b9HPe9ey5SY2OS3oDz5BSxpVR/VxVWvVM9dHSLhsYecx3o8l/csGhbMt6Btf4efdsIYgK
fYag8LfUdWLAjqhbcSZC+EcfaCfNL+IvlyHoKjdxqRMVWuwb6LygEKN6j2MmfionQtF66ucXuE/f
I8wN9lD73wzSOnbS99tdVEzZ9yHKgbMk6YfEXrwhzSNA5qlQt2Va+OIX/VVhKv1ha2ACyJCg2CPa
50HkU8WfOX3gGVOfk0Z7kvXIelWSsC2TdzWurPfIVwuSKaGnlwXmDTGK7m4OYbZVdIQdS6DaVJn+
sQZnNLN6lHWdcvHsFBgpSjr9wA1fnpZ7iUImrknb3ZqdFssu9NDTtimqW9XRMaBbVjz2o5U/koCq
bp2+1r1wRjDlbnZQItrQkQ6AVhbhPAycb9Jng/drVCCXXOdHO+bBV2uX32pm3PeUmmk/qra9gxSU
vsAtelme4MxxCVFfFM8j35MDHKhgN5ZCfXUy9zIMWvAV11azom3kPAYaaSldPebbICxY/+h0kOb/
xEoqDm9z6zS0C+rUtB7GRoNfqSN/EL1fPMKcT70mjZMXuwI3DVvgtGxCTYfdINPv+TAQqDbMxUxN
jw+WSypAyyPI29jVjAPTCHxoovGF61ry7KYN8GNMimo+EuWo3fFT9vP3M+frP7YHPZxP+wmXpWao
xMsY9hwNcRD9aFHbjdqEQNJBWhCq2i4ru+ylL6BHubTIEgLU6EdRN+ruF+lzXKYaCJmNYZ1g0vgs
GTJI35P8HlrhxGkyVLaRqzffE1UcJ4wid+mU6aWwJo7deT8V6bOLGgHIS3nL8uCvzYAEchWlo7sF
s0A8pBQtBH453pYNal6c4sDzN1xjDw1i9KcYFMtTVTw0rAPgkKbvXWW6j72tE5WW2b8STbqPy4YB
eb/FDR6v/+wj8fEIz/SOo5QJUGEx5reG9uAT804yLAWehlLBTnJ76zLpF9qQPYTS5YgqxZ3GxK5W
DBImdKPyqErHvVm33+pGCa9hStgtXGjWAXqWXDpJ1d+FX1wyGtqpY3NdbqnzragHhGI6g7oOBvEU
2HK4ujIerj4ji+tyN+ramnZF8ZaCylvhUetvJjOBW5ORVG2RebIeuy7l8+Dusm+oxS/VtfBz0tIy
c3wkC8zSHhrzgqL02JiV/5jptXVgsmp4HIZEUQmnvRSEl8Kkqt0Zf1oegolc4REACpAVrvnC7uOz
0rbMsMh2oFUdkv1VUqcKLdZZ6U3xY5kX5ro35JebBNm1HoefaRxHLzTHqIFyiZZ1qj5Vgpc8QHFl
3arX0jefWWk7/PZi8un1mwZmooCA6ZCQpjX0iNxTfMNYp0OLOSYVezim+aUt+//c1NX03oX0BFUV
h5wwKpt8BEdbNWOAySfVTRTVy81x8p0z6cRlq/AAAUjP5CuZJ/74U5MJPq3OHJ6UpCeVT3F+oT3O
M1DouF7brp52eWgUtPGIFZY0+GRVMBSiCUSaKxuhl+QMtSwUDIbt6+WBZZ+kEOVdnh9enigDBZLE
ct/XU/zctB4eEeEM+zLItYtGdCdzSH3guB+0y7LPAmL31615X5827qrJDH0DYsjg/DLv/POcglpO
qVXl+OcX/P4t89MIwhiOasYw5s+PLo8um2Qkod7toBr/7Wf//AIGt/3KH6KWLB3+qv/f87Te9Wof
5MLvn5qfpsBEQBwvEVHmxfj7taDJ6leAtAfPrBp3azSVcZHIQnesbm5mIPpjxrhkyq6i10+2j9gq
oPTdq7pvbfKh7Yl8M+Sh1mjmM8ZCEDhZyXEIGjL8mgIAMqjoaZojBgrONb6wYbcm9StFlR0W9Dcn
SUpr9YhR8bN1xVtnREgZ4tTsaL7F/rZuu+5qEy5qYP8+Tr7qq0AgsBhqZhbt+DKMFNHmuMn8nx2c
y5tCnNzjsjEgN8mqrc5WZTLcCdejFnRPDODyc6i5r7WjtE+uLfuL7krgdP2XOcTvAgzRvjQt9SGp
iZM0AKepmW6d7NbodwMGRYBIZ8510be2LZ2jlhnx2hmTamO4UzS7utZkuiGlGMxj0xT1hrOd7qla
k95mJH5dgqYqZGfz/3WPdV1VHkkSGqvw1rpmeXv3CaZvW9V4TaeOz6mW6psdv8TkmyGmRJyEaarU
k+lAYY9HZCRcUaVFaijjWk5BsUW95dkD8ilM3M3KxqWvGcRzZYjhM33snjCVk8Ca0idJNEfcbVwh
u7Q1mrVblQFSycI4oquxqJV5tKwLILRV/i2a79UJ8SipG2yWx9rIQZ4HtYc+wlCkq0affmq6Dr1v
uast24Qz73HZ/Md9SJ2c7OdHOmyhxz93LTu2SYCeH/GNIVvrhCx4HSaFJzJswqfS4AUVUfNA4kL4
lE7p8H/YOq/lxpVl234RIgoeeCVBb0TKSy8ISd0LKHjvvv4OQPvctePEeUGLlFqGIApZmXOOeWZ7
+/u55avwrU4OWeU+erffQ+Brree3IWDd///c8hEWrf6cVf1/Pe+2gMPs5aD4DeNbrWIE8T/fSQ5B
SmVmwrDQmBT6RVDegw7liewzlUwmkZ+yN51sqs3yzuvKUt77ngSNdHhAo+R/hfXbpBsddQjt80m3
Tc8cGG6TnZNv6IEwwoS2jQm2eJR0RQ/jEP3VbQIOCEC++8Re3KMhgNhiJVufImsV1ON4Z7Q30rds
wx0owXiV9uOudooMrjPXJKRsMk/0zrmlo3QuRUEyYFulpzLPHibAYmdbVgAtogEprY6nzs7zJvGW
J8Uo/vNpK4mw9SphaGJq8eEO81/+PSzfBph1RPrCs0DJT0YVOXjc8Xaj1sqdU4TTB4ID9qM2vQwL
pHkVhA46D56PIoa+ig9zWjckCkTIwecIwfwUqC8psYA7yC7cw7AyNFoSr4KS6a/Wj91KFAmwr47B
hJuV09FmyLfO21urZdpmVOlk54E6vg0047Bg9TpDqGwE2rEjTM1+1WzEzCPWQJJx+SrY/NYOCgEs
svmhhNuH97frT5zFbzXW6q3rK/WrMtB8bIAoNdlwqb8HXQzvwGWCk9mD0E5t1XpvLB2YBtqTM/xh
42UGl0DWa/Z0TIod4lx377vRsMoRfYfMspx63+c2CpO4m0FW2FGzRmUAMR/SMtiAWwpOfqX85ymn
Vwm4ys6umRZi1U8Qfsupf2pQfRxaMGhIv1w3Y/avRxgs2Fsj0OBr/j0kZVxt4hlSWJilerR9QRSC
uxwFBD7W9/npZcO5HEyVEjP2sUK7elDBVuvJ1I5b7S3Q4IxJiSHB0KLqjQnX8jTxrdQM5GjJOTxG
Woq1JWYDPdX8EIlm/LAkyJhMSxlD1Lf/9XyWGjAV//vLYxQntEurYxYl0wld7nRaPnLHsGEHlKB1
GtOTT9LJ7/N9pA8n8LeFVL5pR2JR1oO/RPt+w45HbZPGr1ZHgEVYOPomiiKfG0e015w2equT/j2q
IZY6xdRcWAcbgj554ZePhJUP9JUHWgoL8GlocOQFAYM5XTk2moQ01BInB5gIf2rPwm9QH9HjAzxV
SodJbODyXJiH6JY5c1EokpOaCix9y4dTZF2Bl6csF/uR0oPWZg48GJc5Lg5W8q7oTsJiEWOpP9TK
zDe0rORBq3ouInY7JNd/+VJtN4lbPw89Bj4sF0z3aYsfUyvdUtCpBxkGw7kTxXBePloOw/zw97m8
Jz3bJ8oHNgdNobyJ3DN7+/8c9KRxzwkURUapybbsynOSwiyZfSiWb+PgLOGloZk/5OXwTzQ/Wp7P
UiIBVBxefsStdSScLHX1i7And9O2GE7zMvf3VL6kE6ZMBkRc9UcixEBWDytdy6ZbVrT/LGy/weBF
1qvJJcV+fC7H1DnBHvmgFDQAX7LX/8IUEx8iU3vv5ZCcTbOB5qiNvJ3c7pCiri+FIg5VIndxjuSY
FvoxVy3nWBj+G2kv8EwcXd3I2mH23Fs5HpuWAbzbQJ7Fn6IiZV/N6c+ZwbCyqjJ0HhIKrkJo1yG0
/0Rq8BRWYjikCp2+SBv3trbKI1l7UajKtdlq330XPfWRQ5SCxP9cKwe9hodmFOLM+2Jf5do1dbi3
pVcISrOkh7diJyokOURkbycLG49KOOqkTw+lqszROsNVSSMocL6rrUdLU5HsfefUgXjo7k2WdCew
03kEG7rHpUsyeuhpMQVC5hzGuKq9IX/uC7K+JqvG1G0Gf+Mqbw5RRKYNwer1qglgl8KjW7XETqwi
J/tyq9IbUeGPXE9RYKerMLSeRTDYmzbody1oDS/RyIVNe/cQ9ty1FcI/1wEF8RjTe+4ZojiD85qY
eb0WaXoDJU9OlqyttS4j6dVUR9BXySclkeY8ReDrXCfilui7JyJSaPGpEJToUTyUOVnprswudaSb
Ky1/JS+132oQV9OM5muUysyzCkiTccHovQJCLq1gTfjfY45O2ePA32jqx2HocDmPgbWBXWC+ZvGL
I+YeOCruC0i59j4ELXHZxibWyalwMPeDv3h36iZ7K5g6UqmlMaN9HgIuemzQxl/CP7jMtQPaJLI0
jQPGhqcBUznk3o0s3fYtqrHfMPZcpymiyNQWA/NicTHdLDgUWIV1ssitiYbBkGmUylXQ7IPQtlZR
TekK9buNGKa7Uw0QTTgagwUUrgmtmTEjBcu1cUimLYxuWALrpDeIJsuQumILekxkexYR3f+uSr2m
ZFvvKP29beoXPcjLdRkPpIrEzAKYeKFlZRRxAqO2HklGTWWdHMvQ+GMHcYvKCwgLiAWFPV2zgwKo
xe1fWuCHAdB0MIhLlvv/CIY0q5zx/66xhk2t0tUhj2NNhHe8kUS1IOeL1TViaTzPCN8JbSpxBvT0
LHpU30WODF8Y43Mz6NWJ9tXKwOpjUcxi4i8yLwKtTxHcv1ahqwBTiPagVJRrpNN5M1dzomBp47Gq
cYC1DjdkqdSoUDslQl4c3CvHVbY68kGCl7gjtXqHO7RhHOY49QZZQ/7I7yHdp3x0rXVRdqPXSfZD
toMmLKr3WjBVD6NFbggJxQNjhoPaufAzjPCJNhmzX2Obh0hhADWcRoUpJOk0ySoyms+W+k4foqs1
WeZJcVmpEO2ds8wEMt2jSylQBPomJHiF1plfK75HIfjM9vfqmyNUvL5tz60ox6Mv3XWdZ+zAYXmd
sa4QgRO5B6BQX4MyIyeGOSELkWMk2ekTFU06t99m20TY3c401O+M4crF7fmDJhJTtzGMjGcqWymQ
cbnbmkHPKixr5QSv4TqxGD9IxoB+snJbuqmNkuT3JKqyB6aAawy0m4xBxEOS481Rq0m5QKhcZUXj
0kJpTc9pqPCqRpuIj4++GBc2F7Mc6q2hzFSNcHxpLLo6ehpN3vCk87aYBZvjWab5dB6iEADqv4+X
j7opVryYtuvvJ3oF/XKjRyUxWI3qVVKQYT3VB1WXu7qqJngcuK+bWl2pCG+vPkvF2SGw1qLVdVRa
C4uUa+xUWjiHFLEAuttVOsSQKBXGoVqgPo/olIvWkSvWeAgmBs0HGHppYh/8WDCe516/GbkZrVS3
xBrFYJVopm0u3XlAYyFWwrhQ21un692jAdx+cRRklfNT1ngHLemEK7+IQYiFg5cUvsIa4PsY2UdE
GP3cH4tLplYVJFmfHNQqizLQ7lV1c7VE9/wZoqGAsyZ5PLnliJyQU9T1dVKnh0pW5ioAqEcIpWKc
NYd0OCWgzVuFh1qyBgrLlR8s7zt9qrDxqFzqevneCa4P5lQI01smZei4d0bY7IE+Fpekw2lL6iVG
LWRZdcqVXJaQVH1brR78qL6MfNU+nrUdaSKBDsNDKVj3J/rgSNNrYqTwZql14rJEBiy+KCMTgyB3
4F6w7sz3Gu0g2po2Bw2GzKdlgvDbqxmmrttUJXuEUjTl2cRUcNaE/4NpCp2EHrBXC43n0EyGHaMk
FKDcTZnrWSwmrCEx8m2FOmhCBNSkR2VQr5j4tV2HHj1Vsh8VG/UWthug5QAdKH1yhL5w+DCpHnP3
s2DUuKVDwUuWaOhs2S4dW6X44/upzZ7EbZhuue51MrO/rdpfRhr7d7r1iDgRN61aIhq91B+Sz6Yx
H51yjPZm63Bq9Ep/ZFGr1pmvJvuQNJW7zr4tcK2bNIu7EVaQz31NgQ6AjAdADP12QbDfWJMWPj+y
qr58aAZpIxnhKqgCEqo6pUYXHtqol0rs17YNZ7sJ2A4l4a7Uxoc2T/TLcqiqTr8oVVGsW9VNN1iH
/vMJi1EbM4H5C0ej2Po2Ve7yxf/+3+UjvaSRGukEb/1f/zWEAYFwPcsxWZo6WBsk47/fdPledqdd
Swsg6/Kf/+tHcvVrR+lYXl0Gf2WW9RsKhk1AWO0XUIl4pSHQeG9ciLc1CQWzsdNZD1pvPGJwlBs1
NNKb1mnNtp0E/ZUAkCB4zVmWVb8giR9OQqwIAMLPM9pvvbQd1ruUns4oVn7GrA+fxBU9EMWHGlYP
IZdBY4jwWBop1ugkST/SDMK2iQbxpJURDSzwlXWyVc1wehpFQnem6c1jWYgTLjj3oeiF9syQViCU
rZTj8rCwXNfDARnuloelpZBmV+FqQzsw7MUs+Awwj56tKv3LfL5/pguvPZrpLg8fx9hJniFoJM+F
Ff/j1Ep3Xp6qddFscLomW9sM7iWxEKlVp7T4un9gNB9aEhvXSRkkq6L5Q0wPI7Vi9hXIjMTrphee
0ja3uuztI/7htQ7T5K4AgEjIENoAa0xWVlmnt+hCRkzmOa4cdpoSO/cwAAVTZsoc4otFKgRwCy7l
O+ixIcRR0e3yjuKsq3Z9wLi/1D57tcrZp3PZ9I1xTYpmm9gE1wjwL6sgLXawYsH2HJza+nKwC64s
O3i1fWpKIqORM/qMp9FKlkW649IzPzAjr8PK2eta2D4kQdO/zECi1maIib4/3CX2tJ/amLDNvNe8
ssA8UPWU/j5F71vpipuhzIkUGjL0/JIZ6SOTooe0rXbDVLJv7vZRW3oRDqU8no6NGr5Ztf+pqlRA
aq4c8hw8aN1fwT+QDIOGeYzrVYU3BCj3FlfvLaqg+5riTkjPS+nmtyp4nGie1sRkraeE4EZbAsrM
6wcnSO6admy5nAGe/wOm78Dp+24pkNNKr1a5y1pSW+wM631GByjpdcwNN2y7W1Eox6SCJDU9qtkE
8aU42L6HZxiI/oD7bGQ4HvsopcLujnKEeoBWfcNJnLSz8ojiFcUe3pM4naxV3SdnfWRrIC4yhaKU
O8U+0qyvEoAtwXxPeV+Ag7YxXTidRfZktoUrcgUQdyvpSLrJ9Bk08GJ+0r5gt2B+mPqjNWR7S2qI
3HOLS05lY6WujQEdkd2QcGJVq7Rzf8R0Qa5+KBPtBanxWysBGGBu2eYp4rk2+QhM46Z2w5Hx9qvB
gjlvThD5nKWc53bllnzPTYmt1lHqG+xRq4bB7T72zSpos3Oh2HfLdm+2phzopcwJevQnTRjW7qEr
xpw+8sAUzmoe8Hk4Q3HPyIpz++FJGrQoxIg3z6eUL7GzK7eepd8QO/rSeCPtCedCcuxl8dJTc/mV
vzkBTftL/M6Ri/wIr21DvN6DiJhShYTA4nxiUC3T95zCGXHVU5eUlFwdO31H5VbTi4MT0wqoFfOz
NBgtGGQrohUDNV9ye2FcOUufQ9pldile7YyRcTM3A+fXiy5QvUq4rFa5MP5geAaW8JWlGbqXDNGb
xerDYHmjZGwQhgZFPmVu3xCGkcj6axTuIVXlxqQCBEHkkYZC6PNgodaisolYE2OrPhZYbVP27UEC
oMulHHa1W0+6owmkgUgjKMcx7pPAPzqf/WAdGAIo1vQ4uel3bQyvQNYOqODWMdk2w2hcMCxuCkbg
Qcvoy5zmk+m5ZrtDvruVo8VkwmDuU3nA0PbpiIO5F+TyDHdh013vQ1omOjbu9pmbCInbPlkwn0xo
p3Ut2LVKTYU4Mu2dLvrGAriJDYheNZ+1CxPBCo1XLE8s55OXh9amapMHLnM4nSxcCeM0CYcziy6J
kHebt4ttEbndOg9V4L53Azlzku1rlt/2rViZenUY9O7clsZBVZV9rkVn27mwezqYfZOv7Rgt0Nh8
ZVaqn1TtT6F8migF94XK2lh1qqdpCuSTn0ZTv0snZu+Et3JKtihEH02zJkRyxHTZdSfXSj6YViCy
1AOE++FlsMQzdfYWBOUOwHjEDhnFv1SGj6nF26WhNaJp/I7wCG5fl30jRz8UFhdtWaG9tJmN6wii
yaCfhYaYQFe2+WprKDWCMONdMD23Tv6NMkzFo0IWAKe++RjN8VhhCcvd/GT+YCPaBkV/Vbkx4fxK
kxAnBdfloDQoj855NjBSUDyjyQk3ifv3sZzQhOY7HUYQPpqbWYAAZ6eH5CTaQZADtIh+IJ2OQbBN
++lq+YbEShZzIsJj1phnUeJGsANuEmAPJCDCbng2Xf4NmFb2zk84hW96EF0nl87r8E9GpQRmf91U
b8gq2lMWBH8139/GQ0x6gBoQKzVcTfjkkEeywUIbwfutobXRlYCikNIYbF8dRcXIn26ma9GhCrdQ
SSAPPmcgEHuAUrgCGyzUgXNSu/6LLQtCE7WBG+bnXhNGNyNXjr1OBrmT7+e7jYj9d1VpPCfFGmOL
19HAcWTTubMSshy4t+ygCV8DLcYGp1TvXU06g/2MXOsuBtXdlvpD3JnfesM7rwOWAKN6VYQxvo/q
I0/8e2RRQiDi2Og12HQX0f+koWMy0voTEMy1QBGHrz/ZaHikFe52QHNXNA4OGSnek/5l+OYfq6+w
U9b2Y07DRR1Q3sGGeteSYYQTB00xa2hcGeZtMPoPxAB0C2mdhVr9OBrqu5md2QQ7KyzdAe6TdK9P
vJs6miKSYbedx1fDMm8IIzZ51p8QrmFfb0Co0OnVchqDsF6+ox1shV1FZUtdVXwqTvx+B/xFHK2i
su1Cfmh3wvBqgxuX4yRfMf5OemVX7KmvVZb9M/ny5hBrsWKTQSWgWy9Ghc05a9VVWRvVyobnkMmr
FEwNO/aJVe5uqmFQ9/B5vNGN7J2ZODu2Kb7nNtpVy2bemxnTa4z/ZmH9ImzQ/npIp4aCCifNVUhd
4qSYdpYlvkQRwBfWNqgN1xK7jEkxHjCt8OOVpWheQP3ZfJgQskwUinpPIyVGGg1hYezKjaom267v
1hgSdIJzgAJulVFs6iHc1bLethHDVoxRsR1sIhlvkQ4byTbm20Z8owl0sl6FXlgnm1aLt3EVHWLT
91KDlvi4rkPU/CrDcKKGa8busWkz8QC0XKeowBukLNmObnU8geExuMHWhYf6bxP2qoeFd6cb9bZM
mn1r65u6SzlTRAZqO7SuWzX3d6H9nbF3kmigLWTRQ94ftEycG33ahvKFn32Ogbwz8NkKZQQPG9xZ
GY8jjMsRVGvQWztf1XdQWFgxtW3dj9vBQWwr7W0R5VsiozcF8cUat7Pa8fR83MT5cCAxaZ/g3O1o
Y6SRem/56apubEP0ATjZvGR2r1fKvjaR79TPGb3ckduHjzadpvAhiDvG/DR3GjILuYPnur3pYza8
g9wzS9iI3EAwKjdBce2Ygvh9dGgENP1JPfhzowHvQIB7g23eNiFfD7kBeguBBpwTyLgx4DsQ86sS
ppxZ/VZq8lAA1OmtAolYt1PtxjOicatIa53BEgkzkqd4g480oiq6Bnb5QGTybiiJfLPFBnvTdkR7
YbJXBpvr1bVNUxisf2FthmrYg8/YVhqCitzZ5ZpBFLOzAaJZmNOc5bgxCImOaLHY0VWm9WYClJJr
Fipje6+0YJwjjX8xJpP0kiGRoj2NoXnaGIINWEJcWCCp1eWmq3v0HuLJgcg6fz63Fe9RkeA4szXW
nEOiYHhORq9Qkkvs2wc2cECSwVyb03PQerOVW9VPotH3swl3Vk113vz72GG0Z6i4N5D7ha2xi4v8
YAA1iRuE+ZO5D8hlZ4N+7OyEIEIJ8mmd6dq+IVIm73J2DPUpMNJz3BmnvJD7AOcKiW0/OXsrlTdv
KMZda5o7Kxk8asY51XokLax2NrEiPBmE15peLXSHgxKJvUOGTakc0s72hPkTx6MXF+XWVMxjTKLj
IJ0D16/Xi32tVMc5UzDm1XEGyjpnFet/hlnTkrTbjKoz7y0vxqgLkPitzusz7uag/BzIYco4b7pQ
N+mkbJCg45hSiJ40OadutZsNG/TIJxNCJAhPBVct4oflgItyr+QJg64O3eycxByBGTwU7LrITQ6D
HTOuT+YeBryJQmwgxdgXy8gJKWCGemmQ5DlInUBi+YiJI/tSmeNjX3cfDI1w2MzsxCUHcDlUqrld
IByNMoXnBKdIncbFe9/vq5Yuf4Laf8kUapjUnCYTnUdbJDaxW2SFhTiq8AdktFbVUmGvOwInx6K2
kn6lHiudKIQhO2npF7o9TGU5mUnd6MdHM5m+MReOnzTrlQcndHNPFUAQyGfHb0IP4JCGChudpv/O
gWJEwQBa3r2GNpveaD6MGn8VXhOsry4peKSwlaz3rjgLAANnowveyr7QX0za2giVHU/VgojMyVac
l9iHJTNoeWggZZwLxZ+mVgiBIPD6PVHHZ9OYKsZWici2VnNhFErw5/IqZEXFKRhITaJg/JMy4DgH
gxXzHnIluieWNQwN6dmQoTiS0+Vyu2jpyKThjmJz2IKpHL0FS0OAQ7hngdropTHcsoycDpAOFOC5
zNasPqTMqdALliQfG04Jrf05gRnBErccMkbmP3bBbtPgX9d24v1SfepQxGhV/XjHFvyhUNjf4EZo
d5gRDZYKhvg+Lfvf75VoBPmkbrlmi4/xoBl8agcOOI7RYXcM41mqE0A24GXJuFSIUvyfQ9a3I5bi
ZIjfkp5NfN6kizk7fgpSGDJju28CeNqG3iXzza5mWA3sy1P81lknSkixMgcY9Q305kxw1//9hcaO
Ujxsjr46/g3TwrxGGC87B2vT3LMJD40BcHmOZ19iHJePlkNTNlhwrHqABwHQbdV3RKSLpDpobtU+
/L4wQ+X8Ne0XpyX3djSUiEqGg3FnV99dtCTYQyPxT8thGEv/lNnya5DkLTXqTD+S82e1q6CZdzUt
xCfLoTFYJpi9HJdH5SxgKjLrauA53S/BOQs5pkDXCXM7+GoSrdS9+y/5IhzVj9K1c+7XMryok1AY
hsUGeyd+UrX80H9/pd/HTitiOKFDsF0+s/xOBL3cwbpJ+hmMeW7dSNURFLUD/bUZrxhq/3aOXe3H
Xp8npQK1PAhAFJKuUDYWcsTrgg8ry+SxGsLusDyyAuMnLMseR18zYBjUS6+amVidYbxUvDh7KUf3
3Fnln1Qbs93yaDmYKjHg3vIhlvLSE3m1bp0Ra0BU6G+QMYmhH7SdYwbd3dDufTVoV9dk1AqMqDuj
0mdDoRUlTsuALDLa+Mvz/O4H4WMVHGhbq2M0PoRdhQQVffvy+i6vNO9NdrEaQkTcDdh4La3ajj7Z
3fjdDRRE86E3AmYUTWSi9EIGg2vYb7yw1HRygnEtLIeyx6qgoS710ojgVlXVWQP8kl54OjWRZwF4
gXlVmZQztXzM4+A5zsJnpQm3RAlp+45e+A75Lf7LYmb6zItPFSO+sjv6cEIoXKjKQOoV3xuFTnfw
3Y7BjzvsaTHIlyplDTbQPv3GBMXmVGHdoT3U8uLcmIpGWwPyF5ER/PHSR0vvRN9yPtOTKsmgZo29
YtjeFbmaPmYTooGiCxTcDeQu6z6Zh05LNNncy9WGyLgwvdEvhhj+zA58+mb9c9hgRLUo1fdtD0eg
0mway8XyrnyxEl/bMiCihQ/Pbqz1flcord+QyMuCgY/KOebhqx8aDsL36BHS57FVp/Eo4Z9ys81S
9PORe/S7+EGyYSciAcOvPh/6MmCbHZXatDJJnPRIv8VyOlc2rshgFeS4voeJH6LHITZ1KdXfnNY+
NZj2Iyaq9fCkzWAbJ1sjywmHneq2bN7sYo2kzj79ErIsLSEGuGrZc1QZfTXR+891azWYeMcBMbGE
/TZHWLVjZ+0bmb65CJTFzMPTNcawnRElr3roXOkwVdYkL9iky0vGm/xSY7s6xQ3SlDoX+YWei+4Z
NFRXqVucyxBcHqFgYjfr6M5Fu41lo9FaQXJqh1yqhl419Ii0IdzgN3CxVyQppxz539EqFWfe45c/
tdfq6B/shQHkxAj+ncr4pxzBp5BiGz1ETQB6qprsh6Qd+NNTXradyIzsVNSF+9I6M/KfHHObLVKg
k9Wn2brYNwggvd4FFuWaAJGrLtHRmlrOTqhqs84GvKpRQ5QN3o0bL1dE7w1lsBLfJITDKagfXKO+
B8Jsj0i24CzHBnq5+WHGLfqi0SKzqYBEcRv7wT7MvzFI63CsQsRo8A+00qAvqUdP3G5Q29WNkjNz
qu2d4+Vabh/aGEmbnO/4uqLT8KY2QxHt4HVPmuAYQ+XpQV2coFl6OtujubPFuyRxvhw7/zvWbr1b
zkebJPm+g5dFazMKDyAW231Ucwo05C21jzJ5OYuhWjGEmZtTY/St9g11/PztgggYol6E3YV3Y7Oq
jLw4agK3B4KH5Px7sgixyY4Qgcnx8vvt0MfHIHb8g7kk1hIU321GoBAra5hn11OJ3BmT72n5qHYb
xoIMHDWt61eiVhSxquK0POaNflzKleVQzGO6IJVvRju/s10JO7xrnnIkZjj3MxqgpWPdZerrKzNt
m32G8MtnLgPjLxsPtmCKuJQrRuLixmSkkVAMrhemp9qpBiPVcWcndoS2LA+f1NKKMUwCqSxs62+E
SxFLGzgtkwniXCP0lu8cjT4AEzY++oX6Ng5V9CAK0tadkby+QHdNergjmeZBt1+AV05uq5+CPuiV
hKKSaFg73MKUPg9VGR/bVkNdZZNMiqUXBaOjwf4JffnYGNSVzCjQb+Oum+I94Y+IX9PbcliilWfJ
wvwedTX5k6gqWgK9a3dYP8drmZB3uSzCvwuqIFJirSboRZb1dADWp2g9srq+Gn/fz73ppjsA13i+
tZ5siblOAU74V2lwTCm10C/ufECAmJ3tTuluPeGpu2Vp+OWwFRbCMtQm+m1MJX9ODjek1HLjtjyX
pqN2iAHDF055W7AHAHk7WEbzMqgUZndRrb2oq/iqVib5XRLLEpFv1qNr2EAKpJkdq2iwHn0fcQBr
3I3MFBpNTpns1STVrgHWKfy0rv4WjG3IdPu95OJ46gBJpG5cbZMEqb/JvGfTRsA5Yrqs3oSMb6eO
8cdg5O1hCe6KmUvvSQYZ3W80YcGTyHp5t6Ic+SHZdpDGglWbAodeBUqoXQAFWqexR2MyUxrsnhYl
4gHSACLFvSzPuUAGL0OU6Ps8NJ+X8i0E9stmnMIaUME+YhkhU3K8LqetkgladIu2INv6vDqmce1f
LV23r9j1ZlZq6GjvqSP0/VLCBCB6hB+RukqL6kFQVm6NqEKcbXR9uDGhlGMBZ0DRZbTK//NkRYdH
IxskBgCyrFzm/EylmNyCMHbcVV2pH8kQIXwpRJrFSBDpSpKTCbRU3nPqzeA76sm2npclaDm00nLX
Q8kATI5kjK0hJhwaS7OPlaKGD3Fd0YyzaaTYaYV0BM/mc2X+4OhpNt00qzPmoF6IfuLSxfHalNTY
EGPjlT4B9TZnY9Rh+THLZ4Bgp8gZj62GLWtVQsfjRlv6R1UyehsKQoFdRTwJsOQnTUbGzW7Uv6Fk
hLDvjTnvki3GDQ0xDv3hsvDZKG3AMTp+vTMb7ZEsPH9njAjql4hjOE3tga2G5Xh9Ggnmh7lxoC90
X4oPaWKl6sxu2oSleQzwxX3GuQIU3e6ze0rDYzuNxGiKyTep7XSmEvPy1fR9tQ3QBuH5K1tkS/B5
phEhj+MG8PbjpPRSCiBaT2Xy2g44h8sit2+aidZMG9yM+2RrATuBx+L4HkzaEGaL+S3HML82jBYO
2EQfEALL67I8GEX4s5y8sKL124RGsKUQdW9K/F7FOYNPi2K4SZoTU/lXYDbsIILyZmqKcdNINpoA
qcws05GWvJkssePzL5xpiXoqAYaACKQPZ/UZXa7udaHs2ZF6GrU+wcMlq1Mm/Gd9frWB+67Jnbpa
MlBv1lR8B+w2z5Zwk60eotzlzQExZ76vLYe8IfWyqSP5G5IbS/1OWFO7M5aNY9lttVy92RFO2t/z
M1QIpFOruhNbIramGsJ6nWMdQgkQT2vQjmY2cbcddxGq8uQ1b3EM9eU0kU/dvVaWHz2DU+bLBckm
PTaCjOQ/3CTKPQh/wvlXJdU9PYZRccIBIa7GlCieGqr+BZUlWEgyIwjfMJ8GO8dZpQaXvKsjxh2m
8xrE/R0Fy/QYRqaXBkSrsGi0uXhaNsHkkjt0eVKxNgs0iqiNxk9LqAmNOZmdgMeviU6IPdvok9fA
IBU8f6W6VT90DFSYVJiUKdXetWKTXr5TnQerehG6m18nwIt7HGFvepm+6dL12pkYqSDAXEXRBP06
YKZeowH4bQ44pcrdU6/vcl7blgUONwapBnQT1gSGqpcgc7X90A80vRUt8VJKYZCe6Zb0zX2tchXY
cRN6aMiP3PLMHqNI9zmhQ9hrKsk44F1R+vk5xiMeZW0VHnWstwkMgqsTNbTKTPs2uI3NLc7Hwp/7
4jsNDdwffXqum8Z4ap67ZCAENS2zm11E67iBVKM9DW2Qg/4r80tHeubvf6xTG67rvCymVgjQQeNU
lOEkrn5pIyB0OjR6kB+8QFM+FNFBLQneQ6FywlV8OSk4HoIapX+wCl89hI6V8deGPlwvDmrGVC4b
k6AALWCj2vfjpzQzzUfUM9ZjnadgnQawEdl8/0LRevQdIuhh7PzkpZQvjhs7tyIy9oii5Uuk9nNV
R4nGTZDZXmi+guech+Xmx/IocwodGqhTE3nAJ02VFKyyoNfmGhnuF0RHQYmD6d+VVmCEx6hMjMlU
Op5bTd8taK9E/5uE7WPeojoaih9j5l9Td8DQYZhy7iboNWxdsYZh5t4XI2Bj+nT08amawxEb2RIo
PDEOcqGol8SzIi1sI49hcbsNzFB5dLla/x9X57XcNtJu0SdCFVIj3DJHUaJkydYNyhEZaOTw9Geh
6Tmu+m9YpOzxSCLR+MLea6t6pw3rT3/yrXsDGGPrs2PbqpeZWTRwT9nyAXTy97Gff5Di91zl1XTl
uhBv4+z/SKa0vnapjLYT5Om9U3u8eTgpzhNq4YPdkoES9KF1Ev30hqQkZ2tNZ4T3dcEIxSzAw+zS
xGOzdcICu8zcl/u6/1KPmbyALzjDk6n36TIOmsRPjgTuPRmOpzzUsqd4CXwatf6pJotGEMFw4O7N
0k8wfBdx9BYkIn9JM+urGGSAktcNj7rmTh9exN7JY+scmFO9Fss4MrBb88KMDNyq1h/sxDJXczCh
hhMT/xHZeSZJKsYBnX60H4Y+I0O7+c037L1goMz3VZSW21ggeVUHeOia+g82tC5cagc6NFNhpMA6
6O7MzKsjhzNDxilPLzM2ob2VtKiVG7nkJJjlzmT+dshNrWQ+3TSoRVDNAgSOTxyGFaCIPD5RCo2M
DG6JSHK6M2ypHYodp46tD/TGuFGXQrH3YhD6DTpg1i6/S9kfsqbtn+c0B2jcsU+hrXLXtZZVR3NI
2Oxk1lMXRWdrpsZWnwvDAUusEqyB3G7rWZB5yjgboXN0D6PfiZOY+1IPir3JLw//HngaCNXxOjfF
n6acyrOci/owL4GpZjG9262VvRRgYnYGdB7wO/Z5DInzKBgA26HJ7SEAJ9kFOeoWy36xpJuih4Ju
F1v2dwqL+kL0WnNRzzQnIZq31s21G/GxSTKMjf5iK0d0ix9av/HfzgZdXxSAvo3kPD/Z7cXWPqDs
bb1ZmldVCDtujwWPCa25NG3W0o56Y5pAAmYepLvF/KUxKc8eR4ct+KWG0OfYnYQfHlMEQplMdmm5
/lsNLJ2mOnT4e5knV+wbW9JlBiqcdkDoEji8JY3Q9sMIF6Ie5mQjY0BAY6IR05pZjXfCwtNlfvUB
tNU6wed6tlrg5gr8PSyQ8Nwwa1Tto0fIBy5PDwnR0wBIfdvrebAuRAOapuyGrdFG3Xqgr2l2g0ne
l+oqrNItd3MnEpSUQ3LWuiKh3WazyGQUpTDH7piSdsw18rub/J+KBG81QMZynUJydsliD95Lz4aL
r7vJvsaGFoP63uq+QRr3NEZnhCZ/H0g6idmqhD+KgvxVE9rbc4FfBS9Cn8KOpD6Ic2bYBQujjahQ
2aramCaGeYMEhQ+L/pAOuBh9o4GJlvTc4drsHkcO6GAQ++p+O+b1L6T6PSFhBhrpxg72XQjhXdQd
2uoadkFCfPE6DyjoNoNWRhyspbc2C6u+ZaBBWGQ8ZannXxCgcp8zZZI0W69EuUCAR0MFw4FdN2V/
CLvx0mriwgqBstvq72HlvtWIxuHjeZdeBUTSHgvknM7Brn6mtgsk0y/xhHJqGsjhSfobc3pZ3RFw
CHpzBOnxEg0je7q6f6H2+1AzAwff7cEe+lcPMdDAu/tsSW+4p6a2n8n+eKeIXxK4BnpWvwNBujxg
lCVv1XCw3HrW3s4S400wnTrZS/lWF+XBsf1yW82YNwwzfiX2pzpWLS5UbErt4xrg08PZrlvOWv2L
VmoTZTOZvx/jAnMsv2ZxTx09FiNg35mUKo5NcLXO8F5U0bNksXsyyxQWJGXeNkh0Nhkyxls4l+fM
zb737gK4rPJlk9kFx1g0QLPM+p60bfwc1piflhZUZgz9WiYMK22oYdN62IErTWOL6tCIB1oYn5g3
GC9Gq/M1WV99BxszrLm1KvT60muPDpT/eqzFK95eFJuxtRq7Ygl2a374BfkBNfaLpteHdQK4ggWq
HK6N5TEecm1xgNbJuoFUW3YjwScQyx8RlY9hsCLxw/KDZvN3xq12Nc2zdZri0XoKE+vZbuPmlBqJ
t61sOgMYb4hzl3J3rroLo2LrSxVozlOSvaA47lZ5m2nP2cy8ptYQ4hoSK08hSS4yu1F7ctJw4zni
S6vyG0nsfTVyM91Ebh9/TV2abICB3slrcfpOIEAjV5brxzApytGCC49hlVlrhP6UPsTmLAmPvs8+
O+q7xcWBK2MejJ8sV/M3Q9PKaxcKbx9WxXAkJn7bpnMGfyYqnoHiIBWJcU23Bq5pm/tqgGrPM8pP
s8jj++P/iRBvq5c+HFT4vucI1sSN+jv9sqASzbK4qkrZSDNwkSOhjH22iUfEC5qOlVN1N2VRt1vN
0j22N8wy3VhDjUdbtlEvm86+pV36y8kBdXqu5lzbuWlfkFL+8Y/VRuvbkgo7a99NRf6GUIS9wf4A
LA0KYXkCCprAifnSppZ2NUrLn5FHsBZqIwfyHB1j+MNd1grqcgjzKoO/sAzmrLLAZpH67pci1z+x
wzq/0L9AiRLemzs1YodsciJGiVG2eqjBYMOUdIfVI9mzA4P7MRcETs4gK+55Nh67kOpMBMNX9ek0
opQtU+GNe3Vmp21TU9pO8vES7ihzSgkeuxz5gSSGHX47b1YSbO0Ok3rqDR/8m8kpYV6yCzgvT1Gc
fCebol0TdmHsoqU3J7rVv1H4tyvhi3IPb3Nunmw7pqcmHcEvomtNT3qrrJgJmjP+SqQpzkhDo9fU
lwNxOjBsNe0ed1H9E3bYXeuH+ufEkyGJ63UTAzgpZAjlI8RnrjntzndmphbjvLJEa31hcYteztH5
mtaOgJuGjdHRlyHJUuMK0dL5zfju194wG2fDZj6hnvErJLUlLn5UnAJMQFCE/NsZD2khsWBBANIr
MW4mkWP5r8nFiEKF9oueJ6GVrFpAytcpSqwixSG7jODU9C0ZUeWsGnsesb3kPWZy4lKI9XQOGpjX
89TqBZh7wfB5YnJeavYr8bf5tsaOishVqxh4DXeVaypFRRolovJDMkkslmTaBavUtc52MOaHCbsA
JHV2sw7tu7o0payLRavi46MT/QVmFDwybsHDRUIGNxzn3Fgm1jXdIGn3v0+XWpTMDUWc9GJQkWXA
4WRnfMxhja/xgcWbWMquXcXJ+HtwOHlU90yt6K3orap9lxrFTsfis4n8V4Ba1s/4DcGS+OVhlopJ
MRBm4uy9VNivDnyPsylbuNFLRwyFuNyhIvfxuGHmxq6BVFXt4MAxHY1E/sb6Wb/purFml+S9qFfc
bmagDcDx1Mu5YawHwErfIoLrgW8z/AFG1LxgHREH4TCWfsR3Q151IMJ0FkAqh7CQ/+5t6hk7duwA
6kAcdchfy2RKdU5UlO2lG+TjS+rrKSKqddv15DE4mnv+9+CkEoV8U31QVkf8wLxSf9jp38X8TRUu
ehGCR/e1BKeQHZxUh4o/Oj7XKEFVqwoSD48sdfrGhMJ8KQIy1NI+LV5l2TOM54NgHwn769dq5fXv
IU6bTRYB/hc69RoU3lWnm/FXWYE8aHRM6URm2rexMQX+hfgnXj/jQK0NKsqy9kHr9cFOw2BIZ7K8
10CbI9gekbmNHP2WgnP80AevOQJQ3CDXntBNe9Cu2rF+TqKxvfXx87+vqC/PA1apcuTGyGS/31gx
e7TaoOVgI4Ko2RL2wRk6fWdL3z74aLM2qWhBRLgIAix8PBs4P1AeywSiXDcY+c14YZfa8L1QbtfL
s9qt8pvzmha2ey2QBA5ANTYFxmMULyiPGZLZ10gDbpM4zvxZOtTHoWiCk6WRzqVuDUohQd5Myi0h
yyvmN25bHQw674Mfu/ULDuliN+ZhsuGjhoglCdv9nHnMRbqQuiEKwCotH+u6jOyNEznWjimheG1s
PjOVHf7wv6hLxSaKxNhxkofo1PvoSSvy8sUTcl0KiOjqjtl6bHhLF7wcMSP4Mofkqg1++2JoZfWe
LQAP5mBjwyTAFpZ4lYJpHpAeIF+OLljEl6Nkfdh7FzPNPWCMZPL8exlL6LHEBRhr2EuE6qhLvCWr
5qim+RU/9QmG1BMos/rSJKO8IPKfh2RP2CffFfEwDE8G3vQoygzmqV1zU42b64/9d7fUKeVb/2m0
Opzhy2HTLYdP56CG7RvJ+ixwQK5WDl5VUbqsMEVyx8MFQZToVPXKqQJwnuFZHVWN+ieWh4wRIF42
OJPqD8iaBYLA9vH3aHE8MVtoN21ZJPyzwGw3BaZITu2eSAEvwPAuCuxjXvvumd2SaY9tqy6tO0xg
BkHJjB68DtLt2ACJdebukgqGPpnLdm5makVpwcLS6Gnzm6ZLnkp2l7g78QbDBqLsAjQR3cwgp+WL
GijY6D7/jcGzeP5Wtt8qm9+gyjzVJ/mJSmk8Z4lor0EXMIZLkZIxHCBbq9aX0Pj2PYwYJYX9UzKW
+Ztu6gghYkjldHtw/4Vxi2M9uVcoRfx8eumSKTsQ/sT6OzZRtdF2XUu3SU5G6FRbP2zMm232H9GQ
4HjJe3nt8vTVca0ZDeA9WRY5zBGrW3FDHO3zIzMDQOF9fmimljKphHt9mcl8NRFziZbMJ5Jk+d0K
q/ru4nivI9NhOkue+Zggj7fMBqe5LL8s48TSDcc31oP9emqMHyhE0Iuog2pEIjQiWveAulWkw1Td
K/UVrMbZPiZ98Js4w/jRYQaE6QCxQ5UfcnNRiq+QPOWFsGNf57YH/JayTtAmDxMZ29DCQb7gtUm8
t+cq5FuxX/8WXOzN8mZBdCx/jdttuytqtucgOMfr48AvDDd9GZNZHk0iE1dBVmZHe2EYqJm1xGRN
fGAar9XXzOVHnmbWnoMhvJ2a4Gs5hrJIm6ihK4OBPkds3Tr6Pqm7Rxidajyp9XNsU5LgVB1x3IDe
/26EDCXAsUDscEG7V2b+Iys1CPkdw64AnagKKJ5nQparPG639tI1zU1kntWzLOtmtlXEZVZsVy49
Y4vYag8tsemkCYjYOPRIo4tM3oJlP6NmLPxNjy18QigVNNCAXbmZPuWlfFWfOxMw+yoMh26VLdFf
NJYHroSBDotXQdQR7SGBoCoRSBh45T6N53fdrcsn3Wpw95RSIiZPM3BkKQsNg7VFAgZ2FSg9i4sd
Uz2TFn7hwPL3JIc4uEulffAKnaqxF09l5c53NAlbaU5XyMbxGk6K/Kjx9+8CO0csH+SAE9xiIpAP
uYZ6iB3DgG43W5t/X4twIrv2tFFbivSouxyx+gxP3gj05AzHON80s8aEI6gTgtjIbVR/oF76AUMS
aiKl4PMhF3MO4OHoxQlHJ+yh5cFjlfR4pl46Vv4NhIK///f1IHLSdTJr2X5qMbHjWCY/3QH40HIb
sgFKneE+0wWQTnAlA1WuJ5F+EkDZPqkra3klCMw7uxZJ6osMalqUWI70OfE1ALbaGKVw4RGAYYcK
D9Ag39pJFNEmiBAsz7hT4h5dvsOi7MKahuDgJWipIWJmbYAixAuznIG9OXzhkpKHkCUq0kv+j/sB
m/1OCQ9JSzUhG7tGta0Ku34ZjVMTxPZa/VNByvY5bFIEiG54c0ciRng/4ynr3jEFyLNXeAfVfbje
q530kvg98nbbwDoLNwufnbaLLkie7ZWUdg9NKEjwrxFYJi2EB03dwahJ0199AkIZwI2AAQvjeVmD
xCEWFeAdw7FjrH6WBv7XCLb5ahLVcICWWTCB5KEofePUM07PvfGujhFANPcEzXMMr/PqVQGbv9BK
ITfEZbhzdb0goNSLiRAyUbNKupeWqVr7Fqd+TB4tRWs4gVFIfGM9BpX8pvn4YCSfiwlF6lVa/T6M
pAfG+Rqatf+mcqHsVP/TLUnjLUkpx6DuEWvbRXtIHDvdCzP27q072Ol1tillx1HKq2lrEsyF4X6O
MvyA+nxTH2Kt9W9IhtLVOFyDKJ2+ekVhHpMZE+gQuvo3vqt39Du/6tjD4e6HCBT5bPx7yBJnwH9h
E60WMUju4unrFGe/1VvpVCVz1cxuDnocODdN6BnMv8o7gf4WawYH05kdDG7EDQiK8qUo64VDZOCl
HDqi0KhriOyofhCbXXzvhzemg8YPTPI0z6mTMiNK5ieRR0BoaceeyFYJDura0i2sA15DEpZ6KZbK
HbLYyxSYQGRIRFnZxhDdxpwEzlVPisw545ZdabW7j2CJryBkccfM5K/lSQNi4pnTJF65XVodGnJy
12QLLfHBRO+VcXxs9FD77f307AS9y6D9Xr4mUN6sHFvEr2iZDyn3iBcbkOaSGbvEGpDSENRcgOqt
7CxiGhLb/kOFV4Br+R2CCVoVz0HEbHydxSMlCWiDTelEP0c3F9+CouAeByIAcka/f8SHNSK/VY6B
e7nlN+3Jjv2Rl+7iKoUHY+GoMqKXeR74ZIIzxhClDVczWCRI4QBLkE3NCR1fDNRjZGCTRyjptVKc
ksHtTtKvcC8BlvFNvslKJATVVtV7YLaIFPCSsgtJrw3X3U3IIGAtbv3mXOgOceli8VrWgJlpuFjC
Iy4nOznSSXlPmOn0jdDS4t7jYuwWvYG6uaq5hoRgtDXAD/H2a/VxtocXjcyf7tHNQHSqskT/DExL
uzWaddOM1N+aXs1Ojs4sK6f+u8ynwmQe0hbfh1wsmT+6KO+cD+ajCneBRlwMR5AhF/wKZfIe4kw5
RRYzQkqw9gUZYrFc/PN3MpKKVW6zeovj4E+Eifk1GJcdhcMtWcl46CuUQHrGB3fVtRELXkP22YTa
j5G39VF6/rQdHFh1KuGYehkPCHcfW5RrkiWct4Cp9/OjXbL7ZHr22DOHSKAmewWf1NnPIatZL7Ks
LZlgHEJlgOCohLHYkteOEJUVkmaYPmHz68Sntao4w1aD108ffRvKPaRVvPHtaK7VbYhE1YRd/n8P
6iblIiPTo+aqVYxotS4adoYGO2xleqF/fhzhMIbihzAYnjC+uQmMflqF12mMyYoLSZZR4woAYojG
Lawky/BCbc0Qg376qRT7h8rYycujrwEBNiKwLGwA070TxxGaBftXP3XtKSfhdOUDxpOsY8gbsWOx
I2mbNh6c5zPcIaymLMqeHh9nEAbxfk5RNhWJJ97rAa2dq0fTQTU9Oaf+quywaRekaJSk0b7jwEjX
UUzicaqRk4MEl4QgcrGMpeKoWmBuDmrvJfOWjhSK06aoEmOdeE13pG1wVr6nQ8wufCyd4cujTeBb
Il+Pif8z+pbwOfquTtakTuWJgQoCRBQmz8McBZsMkhaxPbN7Qr7GwaehFHB6/Gi1UnRVOXDnmVzX
le4zsncd0dzxkXq3gMQNC81Uv8SEsgadSbeV7Ag8ACMwlBLrCykIzxHdLvwIl2STfFjwUy7oOCRe
TJzU24HR2d6XhJQ8pOB91W81vWx39dzo92T5cdlr5zX6ZPagqXsxq03l4TzFnnEWbZVeiJI+AmwN
DsKwfrZzVGHJG/F2MwHoL3pEj3b3ovRZxkZN2ESEKZakHEuW3iWZuuwaxK1OD57Kz5jEjMwryCKN
hk/1Yy5G/hsJOru0rab1471lHWLLGZl11DMKXua77UTv7UnSKoLY++q3dv410YuDa5MXVQWdvnn8
hh7qb9vPwI95GkZFu0PmpzGLGpUuxyzqtVommctGST37n5d+y3dOYOkngEhQP55IsFWYVrFVO7ws
Ij/JtZlW/VNIa0tILlmTx7AfqutI20ien1kB7/A0Pga8p1ociZvpEOu8FPxOShxZ709YXYpAbnOg
Gxth4L52lweZdB9NVWEPtwi3xq9QnFjSrBkj4hPAx/Eo0f7nhjxKQBXbrtXrnWtk3b4vYnF8/EYe
d4mxoZZYfo/UCi+dqLMzXvSrpo3pWzjFd2DX08cwyJ8522A/6l/LZSVRDcHiziVsxsaCp+RBYNXd
52DGvwyphrTgRTIU2kGIkTT79j/uD7bY6b4ijq1IuvpRLc6LQ2uwHIRD1rOSFOvIT+D3YMIZ/Kxb
y1nYaI3vqgFO/OrgCtgZsCduKZj7m90Kf12ULl0DrFMzSJIL+XvEIseyJI4GYENjY1FRZZ9hkVgL
8B5glPLGaCaGZOnVP8y0KsGgdmzmbL/ZlHM6U4x1Lh8vzUNZUR+HOcv3vcDB5XpgiDMTmfGygDId
BKaORfWalJaG6w2IDmhiwsFK+w4luX2aOmYDDbVbQURckuYYhfUUyO7io3mM6mXobYXeU78R2neZ
RENmhPyuySC/B7YuLsPCJh/Y5/6dncU1S6BOziBQqpgIXM6utdJo23ng7jmXrOM48rbNbiFesXX4
mzyzht1a80YynEeR/0zIxq5Bl7Zloz9ZOMpByoVMzLS6ajdqLgm7YBtwV2JZjeh7pQaT/Xz1UAek
V6aMqKYqH53+kNG+L8pPFnFrJuXbouf+a1TyXlaWea2c7BuxNvIbezQUPQ7qv6ZBP5pmFK+u195p
f/VPf76idV9kW4Bv1X3USbrmziGXZsPPMsC3Gxad/MjHhqvaKPxDWhjB+XFyIVj8Gqfzs6NRejHu
ACtlaue2gykN/ABl2pjvRwpN52QNZIfQpyobT99jxhknM1/3KSf4rrHYsNulbhKZimeAxe0fV+uu
vminFxJHCfWboi/RMBkn9O3ptdAW34dRg9pcRuxV79j0F+M3uxjxn/slY7gc3fJqhmiOPk2AzHbS
ZjtgiVo7y0WtOeO0n5muYJrmZdrkF8DIuNDB01xGDPNrm10li2W2kQ6ozWc9gCBAZDf/5tJ5dMs9
9atbz8Siuh6Mm4qgzG6Of7KjBCDy/18C1XQe4Guicqtz8kGCgflVRWQquVvHR/8RQRJKerbAmQtl
We0UkhkNApu2wma0LnsfQRwL4AYCSQFmD+Of1Grv0kTxH58D/m0OyFSrwRGXqN3fyjQ7UTKEJ3X1
J8NCDemJFDBq961BW3x6XCCIelDa03aBATzNZea+qYEITAqC2eLXIeKsNEh2IdKuYXoudBj4Yzzs
59aOnzVXD26PrfVoJ+KgLBIzNR8QQ9smiEdnL1no4c7R6uQxHvCWGcH/DApoQ14e88rIcr0jMoSb
PQ/Bi3rg77v7ihAoMMMD9jS1V+v53K+UpY9rJ17lgG9Ofv5HLZKbnttzjT286vm8DEV7AgLPdmkc
6m21HJ9pbLxGepkevCQp4I42E3jS6ajKDRtPApxdlJhBQkxO4XMOFLTZGVUUeLmhftyS1UhfPfBJ
q8iPpihU5YYg5YyLkk3bY7I9asNzH0LtwpIshsWIoKNSx6E/bpXtbt3T+rF+6X4QDv2uk/g822l/
yca8IX902ENWXD2kP07BnbjHoz9JQjChGLyzpcPrtOwO8apZAMlKNjvLxiec3XbV6Hi+cIF9LSKn
vw4VslutJHXYbjRKEMDaAAfGaUQ2HkdbfXnP1EOTUmsyS4eMs3zeA82Kn4HTRkzC2FoBiGLtFFjJ
Kls6T6PX5EULjhxR7gkjqHtSz9SDb4x/Xxq+BpN8+VP1NVkS6OvKxt8UdZRheYdhfXrMqtwetK+t
F6RkLRcWMjLM3QWeZuI5nVMio/MsbfweA/vOpEWwY02usW8ML4GcjcLqsQMSeYa03jWg7CT6T7yH
jyZBy7LqqcjaizrbMneDGI7kFJNk1KKl/OsD6INxim758bRNaCpaWDObPtIOogMk9O8BOg0Nuo41
xcr7ituLiz+RTmS0vE94/BwHoRF/IjDpjk2bEe0bCGMDV2cs94V7FOabb/bTD07HJEy4EzCRo+Uy
SInz9XRXum1ydUkm2VC8Tj+sYeM04/eQW+tBKSr+rbVmF2lI7CP3D1rAzbrPdY1Wq/9oiNSY0a3d
G8rO1zrKCZhN/MOj/nTIGcI034dXpYm1yua1DLmnp4snLwfA8GgwCDrCdbCIaP3Q1bZVB3djMLuX
2hzwx+l0NH6JIjZgWLiaeyvZS2D2aiXb27wjXUpq11wmjGaZWW9n0wzPsY15Sz0bl5cT49RD5FsH
9XW8/wFxndz8ySi3jD1KqYEhCPQXWZrNRZXwZc4M2ymazaO2Tcq5IlQHYzz/hYsHz//PEryMt438
qOX9Vnp5ipSTeZoarxU2C4dkxt7Hu0PtDp0VDAka56R0Ph9XR+ZjJyUnQV1c6jJLbIsM5yxmVcKv
/ECRznCbSc66SAfrQoV8zWOnZks6Mokjx09cneSrgYQD8zba4RAerAcg+l8PZoKCzALRH+Op/o25
Ydopky1WB8AOS/HQW2WyVvt3GQv/FpPnwTLbTNe6FK8Q5mMctWhNVWxJC23nQs78EzOuLgR4A3Yb
cap20Gmbt2mPPMgkBxzTHj0I0yJy5MA1qZmd42U/sFvJo80eZE+8U7R+tFCNS3ChFYyrMRumr5zJ
H77HRjPTZrLgMlJs9D53NrMb8VMbizrqcR9AP/2qjMbqtoM3lKKbgsSxSN5VG0a1bwwm0ROuUQ+s
1WGhO7VRv8jYfMdInh6buTKPw4hhLQyb4qZGMgjFKqr36WqBk/u0bFRWWuFFrz1bxF1Six4EwqLt
yEeMrm7Tv+U+YHjfpgvsm+o5FERV8t4018CLSMhJKxhKqVtuUQQ1a6H1JRHmgDkJhEWgh+UEql7n
jdPXhHzO5Z1ZcTyzKuw8gjObiHBPoz82WT99hmb000/8/GIV6WNs/G8yLNqeoZoTVESx4tmi4Z5h
f78hDDtUYx9dYVgh+2eDu67HQn4A8QRcietnP7qQenFEoerSbXwg8Jm8ZiZNPU2435feMdQq+Zza
I3zsAk++X7czah/8Vn/bXwYBO003+v0s0MBRfbAZ9OpVkSftW5GbGyMx5AmfR/5cZrTnjxpuymfe
RFabheVXe2ey5SZo0u8lgbdwALX82XYs3rW4pVD0NPKFG6pxF7TAXcCToCBhVKEuJDspq81oFcSk
YYB4a/OGgHQWM2A8GGGE1fCrssBBqFmg1J2vVUIXhEJgLnboBtca9IJLYyDjDc2u3wkHpYd6WbaG
jRgqWbUxpb1ays5Z6b4sefSqD0fng1nSNJ7UfX5O4TizNEW3QOduEBSRLTrZNsrHDacuxDGkI4RH
9Lu26iA5VIJE6iZMLvai58vtpjsYMyu9jRFulKhuqESHX6C0Ls00IgxY5uyxKYkCKj41XysP1XLq
wBh0r0oIHC3HkdbBQMTf+V193b/AG6ph3KIbdLAMLK5/eoFsXXjiZOUok9QvlCSxBo9yfbCR4/yt
sKfw1QxBY0cZfs4qmrTrFLcIkVrSQq+uO7pwmRo6B3j7W0my2kXtz9U6vSqndu3Sa4DZ9BCqeUCn
kTL2R1PaGBBFJsB0GSC5lm9drQfVSZq6zYdeuG9OFDcXPe8ilhslRnN/bHel44z3ctIluWKh/DYK
6++zx9dGO9pFpikA7c7TuaCochMfhxmCETZKn1z04QbopXseRsQzoR5+fRR2Y1k0S/bbuIm4VVzI
Qui3ccT+oVnWEh4ZLfuEw249Qv5k2ubNzFT83FqriYXXhzNFTRSiwgs+yInKvvRo8l07977iWgHA
IsAgD3VjXQWpfyujysPXRQ4NTU5+h+cT3ViT6O8hvmG0kCYSx7F689IEj7oECsOA8dz6rOkAZa+C
knAvf7FF9VEdnHj/9hpD+qvGEAIwRguiRSJa/P8HGXt/X4boc3ZIHsyNzlyZEDUikXoXBp66oRhd
MG4ZGBZrH/vZtkohZeE3n92DG6KVVIYZDxAnh4ALbrd27vhl61x/VXuLJMR0j3pk0xmQYZfMxGtT
dq6+Yca9hJHbGL2sLnqdzdBfPUzxjYmGcpwYriUWgNrce0X4OzB1jSmoch9b41C73RVq+egm1l7L
SF3Lin5ZBcDw21d4hNbTIjQbKt9/cDvKun7FcE/YmqxoshfmAL1Hes9HxEZIHPx5AMvJaEs9NIt5
eDId7AKLG5d5bYUbtw23j9EQNewJrDmF8JgIHCsWMlv10hPNdHi3YpSaSq6OJG1V2aA6Hr2EGw31
3qNt5V0aynPVFZ9+5VzVLbjv/R+Ix8WxpS3C2pnu+L2iKxyjAbUBMUeqMFL1kHrm5tzXh9HrV1bT
rlrzm8dk/9NnlLWdtE4cOz0nzyUGLUjiSr3jomHW4wNhm/E5ItiFeDINH+qGqz7IbuTmWzJk4lVK
iCQ7TdP+Lj2a0mR+GSzzTLeRv8lpdi/CzX86dRtd2YlH28oTMCOttgcAna1ZHYWERPYcSuWCsgkI
o61RSAkWyct1Xsjmh6Z5jKyWV7VXoYjPkm7XgfLEzh/QuCzucc6ybSnFUSkf2JfE7xbDqnWowe1u
PHSVdBDnmYSYx2Qo4xV2WxOW3+EBC2EC6JDdQZqPV5PEsoxdU8fzntrut5oRqodShNeExDU0hTI/
lnosz0k/1yAy+u+qaPQdqznLQfwMuAjXjxKU85clNc6UNYHMzhPj/y3JiIuPNCzBVnCBqWf/Hkzs
4iQjYW3Sisl6bqGHrckE9HbxIgxuDBb2OHBHhl3/lZVibs0v1kwXPP4ZgmJ60eDGHGJPJ3WpKT70
vocdSn98sQQAmDk3ynMbu1+GujdPWU50e2DS3SD9/YbpiC5TN35FERPxuGFNYRFEdnSJjr/jqDpq
C50T+zYpHFXMCA4IwypMZ96QZdsS6oxglWvHcUGssS3Q7/1Uls+eb6/Vq5xJ0yUwTHlQ545TMAa3
K4BK+JKf+IXv50qaRzWEGq36Ly1AvexOj8+GgcZN2UUrAhY27cQEapy4lLe932Wb0BMYR+OoIoNZ
k98Id7A3PnfGY58TSRz6mHce9xnU8O//en0ifspqFdvVrx6p2b62MKTlZvi7Wpyt6iFKRv2kFpBY
7ZEmQdBMau3LmPXRrjOBwbZi3A5G473oiIKZisjsr3C51LWV5jv+N2nHjHpiGXwbXP1olA04vCa+
1NDiv3Tj98f2TkeEUM5O+6cBPq77jK01KbUrkTzIlY3JuTXxuyrkII1HB5dMplU1OD6O/fRQ2whW
K0ZXMCxgueX5Wk3uOD0ZUC2h2vTo/sDZ3OkkCRZ5CEoh4S6Wd9lWH9BQLqt7sXQZiqQyj3ADZxvs
QZuiNQztFEmCutoqb2sb/rc4HSSc3sHYjmM97ge0Z9cwyP0rUdNsKsE9uZVZYbipw3OGEISmHD1K
aObDUbk1ODTJOLEYPFiUIP6Qf60HaX1xK3nUQtP5iF33EgaW+IWd+VI0HblMprvpw6TejPkH1OmN
jY/sqi/fU+SCWBGpx9JpeZnq/aJ52qilpN+2SPmwV148bW7hTmTTkfm7qJzyS22x4WuG7tkkkQzf
mOM9hjJtiuooNpiqIVuFovPfflpNx9WSipnwNor0I7FcEpS4AUZA8+X+0UM4Jp+0mHT1Q2WaFuq3
xZZNy7NSJlfiLUySV/jN5v/H1Xktt61E2/aLUIUcXpmTKImSg/yCsq3tRs756+/ohs/xrfOwWSRt
b1sk0L16rTnHjBDG/x1M0LbAP5cWL4MdNPvIIWtzveTLcjmiHIXjIyVpsWMVd7dhLj0HxCzK9i97
MD9uiWlpbJ4hCILSIQ7unulVd/Kkoji/CsuDryyFxW6qsYPGGGVCqQ5xyJYntWSmo52NvrkHRkrJ
2Zjob4ea+c1iQWCNAiB3JCzVA8dh6AYTgGLbbNyb0XQXg/bTScmV/6mX01qnL+PbMZuklQg+69Df
rR+NNo6IrL2ETPlo7K9B1RmHtQxyZzApTKWyU+nIgKRpLnDRBZ32RinTbv+/WS7J2aTx0WRBVyyu
5mTYz+qhdmYU3wbMdvVywNuVu251mxWJhCqPPI3E+xYuFXbnDvHoqbBfKt20j/8aEupZhUVuY8xo
ylSnV80MdE5A9cTfp+SYE2eb/Vrxaa6ebP/9viyFdRF6+VldK1HKP701iIBpwOi0IbJv20rT91pz
d11MjdmyyUO7ozmu04n7pp6l3dDgKSTAaJSG8Fk3UDp6lvWiHqwBVGtWhKHzPTYysdMyN2N6WH1D
DQzqxjaS6DbEXXQbU/tPBhLL2PWZ3lx1fA3bgHrrlQxL612NPfwafQ5LybX2s/JQOoV5TToZ0UA/
jlaJ+c2Jou5LmsYcWabYfE/b6b2XGkTaUMM+FSPHGELoo62vAeMrW1Ff/ToK/G2e+hDIfYS3RiUe
0g9+Z/yXvyfFo2hBrxdmOHwfLZSiM+St9Zl6j07tsBnle+szPd2NBvhi2K4J6bG3dYqKqJWoTTpk
HKKTkGOIORB8H4dPzeDYG3LLyDDXRH9rJ/+9hfRz7szIgDT+P05b9cwhqJWyErWgSfqSiPrhrSUc
9cWJ6/WVaxX1lpPSPCNzYa9D/JGCJ1Wdw6bFNj6bSHDUEajuuG8YoYQ7dZ3ac0nZKX/PrTSmQsuQ
qWv3IKnBYXYohBCO/6d3XvG1RVXNGamfmYbO/xlFDXdLWsj7ECZHt1DZ1wPGR3geCa2gpdpV6fJt
CdCzI5CrHnqEPCJKiCn16HYwdUUpzVRYHJoJdZtnCeZnconwWutHpy4Pdn1wcQuk4k3ciRYnAlVb
QwqB1TIQVBLARCBYUvt4a9nFpQDdD5l3KfMTxjustGzBNoCcs2XnrrdiUbB8wUaxzO/d6FTMziWd
GxIlv3GmnGFJOpn+ZF3Wj0X0TAqogOdDXsMmNLraPCzCrv1N4tjOval+4weKmcS08Usln7UBwRJu
vnGEYR7UCGcGErOROribZYTWrksQXPypmwH5o1MTnyoPtugdCaNRUiljgXWdeMMxy8mPbWOQ/P+o
co02efgtcBqSt8nUQ5wHmTPczEl6LZCt0jju+Ve1yy/mrnSUmmj6nhKNEE3JeV0BVjKDiYOcohbq
mYHN+xD3ADCZ8n1hC5t3ZdVp92EynGPq+Xu2ScnbQimrHvIEv0gLx/1sN9/bkhOfLZtdvnDJD1ZH
ROocTiZRRQh3Of+QHL6GSMJtNvv5zvzfSUOURuV2SSPvWNUmxtjasSF31xOTm/5LZBkfWuJNL+7o
frKGbfjl6Y1jIcO5iFCYlugWoYnpTReLfSGc4lHRt7gO3vCqhrG1zJNSz9L6yGwAZxR288HXEflF
2lXNquPZibYJaUVrN4Mc1lOZjA48FGBMY9FScIwLPPW0hhrGzFiqs0yr757Uq4BsQbTRUsWE6dPa
jkFRwAbzKF/lia/ofMIrxHxgLvsyzl71EdvCJTuJ4CTHZp1UmmdhDDCRiJlL85T0EjVs8b0guJmW
fwMGU/5wdZtsHgF6urZNcOv0N89CwjFdvflmutioV8piov1QnbuWnj5YK22rCm1zdpKXsqffMPb3
oo/az8ps7zoDtu+Gj0DXT7ZqUlnpaXWqmeqxz9IPnhJj2oVSrZ94sb0xCuuptgStGdtOKkC0Zvts
5f5p8h2OfCL5XJUnYLhgDiTtZZXbB/XvnvTN+9ScY02Lbv9Ya2Bxxhu3UHAMlumNOrclmo9Q9dIp
GS61Bj47UwiKU0g1s+GRN85b/95PzdscB/WBZtG0d0wibjXa5jsfCeVn1enpmQnveDKS7FspFvcR
kzS0N/sM6Rf1Q8jtRmnbmqH/Qc8V7u4Q+x/4eJF/NZSnc/LWpuNyNDrguibDbSAz/rlcUBwYiX5l
mA9qvp+6h+oEJ3DAmD9tY+Y7T4sPSiD2KH41ly+hyqgNPUPC473paxFBvpFIlN6oBua5cEAxOAjc
Z93yNvAlv0SGuye0YXmLQt6qpAhILJjPAQM1bLdNfBOs56f/82ycSBEYK0ka6yKdcSOeqh4z+jWJ
CCvOXBptrT54N1mit7Xb/2Hae6SVSAocVsODPXl4KkH5fdNNpDc1HojfY+AfrCTWfnhFMkPE4WoO
ZvrJfcmhau4Bs7iGa19GrEwblE71c+/ozrYeS9LX1Vh50W2MiFKp0xl0gKIwdU6qZRBN3nuFem87
mE1/Xhx3fPIAyY2d/8sq6Otx39kiCHcpzOxr1MChrTQceHWIwl7Pv5K08L0dvbs/TL/V+aEvybfO
i1nKCSl6EVlIBnfDcJXb757N8Mj/d9nqXS4u0irqrW+QjNElYfXWNkO7TTT06xpydTX4wx+Rn0fv
l4OtlsgS076Imi6wZxYO8E/XAjcDikINL3N2eQYuVwzkD5+Ca5WkQMly0Gx3w1GLYE5VQaXvxDjW
HzY1C0OJL7qfNVe1ZKJRSohV84d99DPw0HGrJn4KQmVfRYhh8RkxK7G1J8Lgw3Q70xw4DElX7ywE
/A/Dtjp066XxpZh7pOJIj+HHVcIkPTyZ7Ge7oWldDE66SccM0wH9ZwwaNLGa7I1LwjnjDW5f5h0J
MwHwBnDWGW5/5qXBEVj4ym0UAq4Cd+r3Zk4tTNox1iS2VWR2w9fRWqwXv7egaZQp9h3+zFr1kjJH
SiE/mnrZ+/VwQXJ21ew4xAjvfqjlU7UtLJmSVNfHBcg3BjwoWGHNOcGyzerQETm4sW33nM4VQRRG
QA9Qtv9UQet4nA57mklqXpYbxucUlM6hD/27UhDH5fwdo4f3GsV4cyVcYZg7zh/RvM7n3alFZJN3
X/pUyP52bKyf/dAYf4vQeIBvLPLpW3lT1wUg9efK94qdhy373dSaRySG/9LEkRBJajGKoQ7MQ/6b
VnA//VjyESTwn3wMD53be6zl5b2JSAiiw7MJ2hQcQ2/UkODlotoH7ttolq+OqsMgLBCjFMlVH/ZL
XIR3prMxngILo0zspcfM1k7+2+KlGmD2qf2c6hFLS2cwsy1TKwUZpX1xhv49zszw7Hc9MDAngZmt
6gw75UzNWQPdO3UNqmDjST0YfRvSBc4ID03F8lnx/3uyM288R734nPvZIcGO47cl5vw36HOnyYk7
iJmgGDgygJEKBMh+Xpway/wPMVN///e+eom590uhpcBEpHRKPdjp8nUubW19K3Q7a1t15FOJschI
tC6ygy06uuSj5sRHYACo/ul4Rl4JxJ2CQ43Yop/E3l/y2KeXpSo/qnrnZqcOjVLIjKL8bpEAdpT9
ttF1OlDmtuTK8WwEB3Gm+MRsjfmMQAw0Mk034GqNIVMU/S8zT7lsSkOczHn+vp571aZd2la5E2L+
Vppe/YuMR1X0GJVNfMQyw0CXh/o2Aq7htgC9yA4xD1x+3WrS/3d4SxIvPLRt8VQvU3V1C++KQf08
9EAgDY0mEbwApmiDRvTiyDKP5Y4eR1Nn5S6oogfq/uZJl413G82WkdI4GXxhscyY5AMU7meXTh/s
HdhlAti66qbTnXh5Msh1gcKMBk4WNUS1X1M0eXz1UvseAG5Kgz8t4zc51ekeAeQTFOnRyfITTYbM
JO9aHb/oUTNha2uRDujafBtI7dyoimMY0N6CiqND1VP14g/Lz4zbyi3dbuNQmIa+cwPaT+Bykq0+
a84x8fL5hhRr58JNuKMg+cpJE7GskEGZHH4RTmHrOEFqq7e6S1nct86HXY+jXOaJlPB02ufKwaiP
ZncvdUzsnUF6OAvbGwJxxmJVTpdSYhV8rM8bjvffUYtixB+eZ7KfiCMDIwsOz98ToDO9lUOwDtYw
KpwTAjrPeM/jHVQ7VypaSugiKGUXW8NwPTMRcQJxH2gdnq26YW8dPeOEr1ycVrkvTatTP5Orp7ao
eOEUaABlPWWwdGGmptmjL5ZXqzcx+mWY+pLCfDbpjl8ZFeNLcUgUSw33VxubMQ46di41iBtD3bx2
dnYdG3u/KprGig7OEDvTvTAadxe6qGMr4jlUgRc3/rZ2p+5rmGUXM6q8YzBW804V6Jw/t6OFBZ3r
69M3pqeisJZP2r7lr1ZYfzoGb1c1xUDSYV2qyS03GtFgmzYefwe9ZNyY1WtNu/5JCQ5DsM3IKbrp
JTFIclcDgKkATGQgmNzZFmzVqCtPIRefMr/4GD8usAmgd1juCJ47sQ5CPit07mElGc/Q2G77wAtO
k5PFr4VLJ0semlB2vytWUsP4onCK7ApeztnoaWwT7ORk57ixq1NWecT+NESprg0ayoxtadgE4JR6
flB77pyg2MbDY0MIEDoLUuLu9BbvqR8jHBA5sEzCq1/YeyL82fpwUX4sVI7ozGIo8rbvHeEYR7+G
RF9QvY/tcQ4HFn/P7P9jTXj2qhKxWFQU+1yDxPlvEUB6iuxlWcJdiZln75OMcYotSPFYEuYfM703
28FzhDbD3KdcrU9F0FQbZ6DlzXWanPXB6jYh4raTib2ImZLE4I6Iy2uKZ2rziFMFgCElnytd0V5X
IeyMZr7vCB+jeWQ/Wo4gnBC7H8vMmrDVQ6TnDYT/I1crZxotovGBcueWyQDAiNy4m1tnTDAmsrrk
KyuEVeV6pNtjJnoprTb6NXeDv8FK1l2Ccnlaneki/wHoAj8tmUZ/pdlNaj7nDVmEkzdfzJQQOEsJ
prRxqt+0xDJR4zX9y4rWVb0LA1F5g5f5aA15T1PfyN6wc7+WhUH2UmO+9XZHMSStEyOQ5UTybDiv
6Ny5JT+Leikf1LMeTNU+1tDYRYWRvmqF5W/4CZLPvPtltnV0ZfNAUCFx7HMWpjev6RvsG1LRRTzO
Vwe98D62dLF+vFYhtuunWwfhdBfhvR4YTyRlNQIOR6hiDBNqxTL5UkQ6uAyIN4YY0JTIcYQiTqI5
pPgUZBFJw34TMX6Oq8lbtZDMgsvLUHTf1XdpGLUMg0b4uPG4/0+C3RnPA2eqxV/ccZcg+OZywwnN
vrhd37PRIzZIUZ5dIBoKEJ+dabOGh6Gqovcxs/LNHCb/kZEXvw+9TvdZR7i/r0X0Yz3+EeEb7vl/
newyNfAfMSMexIijR52uNPeGtQXE5kgsjzdwp28TvT5WHWl7rWOGV9owxTvQVaLVQyyIRZzcop4M
MxPrLsOUer4Sw/CMnmphCgUO+6+ruieidakC60K7Ao+xTXvf79K/OuLUSI+tnG0KnGo7h/ivrWqX
rT0z6FwAQBgjm3gIe03km65JOoIGedCSPLwh4ju5Umum3lqS5RMogoE0K31W2xnT1uRFvcogya5j
N1Q+4zrXrIRg8CwjMJTRoy6ZhhbZXHIbYB10erqpSRvqDzVO0l3xnxVp8akJS/ee5cLE8MUPmrvD
W+AhNjeHr35qBXeljWVJCJ6zYfxWVbhtMfkGm1XPRvfIubXaLQyrZRVU/23JB0t/LVFL0KNcst9d
ZRwZfWVP2hT2t2FwHhPpKv/ZUHLCbnjnDkcmUQ8fkIuK4zJC6IrS4qg1E5sC3+7GHM30da7cmSwt
96S2V/UwxgmKmgrXZ1r+nDuj2agyAsERqkulp064ypQoVc+ww5O364/bpkN7p+QOfIfMTyn9NlFs
QBGTTU71oL5Ew6AHWOlGTV4cfuohNgDOKI5C1qOJU0Bd9WBOAXb0pPwY7RTmqpTWeIgo7hEGKA/R
7E7Tc6xOSQz3X4vjw1TQHVKGXSh15Jyoo7inJ/WOHl2czpd10kaLmLgYZNYlRKBVCBJ1Gd5hQPOc
qiR6W2LJ1YNHvBUUc9qBQ9X9EZL0k0SJRkLbPB8CSfopl+53ZO2c0mlxdiDedwAa7z32QpBrfrT3
azpCeQfOA2Yi/9Am8G6xQ/ZcVxUc5UUa/1ra5Ut9FGmb/Sz79jdDiOrnElb3PvhPaUvGLs6udh5L
0GBg3BJPcJ7RAkzEq8CnmoudhUflKrTcedK+KImCelCSFgJPEbd6RN+V4HV3ySz8V5r1WI3J+cYS
xt6OKvqNqMqFnWLmdi+DazllMSnX+o1sFftrnYnfoyuerdjvbjpt7HO8TJ9Kbq7OaxFxaRsTLcNZ
iUZaq3Qx1fTDroFVr/RLCBbCYwJUaRN7IvklCJpF0ishNnDG6gxphNPvUpckS0tbbmOSWi9i0BeM
OPlvlIrOtRT5k3J1LPlDNZBTxnp6+I3FdT62na3fDI9dsbLyYu1jGiFJNalDT1z1BwI0M8gHpEt1
KkBRsfa2kH52qtq30ko/lkfa+fObaXrg0GLv0efDqa8C8TBqI7yMfZRDQyrjvRXMDRcXESD5yClO
zONPxP5gZrT655SKazLWoBXkxL6cHYM4SCp8VTQVdGs3qOg7xFPERa26MrPyH2ouY9sYbyAEMZx1
qo2B2vsm+iXDCy4VOS3OiiK17VtFp+ToJzVOFTVIEXp3NbuBHi+YDDKisvhUjLW7pWVkEFc2OZdp
IY8MswOwgZxlq54R3qOgk0FAc/K6MGTD6d1651YGbdQB5vaNeipk0Ew+2HRycuKJNnqe/GJjoddD
bFETkirE0qB9te2eo/tIb1G9jH0+YY8oRVfW4lQMaMdv6gdE6PSZhXOyH1B7rdY7W9Ll1o4o2dXD
bnSIufL0+TkMbfkTRUlIGDLQMVVbZAZw6rlG2weFzM+Nm9BaEJBmZB3Q8KZ7VY92RKWGoIs2Ae31
k7ocy4lmy/q3LF5j7H3ycmWHOtHS8NVYkEC7rvs7J0PiNdKWVlo3gh1Je8F+aNOFz91C71dXz3NW
YpWxl1OM+OvUBnoJ1o/AK2GiOAsGXITqwUcXuz77954nfzUdMWVUkKR2/34BfNWJnMZrN80lXgH3
MSrtQJxRB8iXaj0GimkRROuyOGKdvwPtK3385Cz1jW/9HKxCexhwozaFoTNsdPIXyFIgQHNqFc11
qFUn/MelzPwpEh0hRlx/WeT5FbGSLvGjCPXlS4PDQuMnDd3ceqajTOgO9NCt6ElTMJfqN+X4eBB5
m35FKZcCRUyBDpSmxmALpPh8GE/u3NSfqdS4GOhoNug3D5DinO+FCT9RNXW8Pm8OS4ZIpZptFLVU
Fqeo65YvGW7a30PX0UoJA6ytGJ2SyGgfyxAzVAaNfjFRxm8jk7F6QAYChiwXRSTF1VM9XVSnEDi1
eStz96tqZ4Zt+1mGnifTqJieVUP4UvpsZUPDycKeGu+czzkhRvTvIl8AeVic6QUyZH1p4zTbaBYU
eloxr2nOxwv+5mx05oah2vDh6CCzw7kZUM4CuFMrCAWjdQvRCr328BQ3Td/5HKQZg6qlqSsZVWVp
9Pg346lGtpxRS6eDcNPpyYlQ/AxmugqaZILKsw6F1O6mHtlyMB2X3vtS+1p/XG1/eNyfBgS8z6Nd
XbOqCd/UA3idB9Lj6K5eabAEwE0CQuqCRHurwa38VXW6SdJvjM7zXius71oWVB85Hpu/92IJNrQl
rqtmmxIj2kcuHY28JLnvNAwgEx8UlwEwb5fh7fsx1SAbO0Kt8947/B/cQtMhxFzFY2AVfiTgvd5N
goBbW5//rko5Ka//9AzqGZ2AugxujkPMip5Arhd93Ly1Boy9ZkaU09Rm/ZYEWJGrQHvXfdt/5LAk
pR6urslwtDHRrG1hBJ/tYaA63RFAJomynXFc4uS0tGbwQ2hgETluF5vKbEaAn9LR2cTxcmhqNAnE
FWKv1msPI7dunPKi6DkxhQUD7SI6Bn0w3X0alKi/Y+os6RVbChm1RQ5WZo/dsom5FzdW02bHIkJw
m1MbIxCSdiNadyNai2jegIaunpGyUFMCN1bA48ljCty3OL5QmpbFdv5tV838yMLpQXDN2ypk60kD
rurxAcCBiLSRETWJzA+XRter1tG7Wnvzqd2RMh063VUXxVdT8+msOF6xzUf0bl4u7H3EefEVNrKA
RKYRwup3ORla/H23yGt+OnNTHNUrPdDp4OQZHVj1eiA4cddDy9zSo5tv6pdtbOWOlMXPN2/xnGPM
bDPJ81MV26dhORMRCV7aCEz/sIRNulNlc99qu6hwDqC94WqZs9hF4GXPaUDU02w9ewNjD068WX3t
8byp07Gadv97UO+N0BFAczcP9X4pJwVttWgXs+XclfWMWGp/SPetzSRgE/Uutv4A2un6Ok/G31Ob
/gkL0trWioh/5bvr9eYlKt3mUtR1dCPZg/NMX9k4xK1411r9V5Y7881x0x8N/rNNjm3upgT5loWy
Pvkf4qAT0cVyFwC20hJrOv5naS4kdDPE2EWhBWGXIvF9LU6Hiqt0Cd2j7uYAv3FlX6zQau8Z5pAd
UKKIeCa9J2NROLsFWes17jOCd1OyUNfGh9AaDuxm6m7Yyn/3wfAx11m6d6wwAFjb3QVRXm/eEvvH
USdjgBDgizAM9xtBHufEzq2nERzLPyOLrsGVnvLHKLM8FkZ6/FfdGTniQ1E1RZhgZfUxTDnS6Blo
oEhNAzmG0hUJwuim2NraWUVIl+99Y8vUVqbgP30O4mO2iX7JkTHIu8brSVuxBXxX16s/ocFR/tja
Ym4VsGj9PR1IQ8xk1X6sQWIzULC+WV6Ez0J4h863rOesvkF92MBwTyiOSVbrNoNV9bf1qQ6TcmOc
hc+Ja1UAmG4e8r3KSa+OG1zNW8NB8y60Y0DE0kD0LC04BD6dHBWSEkDTO7Vp7K4vXZmZAssWxzdW
3b2XJx9ZhzbyaEHiOSloJIJWeuoqx8WprTdfm7XbBK3hAf/hV6OMDzLVHDvD2ZuG7SpCJSdhId4X
ER5jBtRPBLpVh0TnPMRolSqlm6KtMpmZlsAzpJ4mlbbrCfe6zwPocfDmQEyVuDj8sTasmoYoEZg/
z+E0ANCxRflA2lbe6Rme1atFvpUIrjYRltfSGf6L2IM7m5afPNlVXpVtamMy+ee4TCsrslDyIXKg
bOHXINREPYQ+1nFirJz9v/foSaekU+ANGXyn3PUIxE4tPYL9eg6rBVPF0UGqWRugp8r0h3L0jXXm
blsPfHeBUOipyBccDUiKvxSIPxI3epmM53UXRSdyTM10ui9Tz9S9zrN7mgCc52O6GHPnH4plyS8O
ar+zReKz8tEiiyCfEcA8tBO5Ns+JFh8JyGZSagf+c2AhwIwCwYUp/axFBn8kcEL7Yi8Oy7Te0gSQ
etdIaMvOSQmA48r4tEOySNRVhPTnmvWtuy/DiRxa6Rk2SpnB7WY9bucU2W9hBhfT4IBmN0FLZmuq
7yUeldaYgS5JPisX+5bklbHPKqgZ9KbNF8S/YAmBNW5mZrMfcZG/5N50VPdVGc8mSmSprtNDTgrI
PNgu4cIk2vhuubn+Ggt6T1zKi5H+IJDS20WzC4be+lSCakRch77GhFdZwoKPJgkLkz2+JB6WEwXk
DgKMuol2y1qcz+s9ypfRb1SlHxJDfXVnsrDrKSc5m17s4MTxr2TqUIGmB3IpngUQkOMqz28yTGXF
eJ/8JnhikF/eAdXeAX+WLxoN7/2/Z9rYIaC3IVitspbAZE4b9DUh4JWlHyeXbFEl6qpNdLzrApVl
MoPejZyb33twLgPLvcycml4cdGlMZJxHEpTdCy3h7iUEFHLOWOs2HsWeUnR4wLtO6G28fVF201rs
0dAEI7wEMTEvOhG9jvMJPo4dZ+zDl94q37WkdjjQ5/Op1JfvgA3qQ41QiwTdQuz9kCVFM4BQKPxe
2OYI4wLIKVVeHESGI57MvnuwJN/EGGuvGJvzY1Tp890yoA1jIfjlYXvdIHDmYsWpgV+S5WzAwjxH
L3qdfrJRIVRwZucd5Pq4pfmbwdDWnPdxY/10y+KLGso7ut8dWSvDY1e3rJTwxU85U6TD2uFBhs7s
JgtO8DanDyO231q3qlJyVdGn1DGNQfTvabGQp2RM2h7K4XQFWg3XZ2mfc/GDZkxzVBOFwHzDLwYd
zeTcodq7HokxnT0wVWsG66mhXiHHldvzaiIHqP8ebYQn/hR+nj+XGP3c0SDgEIMXnml7jFeTiM8t
GjTikPeB89SBRnitbGiTMIC/rstJLEg4kTYKdVGPNaIBhlb1qfYJKESxavHHo/FKbEm+TWWGwcjx
iizl+VFZGrMSOYE0mIxfOj5DwmQ4jTOEyI6B26b4YYLuGo818obBo5W+wGjiAkiOI7RHdKDEKkcy
0J6DVaSRB903LyLWPnypuCkYjB28RVSnNMk5WY/LcFVHsPpXBYZsG8iVmHXHedNSZCtGYwfkntRk
OS8m80q3b7ZmhmGmLZces2+G59jvxvaJUXMLpaigdWCd1Qv1NqdB41APQP482fdQI3vD0JDfYhNW
b8VW/TotGJwm0iPOXQglwnWuRQF70q1Qzo5SAfjvwQRUtmH0lh9tW8p5oFacVcsuBwt2aOvR2gpC
JTZIw8gvC6vwmbKsv0VdfmAsbpBNajo7JyQxVJcNsFTmT3TgVBGughIYFkJOScQ6rGpj20AENfs/
dDceT+tuTW4P5tzw2Yl0SIeck3fqbycmB62BuqtUi0hzUL0pjEFhEuxTd7MBC7R8L/t6FHy+JDYr
X+hfY0STiK3hLjblvgDiGhAxyhkDh9Zg6e7/YGlsMBA4YEzM7M57UbLMqouL1pYkCyNsJDZp3rJK
Z6/25D/oVmjvsrakJN1UkmFDnGhFP5WfXRum6lk9qxeER/Z47FKjWb09yuDTQe6ArV1/X7GvFOUJ
RX81fzdTNGW0PA4gBo0XAeFiw5+cf0cYMdc+PV9KPUVv1dJrB5IwN1jDF83i/mWm8ybEQDk93TA/
TK+dMEKs1QvXfClDs4lDUh9Z4JN5p2AczKTJdISLAudzEMdJekE9PC1nVgXKpTnMN5I3cdEp3oes
1e5rtTHRXpzwWQwdQZ9KjKceDPj0B3hYuGFa3b30mgEKYHajj7qpEAPUwV+Red5GzXOe6fMOtJy3
p1V8RjMMo68HfgAcIOPoohF4It/ygrhn3iCHcdpkDS9lzs2BAjc+gxyCPkKbvYpITqaP9aQ675ED
/GC9vGLNnSWouNgtk+6SwgrFgFYVmIWA1vYTqc4ywIsiv7m47vBn7YUZmh0cshu0Gn0D8hTOa9gn
/zlFY266zrfvuCDtuxVWxLZNxCIqk6NnZ79So0vQfY4hR//xlwEZ+FEQkSI2WHFmJLL0j4uaLAYj
XmDclAjujR4/knKxWdrw1xDMCA3+lRX85U+FA9sLEKit6t4SjEo1hrT2qJhws+sGtOeKkl4sKzb4
4Bih2VAc1ayceguopbpjNOqm9f+QyrinoWZo4+NR5uxi+i+GBn5RqXcU/xbG45dIdu91clBWdkre
IA2cfELWmmF+ry1PEhJTn1Q4dU6QGt15sVBFqan+TNv+niyUbyME4LL0n9X8xG2QnMZughBCzlRi
b3gUHL6uRuebxzqwzQ1vx7uEcj09JGT8bvPAeLdqJ3zqrD5/J1wR8HgwPgZ4abhNmOErGdfCMYvU
oOWlTTqKyzafTqE+J3eR2g+1HJo+rgq6JOBuZI3TazqZpeTt7kIO6E+kBvbcc6/Uft4hqlzjmuHQ
udIlwKyiPj08SidTxigFHBpYIAwoqJV59bW62iAZbGS0HZP+cvw5tQTCc7u8qBZxCxgYVyYAmlrb
p5NTYjVo6ktsDNTVxDMQkDSACvRb6zGJbET6NTx5EU7f0DYxVY85BpZVZRqU0zNRAZowvBczRDjR
E+p+iZMSWviQ3XUPfk9jWgsz6KncadofDeEXMXDOr3XF6KAkyW89PXR9JW6cN0+zsMV5dBiEqRQN
UsWHVcGVSpUKn7C9xi+H2u+e2f6XpvGekD33r8Jf9C918DWkj3Rev3+ivsPj2tYdxuyk1l0DUOeV
aORo13ieu1Nrrwr4HqrxqhpBLr7VzTB+lGYWHYLYbS+LLuCQgOvbajT9H5CPQKHkhbdTL4OJdHZG
5jWfZQLAWn6X6tgIl2Q+5hRFT9m2wj/7gV44PldocPZOaOVv+rKA0QlMAjwcf6cGDRiBzyiosRtX
BdwmyPBbVzqzm8WezopxZiw6IJ+0ee8nF6rGxBAv9ptvS21YTzNVEFLQu4MO5AhJedqol+pBs4Hv
JYghzGyezx64q2NU+/MBDC8IjXrON2VlJJ8ux0Exd+OHTvoRU4znYiZGepKF6iAfPDeZLmY1fItl
AbsUUXgb8G84/2uYUv4p24uZVSJqjKsie2V48VO1+4ylk+D24EaT0D0V+uidYsaEh6Ik97uZcZbE
3vLwrIp9BiyJchi5lfccG5xxl4BjsOqt6/ZEdKfa97qUHqc7w/3sanYJKB8b8UGfNXA3bqTHMn8F
1h/Kym/5BK6shpx9MGME+YSCCtu17yX9jENLx1oqmatt3Gi3kv74Z9+Xb1MUABmrYuj/NhE3uQmH
KsZzEIdFde8iQUvL8t1bYJrhAwLmg+So/LexlN/i3TrLJzQGR2b5ESCdf0W5Z93N2J03lcx9W3Rn
2ILJ+ZGIud6pKb2vYZ/vLPHoWi68zFh+YiqsdlPkE9Q6ZeZu3ZJNIw73ajKZDiRU9DG6LjmnDGZr
eoYeu2lI4tnW0lFHPnh+7tRLMX2zIrrEs1yfMgDIWGB77SjsZMQ81pyV9TfF57up82C5a0u1JwP5
Iy9xiZIW9GNB+Rx38UPvh2eANSYyPwoPl7GtDKEST3nLtJHE7fagghUGKyWVXOTApgLg/cxKjGvU
J9XJs8vr4ArzbNf4YCX1q86APJHKYl6cedm4rm39SZPmVWlk4YTAtSy84Fx4LiivzNSfMWaTM4eN
NGWtPamol6IBeN5FhX5AXmxsLAJRN4bSDpDcXh1LT5CJWNVs9/Oyb9rBPYyxtVN1cm3ToAZZ7qBe
olMGDvdLAG1j42p5zXSnpzIRSLAAVsEVE85MVl5K69/hfYcuptsYzevYQtJpnQSCDvjsHVlX3dmi
Uk/SFG1ITjO4dGi1B1r+GlgaqV2Wz+hXj0hp9Mi6M6W2ehoGYt/lyzkMUwLAKHZoPTTNuUnKcufE
LgJ5/72JM7qIBpo8mdyq9T66iSqMGJj8P8bOrKlxbF3Tf6Uir1v7aF7SiVM7omUbMBiDwYAzbxQ4
EzTPs359P0vU7q7MrMjsi6IgsZG8tIZveAcRnm0MPUofMeCupWK+sIUtrIRWBdx/yQQ1TL94wAcU
7HyAwKWGCdtLSjB9pfrUjwCCBS92SCQpNTqDBt3RfMIza7SRKUU3Nr5KTAs+D4qRyqovOo1zipy5
jNqtnP1FnND1mQxtnyo1ZnUBxPg4GNwLlJTbi0kpvw2aufd7nI/Q04AK5KN86WkCb5hcQErI+pHQ
q0OlrX6sm9ZZf/QaPwQXYVilwLnH/BoJm+nCFOWDMpgRdzTH1J7DdpVM+H3Y3PDahBiy6atxZhWC
GnExlV1/HDdCy8snp/Z3uUW/yE5nVCmkYCtk89Az50T5HGbFRTyb4oi40Lj1R0Bwnckc0Bwdm91Y
liHjx7oTxhb+1mUj8b2O6SNlWRjhulLJDyjg4A8FqOc2hLt7HQTZaZEbGnNeUYscL1QJC6kmi2rA
yEbGNrRTaxREeoKODzXkVLTJRe664z2INOB7w5NvmbLX1lV3UE6yLwnyF0uLNjTj6WJRMlRpiCFm
BizfdktK8XoEu0Qru5Vr8/elLg5UN2/GC8XNUSdb+tNNVffXWWrKBGasr4u+jC/yaqa2X2RAeMFJ
28C90KAu0h1Z1uuiuARu1PTsqCYWzY0BO8nhHMbZ5TzHzm2NUMxNXzCFJnXoHswKzSPUAP2rJsKv
sk8D31tWmRUGxqq1otJTC/sFXqD9jVBuqyjzK5160BYYlG/rynA2uRSQVpJkbdXzbWmpmAU5o74N
ASmvKpG99WavPwE+ga5S0xHtA2zk7DoleJQA9Sxni4eQ/+UDydh3JFJ4R9w17Xj70fQEI9pt/NFd
N5kfXufR1K0AU1wsu2eW6mcxh/tiaKwjmmr5ZYtg83r5Me4GZG2RH/Jah/6LGzuMh5QlWVqe8DcD
xM1Nkjkrii/1kQZiUQcmYjBhe0NBEXcgHF0PgZHd5IMClET+FJVtwQfGpRLpOkNXpb2glHFx/GFv
FwLgl2s9TkagHhZaWqKQ7UbxnH1VgH73CHrg/H67WNIitzvf0juHVs7ScNKueVq+a0Zzvg9n9i5T
TJ2n5K2yiuyvsTEHl7Y9lbhkyZ79lOPwvgSy9NQX66oWCZ8rxNswfwNtv9GTBjdlU6eQ0ohhEySt
uHK1eH4EIPtghMO4H/QUjkpmXgua47el6mgERrKXN8K4v/qwaaa/ERUesxXEG655a31EUd5nqlyG
1HGGOMRMSk5c4JMlJTYMYBULIoLss+QNxnBB3yU3YAlgeuvWTqjuXQCx5T6I54oOm4Fmt4W6yDJL
Y7wuNuTyTxV+AtdpCkYYH+LmVqjGkTVJ26Qdzjj8aQ9lCNYfuKyNXTIyAOg7RjyDsVbVJyQOus2C
XUC/JLgw2nxYR0Xp3PrEzygg9fGNwF8rbmiEL+dCqfjX1ozoazBAohYYjq3y1Lg30EM/deJGDQd0
JxBTufaj6pxJlcQBtKXVX9OX61Hh2ztiIM81dJ3ZPStrQZn24gOyWNcNB2Mfb5MGZWz5TaAWtE2m
4Z44ziSCNnFQ7MQ+GdHbbit3X8AqXCvhSLBd0uK7gWlHg4GEwGsW1SLFqShZzuO6SPHsWVhIqI+1
CN84OwRJpe0xXKUFI1jV9BiW+p+iZdm1aauhJxR1ftKaFFNI5Vbt7hy7L64rqhz7YgJ6j0jGKtbz
4Wn5DsQZEJkRQaJE06LdUI+HD5yMEqvZLs9CCDaqE98pSn4ZtEbP/pond7LPo85SyWcSdnWRQgJa
9UoGqrJc11Y+fHWKEOMPX2qhNyMLzhkP8Qx5yTcCe0WZLrmMqsl/RBxg89Gq9EGc9/1tUmndZ7ZS
5ZI2Tor2r7NnlwXVPeTlFcobtC2DYLuEsI1KocjnrL+MJvcG2V+djiFtKiOnMEjgqBDW1jAEBsze
Fx7qiLgp8Yv+oRmGKvZjr7cS/6zd6wkBvPSDU1HMBKfi9i1pOwJ/ZYeTaSeiRwqHycYsIFV1bfmI
jbfxrlD74r8cC7WUBrOSmPcKLuOe7pjl5zIU6cZBu3i7FPk5fFAysVDAES2hqGlVBxuL4XW2dGbY
AkZS3uDet4PnUaqDoZJcr2rkYQdkZbaNjQeRUumaVwKhWiTMJmkhZph2A3ZAXzdT7a/LPgfe3omH
j4ilQFhOwSckAYp86zifu5g/2ddThE4lVcm5Q5iBAzXyoozsSsAcfJyIIwnp5lcqQxacIhw9ZNF1
57si8holm64rSfmXMcG12kyvVmnDnsPdYikNDK1o7tKGhKdvTFTnZSTsxEW+R6N4jSIYtWgr0m8U
MZcAMkFjxzgwshbnx9Y267ucltgaI9x5U/VU0Irys2WBXcp0zVxHbZveW80RoiayHlUzwQajKeHq
9ZNC2+2yxgkncXog4H2+E5PqX4e4oHm66dTMDETGF8JG7qTNx4/x/BDjaXL/IV2RB+6m82OARY22
6aT4vdwWwr4giJ2cz9HkNIBqtWGt9FkA3ru+oTKh3KZ51z4UAiSd3Qc7+CfqZT9P3yipqCmUAdkV
+iBNyIAvafPsekwM/26o62vHWNFryhIPgGfTtfprFVXPnVTAqvrhprE08Vj5JWhl+2qYSprxsk2f
aumlD6Nw1Rh9tUucuryhY+pcYG+gblrUeIAnjM3O74Z21Us6qoYuNHJda23K4xfN1p5d2k9fu9EF
woF8YJ5au0hWcQL5xZlwbFRyfV2EYGhLpzHv6pCrzknwBVUi+/Jjt4Ns315WA8oFlCFSqcIYPxAA
ZF2jXmXgE+CUU9wVWWQ8mRg9eCDGd71U3xMlhcZl5gnjZRb5wXfSCuVzWceAbElFPStRMJAMsaBW
retIKPtEe6KMIe4XoYlBhaLSZMRDo1I3l1QTgdMtbXI1Q/W6z1d4tCSXicSkxG8CpvjF2EMJ/riE
HWGpNc45JVTpKNznZneV+PVpERjrKQijxpqPm3IwKkCaPaJkdgn0TWrUVVGooqtkXIEPrA8K2rQb
pWwmMECI7n7oVRUpMPUqvYFa310FNYIkrlm/AEcHUgfxHsnNjkpDNXBomWZy1Vjuc9BlbwvtTNMN
nBmcwqIA5VLiDwCRhvpD5WOtLBQQ6nSqOkRFwcE5Fm4afpnkt6nmvOiKfV7QlXXmXFSg/yrAcNuK
TgilZsu9W/YJ0LLtGoRaRmclp3wMZoS9ND8aJk7UcUVzWiaPM+CMD13F1A5K6m3oRbUK7AvwIwsV
dhik5VwGoKhu21e0+nD+w+3+Q+4I1AktByismTHShZQpqPyiKeHKZi0++6bw0tug0cSrUDhBu6QG
Bgin3dNhpBpeGrBxqTp6sFVoTKe61V5m7i5XIKJpF7Bo5tuPUrSwnOCBKZL9pXFOv9yRMjnmWQVu
SjIjCal6I1YBFoe3el3RyTW6nRpplxVMnxZooh7R5mrcVUi0OE4nzRoN79Mf//Xv//k6/nfwVqDe
NwVF/kfeIeQX5W3z5yfD+vRH+fHP229/fgKm7Ti65QrLFDB3NFMz+P3X14coD3i19r9SpZq0kMh7
7bJpypouDEvoHbo5XS1nuZrO3/DaNbc4xlxbuY+PW6TMlx2YeEBXY+8J08/3kRWfPzKLqIHD7GB3
sa4K/OAHRDuIdV0XR4rlA4+oDA4ZxBbMuI31gpXMBKy53nl2A9B9E87rIID/I9fBdlbf+4jyTOvf
fHD1Hz64sF1OHd3SXEfTv//giHsZhuhJ/mK7fls+qhXrj1nhzLsqhd5TWxAOROkPN1Z9NAX1pyS9
sA0MHAub590n6nzTy3+ryzq70MMxPWQB3gXxEFzALcMhLQqvUKXs7lwtsq8F7TYCqEQ899F4MH1S
+jK41Cl2h+gABPXlrz+e6fz08VwM4AAhY/ilCvXHjxfNWHtUQ9YS02BMEoTpeKiC4GlpyTgWKunz
RRiH82VZasmLasK+wdfmYOfpQ730TvXsxuxpGmNtAPdbj24yo0pXlV5//n8qgW6P+6Fr1OvF+CaN
zCNle7YUgPsLD5YCdnRtEIoYap38JT6LfTIaINJjByPR8bZSkseFOoX0QV+08UvbBRvRlvOLW/u3
VYq5R1mjq+vL2LKUhoJDiT2UYoKh+/WI2eLnEUPz2mSodAP7Lkf7fkIQuVlsCXMPAVlKC4Rlh7gX
GAhvqs3+YfmijJri1YBMr5Yf0RaY73P9eZi3i/oveJToUaqccDK0GNmPmBU3WNI2arhfvgxubcI2
U7O1aSjVrhjpyDuZcHH2MW2EbOUXy+09dJ5zZJpq//BRsQcQOn/w9TihslWdVN2F1rTuptHNAVGi
MPWSCN5VUcWRRxuq/pKo1S3iSjd5YTZ7UOTli1bshTpnz/Z8jxfLcN/l8vNJRcW5GgjYtK64yUvM
AUe5verUT9dKjUv4wiRpghDd3blGlEHiTCAFXITkzbspaRo4K8mINnJzpbXF9tcPZRn077cnHoWB
fprhuLD4bTnN/7Y9BegtgquQCgWzhfV7Ivorv9f0qxbb2KabjuMQuuhQk+1lz6RjdDJIBg+z0K+c
0lbvwwR95xT1MYY7fDbVOdiaikPvwC2aS7W2h00HjXTVCvrNrhB4sobD8FDhkxP5vXO//ERUlW17
FeV8I3ymHWbAjy3M2+U7ymTqakw6SCqhU+0GsucWgyyKGvrFIkvRaIC4k3By1uMACMf2Yrpq66XW
30d1duNC6UzKsHjIOcmKctTvG+TMLCcaNoNh6LcGqlvbQCvWfQ2VipysopE+bJda6djC1ih77WZB
uYjJsVez2766s948iPZLT7dzPeIVsg8QUaBSmWPpMgJCQc1g3joJEieAeO+6Un1e/pxlpK03cQoF
rltswZNW9yr+ms/LE/2v706cZjmBvhblBOU6bH/48d+Xb8X+NXtr/ke+6/++6vv3/Hv/2rdv1S9f
sn7838c/3ov6j9vHi+OPr/zub3MHf93h+rV9/e6HDeqj2Ad0b8BS35oubf9zespX/v/+8o+35a8c
p/Ltz0+v37II4kbT1tHX9tNfv5KnrSsMm734b0tAXuOvF8gR+fPTVVF/e01f82//+L6316b985P4
l9DRvGM9sCAMBxmVT38Mb/I35r9sC3FG11WhqDkWLiuf/sCkqw056bV/qYalcwuuIeShz0pCvE7+
ynL/xenPuuWNnIaOq336zxj8FUF8PMB/jigsrv59RGHyF4TuOCgPCFUX9vdLdlaiUR1toFym33we
W9cbfXJHq7o13ZxOX9EYntNXhleOztaECtphcOgRIuIBWIBmKmYcDzIEtNIQuEmQG43nR8plf+4M
H3t0HUF+15IpTvK5gf3aaeHZkGIMqeu/FTjRTfM3oZdrlNDu9Fl7g4u56rBGAKHGNdU+eDfm9uQa
+mGqsIYpMSZok/vIyO+CuTkFQ3NCb/Ic1vZ+asUWQdxjiD8UHbmrCo5QhaK02jpHux/135w/mhyX
77Y6xs0SVAp0i4BMqDJg+dtWN2KZ3Rg5vjmxQfFfy69aaIt9irhD5Ry1pok9w0eaqtEPQprfhHDp
LAegrfVVCTN9pSWdjgph+rsI0ZER4I/3xYSzNMtUHctxfwiUqgQdlNKyWiim0XnsMqQtdC+u1Zew
QQjQJvLL6i4Gud2cRqTVFc9Mh8dBwZ03Ku3t8mD1RHkYc3+Fk5cupwVMmIbyCsxJDNq+VojES3Rm
tYatGF2QKWgrQB5IHzgGll0a7L+hhkdY19oB6CCTwjUDr+MorX3Aiy61vOSpo6rAlGmuuSjiXBUv
I0u5hDvGN5n1IFBkwB8C+LzK7KnyBm1sa/JAsELrRBuB6B7GUzo1a1GjvK4V5jXdFtjVtrKVGoK6
3Tbrvpv6lXrjBPVL0DanAiCDp7dixHKSL6JEjAwRjZ7gxEsmyoBzCWkMD3kAWzShYj580OE3ENhX
01idgt4+2CHwWcOtNqOOIMYMoPpvu8dfq/Pv8b3708NzCW5RMFB1DbSgLX//t0kF88kxSq1kLCOx
FzXqBrF+cNL4Xav9DVH2HrTBocT79Td5hfZTNGVyYddwYKfaQjVVmXf87cIo3FVhr+TgzPzkvcOH
Al9RT9NwRsjtLe3nl8GmqlogGTKjYIDN8aEO8CtK269GIOXRX+QyE0N5+vV4aD/lO6arqzqbpkZ8
LCf09/cV9zFN/4IBCaL4bA3tyRiiaxeGGQCXo69E725+08zmRQmSVpmpwSOeb3XxexQGd4ZTrX9z
Oz89H6CLbJKurbtg5NiXv78d1lao00pqcR58jd0JQGUB/7W0A+SYe/84J8zMhpQyDs6c73xv6FdZ
pz6PIDhr82EqqMMmenHSS/YHXNhWIcZMv7lHucC/2wC4R8cUuiAKsy3TlBv+3x5l4wwWYov4TbWm
/6KET/Zkb81a7BWtgfvNDYIsB0VkRyjh+a+4djLhkXH89V3oPz04C09EG9woZ5tOuion3N/uQmT5
6JQVxwrWomu6vfdy5wlL9nGWUtIOJ7lNTmb/ZSylS9m90k07PbZANSI0VyTnsBJHJYnPLmu26INH
aNEb0pDraIzenRh6kEqpSW+C91/f95JofT96mmYgJ8gqEMIy1B/SCs2N0zzQYljlOaX1YaB1kejR
edng5MC1eBnYVgclFMmwIjgXdvVgm3e/vgty2p8eIqMHpIAkn2oScOrvhw9cvFGqOhqWTVyf6txH
EVenwZDEsAp8TsYqT9+7DOEZ8gXFeB8TpBFBqIDYdnAlj2x2eMj3IFaz8KzYVGfkuAnF3peddgho
DXo2HtVNB3ZDKU5+ApSvLyn3YvbspC2mFvZhcNfOSK0pfEd6Lt3QzGHTpfYKDhPKdBW+2wkbZ9jt
M90FQU4KRu/CzrV7TfUPVancBA3xc2k91GroIlrEXY+4g9Lw2iNri1xHph8aRf1WP6UNYYI2cO0+
S89tGwIgIo5A0vCmFkmAFIx5OWjJe5JTO5sNyg84tNURlZ8lPCljDgXqkGhQ0k8JsED3lGH+LMLm
PbJR55wjCvFo/w/6qkSZ16JHxriMEzAPawMHEOqDTtXG0DiSanRSDfxylT6AIjeE5Wqe+V09mpRB
7Kuyxs+gF/PncHrPcBf0DL09xRr4/tSEvEWAjvdzd7L0Yle6CccRNC9nSkoUy6jzFkYKEiVGu1rB
WLgpeL8CPMMTdQqZg4+vGzzkPgjvNJpk6BVpfPZ2ujOfjRA76xahgLlFYhn1Z2pyUkLShX2WihkT
qXhvoyaDLApkFteaNhYe0usZ71J0uajtmReFFb6PM3N61AfN65qTTrvX9UkwVBmwyNlu9QRmqnjV
q/Qb5p2Gh8b+c9Z2G0S2kzWt+8TT9PlmSJ3RIzOB0a453tDm8IqHnTXx5kjwJOVO2FWcUdp8FVbz
N9r92EkRXMj92yahcceHJL7q4uTVGXv45mxMms+73aHdW0n15DQcvbEskao5pXKb1n+ymwvASzMt
vCVEsWd64x3zyu+YShDPtpqMCqoQKoCMKNwRVUH72hV8iljLj512mXXWvVt/Fqg/Zq7lza7xJXTn
C9JINCZQIMcjYyaMYc8maihbS8MMDuRYrowsKhk06HypSdvB9DziDZXazIXEis5mlJzVOHk37X43
t+6NrZcnuGB7SqbboorOPQaBGJswMroJEx1wv9eHAJOSIqYxw82imXndRrQPLKZaMaTvxYDqZGSv
E5rnK+gTjRda0Vdzyrc61T8mYM45iIx7jjQGyNOjhvAuZXWG3DS2cyEk0B9csKzGFxGDn7oNDCzM
OnEAQCewQdiPex8inuM8cHNVGF/aWXOv6dmxTzNUPyz+de6QpKINTjPPX80YJtQMtYYsqCcjkswV
XwuCK+LI2GHagtNgf+ifckBQMTumz1OFXMyH9pK+PqgTu5FmceqI3t4OtekpIBhg2hIpJl23q6Cx
1CI9o0ALOzeHYRK+dg67r6bnqPMOYmtm/AUrcz4b9o0VOkfkrc6iiN/rLNvNOeh8+fDxHLQ8I7nF
teXdyJ2jGfMmeY866Yx091tPM32d1hi9xkb2oBHRNzMkQPbtY2FZ+ww/JghHket1jtgaWerlZXIh
NH2PnuUlFYt9iVBzxE3PXXXyJUA5DU38LalA5tO2mdLz4DhH4GB0fPDrC+CH15hLy+9HOYvGxDwQ
oH52klsLWcpG7x6MUeznIHlHKWNvV+0J3NvZPQwVlBI7wi1h8W+K3oOiPC1baR0094MbUboM10qs
bJxDIPZuAigRS+V3vWM2zhwCy9Q04ndrtC71UnsrQfoP4nPoMxEd0ZzwRY2We2y4N19UR7c/KM4z
zvauJ0Movwlar0sdIKLm16LfRRoba+5HGWb0WCHqzDbXiNfA6RGBdZkQUfQ+QsZW0Ob12/rKb+x7
fKr3RY6KWsINuREY+kQkXm9UJ0uJz0OQopMzHeum8gqhoBpxHXOeYb1eeDFCd5YKMBxDuWPWMV3z
+eTGoXNjsGru+k5YF8vikeulsrJd1qTvoGbe0aUEAGMX1wWSIlPOpqDEzWdJdXJLjqBES300ew96
aZGTRWvXJM/R7BF7jfi9qeZnU0k2Wla804I+ygNTPs4mVa+HIWFp8czN5qRk4jgLNnLanBiz7lqH
9Yc0XrLxI/V9yh7gmrkM62qu/YcxYzNVLjm/tyj+s+xqlHc6uSeUmnEFQ2mjBPY2N5WNXifnSEs2
hTbfJmFzghD2FBt7OXeounmN0z03CtOnsy6cBXJGj2k5SnOlWvnFdYcHs4zD5RRoO/eo2fH7JFgA
CX6PiVYaYMFYBZPWPQZFci8EACg7OcchoVZn7BVV7kUsmhz9KxkWtOF2GtqNzJ18B+dbJ3wfmvLR
idPHUCOmGFN1P1kbOVIynXSIQSatSrw2yHYxarfozl3nekKJy1z3EFVoy1CnNw+1H55ldlrDh/Fa
o3RXLvqI6w5QzJU5aKegSuEluxblsBKIRlg8lmn3gqQu+xsNwpQspOLQqS1STbuGHFGi5pGtsdCC
D+jeUqEIPNmv2aiBQ0eXh1uyNYw2TalwelFxJ/46Dcw5VWruqT1nMXhKoqYQ+kSHp0/JIFWtta9A
8a06y1oPk7NywX9VILfbEMV1KbehzNObXRIrNSr7KP0r9qq0OpWjdlA14xAHGI9VcMXr7D3SIlJM
NXgdFOcobypTmdANQ4GW4FGPXikuos03Umupmi5YCYCNA/rm0PaZMB0IB6ooxoUyfJ3T7mTLSzWj
ezSi6LYvFVpdIbNpeS189EM8scKHLFkVtfT/M9JdOckK6XgQjb01InyWOsX8TWr0UwJJvE8KqRok
HITzxg9lpEqfK8X0MTStHPVQ2Qrds+kt1v3bebIuglJ7/HWEvGQxP8TpOrVmIUzhqI5u/xCnWzXx
qmskGCVFfbqmbsBWxfC1s3hL4ws8MA+jz3xBE53jWxTH3lf3Eao8tHHPMhQquuJOjM2ePvIpo1UB
8sHEo8fdL5GLWUMbfEvt7IsZGY8z6QL2mF8pBb01Sr6FirDT8/KisdT7yK+INkx9Oyrs7j3Ax2tA
Y/omMIhreYITXDP0DwsOWgCKar1CI6n7zdgvXb8fBsPQLNKsJUnmf99nCyHmy0QJabtSs2a+MDNU
V9Wh2Zs9RoWTNSDxAv8efC3UXs6WJQp0i5twBiTUuf7m14+GMuXPyQs1PDkVhE1q4/6Q+zVREU6g
zNvVrNjJJmk4N+wvSOpObKxAsHX0Tl1YSNvo2W1rB9DrhIZKI0N7JIUjeT7BEHq08zOiXNDIXTKu
TPIpr/OSMhNoJSiulfV1gmCHe+8TUQL1eoA02M44Ia3zHIX1XF3XkSxXUDg3+nAXd9F7NloHi4r+
RneMLTJLp27C5cElEcpsalVJw0zgTHQDM8c3ur6t3eQbQJPzPDugHnAspObheHXeN2ucMCEXhGt3
xoV6aLhaQ10ymaia5JhErgySG8B6W9DxycZt43NUHFn0h74PtiBb8HurwpcSZtIAqEdU3UAI7Wgr
lOSF6WRerRT4hqDrL2p40s6zD7x6FZbjnTtsB2wW1eBZVLgAui5I/7DYZSHZGe3/axcUa4vjmFus
SI91hQK29tQ7AulX/zLqpRxvVe7iUTmnOWbseWxeTKwK+P6ZF0XPUqEozKe3ORwzlCL9czjEJ2VQ
bovB2jTWeKdHjbMy9RGkGtbYifOk9QpHmuaeRau+O4hJQwB7HSy5B7DyloM7TOaQ1E//ChOCQqBT
3kwWe26iEF1ZZvdF2MSVKHZrF/4EXVpGpVXxoNcTgypjcTVxQDGjpgjnFOsV39074TPSgocmIcCO
ih0ZHetXCb9plvpYshV5WTq9TPCyFf/WjIMnE084DTcKie6uVfcSB4q3RFgjxFZxzobsraNu6xrG
1m3JRwo0q1aaDCMyJbvvE9/yat08WIK8l0z8hV4t/oN+sUrUaYW9GZFng8S2Yz6p2nzKxbWujzca
QBBtRvMUqHkDSipZu5gxYqszrJDkf5Jy5F4oU9Wl2r2U9NpIO8izOKIGXkdDsSKcwb6CIntc4XIw
IwPZpp9VgLdXeKv3CGzMU+FR1Kc6lpaYXLWDJyvhmJtt4OQcuqJGipYQJiUDtqvu0cfUNfLZ67IR
zzShNRsfxs7KHIiwMcR8pktBFIsDc0GBK9602cyrEnLgbEpfDc5jUZKY9TL9c+v8veR67SC+LVFn
wgm0PEg0T3BqdfVDEJM0BpVMfahj+Aqbol4LoKFBf1j26k6ieAXNeRuFZwvJVUxRZRJKKGCEzVZL
zauuVwGJiDHhPjhyK2WNO1AMaBlNpghtF4H9CeE1hYNcPfTmY1337abSw/c6kHH8xCPOyBAhmoBL
jVEa9BEnz4yafDd98MFtrGurvxqS6CnW9WcYVSpmcMR2nLKq6rwa5GhelRqYamXRoZ6eVYL+vIfM
GcUDaTWy316UasHKbl/AAuYrlHd4GPjTzmzWaxcjDggnW5wLolXTfsF/hCUX+Md8AJtGWI2B7fiZ
Pt6NW5/bunqX/IQ0mOSq3TCf2UYQ6AAtk5Lq28CPU5wT+ldiQTKDkmGaghHmRZzsOoVuQof1i+en
7R6AW7P23e5+UKAPxgUQnw77A9vi8/o2Qd7YQd6O8GEYmYBmSGxOyg8tRsfGtZ5JmCbmlJn22ySq
HkofiVi0JBDYObl1l2OpSm5V5t+Mwfmq5qSsQd9oaAzWvylK/0NIYVpCs1UQiEg5GfKY+VsJcRzU
sJh6xIeTaYPPD5lkKLYRzjYrvTcOMkD+9cH1c3FXlpltCxwGnCAhfrhenNuzljVNs7J5FNBMqCkZ
BxkPZ0NxYjPHbzTdzcI4/PqymgxVfji9Hc5KQ7Us8IaW+0PolIu+FDkw5RVOeytyoZsWz1Ae6EFr
zH3o43o67u3AOOSTfVRc//iby//TxzaI3gilbFczjB/qxZ2qN9oE6m1Va9rZqjoEJOWOIkuNshyH
BxhCw7P5xRTjxVL/0mqqSrLIsdSLzC442511WWsE3DKkFdxqDSTk4jf3+RMCyKL5YTmAW0zNdtQf
sQWjGtdR0Q84DIXpu9OzMJZsRjYSx3KPahvtiNlnIQuIJWwJv778P0xGh0ekw1oFogOz7IfJWDrg
iJgdK7/jiAhd5dXIWTL09s5dEr63A7Her6/4TzVgLmmAcXFMjb7MDw9GH2HGMfWYj8g3KfAEbCc+
9zoZbZ9zxeYmNPS7AL740iOLgEhkSUFzxEVBwd+RfsJvdKuTnqa7RNZ7ckvHG3PyX+xMxoX0S7OY
ngXAUW90SPp/fftyQH6c1eQBOuGhaRGf/7CabL0Y1ABF2qXEoBvwGlR7j+PImQbU/teX0v/p4QCI
s4EC0Sriu+8fTjx0qaqDBscoveBIMi8QSXuMdJ+sE/FcpaTc3cqCZKZhuRCoRycgIM/LR98Gwbz8
oJrGIWoHcH4x1STgO0PUnzO1vsQ/7mq2iJyVQDkuh5ABpxKOPfTI3zYf/mnMhK2CBDMsdj79hyeO
IkqfJnbKJFMysInYGyvWQB8z5SCP5kMJoR0ZFA5wy0FqHp+/x4AKpt1nzXrUEXYCuw5aVj5qWfX7
9SD/4xgztqatsTv+tPx07MbyDCD3SpZ3g5FOSKodyM6OgdnCAv/t9KdV9Q8zCCNb8gfMJHX7x0bW
VNEasrGeRxWZ2nieA9tKbZd2MpEE/pXnHNs6dIQjSZQfOMPCvnNXbUfOLmvwFbi+WN8RZMLhP+Zj
1njy9DaH6QUVePY3YsYFszDJxI24IPcy27mLp7elNJFbe5G0p6jxT8DS0YtSjglcSCJa61D19Ul2
Ffx3pa3vpxJ5L1lHjwP6Ly5v8jUikUlZG41x0Jz2hHfpYTn2rZBgyP9GRJeWCLRRmEbdg0ReS9Xt
SJ0xG3l2y3ls1xANkmplDyjr5J/p57znBuPdFrtEI5Cpmgy/L+uxFdPKUGWxjixpMM197HBIJBEE
r+ic53Q+QGkAY8W/AK2/9aBl5KDpTsa7iUaZniKnloht2yWfTWM/zvieo+vU2+tadicccBdp7Dce
UnteOyJPUVRPdOQAdcjQypAVWbNclZLRGcrV08OqKQrirWG6BE7M7RLhzYQdOLg99ohniaxbuyFt
XPomsmZUzu0NnYx1apCr5Xq1Eq1k7rv8NKSU98uMDzvRRnQQ14gIbg1ZemnikdbBxTzLskeqnypM
bWuws94YmoekU16rNKeFTqTjS5cVvBXVipdaUHI9MkSMBKL8QATwWOY1ItrOXlmiIoZP5FSojWq+
xbF3igjmQiAmoWp+HnubQgx6flWf7VC5oDZTpucU3TWgRV+S1sZ24DE1CfQsKoYkMDxJRdUPqh9+
a8ajNft3StLiiEZtLgnz3ZBxXPo2xSTqDqH9Jcq6C3sIj81ANQNpLPphHC8p9OZ1kz5Xs3OA9byV
Ze04sUiqW6RfH6YpMugH+sfYabA6F9Hkqaq+d5GXuJScg2mQYaFNtbUiirfSuvUGPh9ow7c2fg6F
LHvIfCCQLQZrOBS2+X8IO6/d2JUmSz8RAfpM3pZ3MiUv3RDSlkTvPZ9+vqQwaHRP459zIWxztlTF
ShOxYpmGYB+Ay1wLf03nKbEGJkKYznjTBF0FFtoKRfy/Ude0bWkzL3MSh65YjQUKEpcpOwkLi1TA
MJKJ9soPAr5iVBhuGxTlCKQYx4wmVX6gphAN2K/OakGKeXIy77A07KGaXS5NUTvxqzDKLkU+2ys8
5ldOy9vIVXumoNIF+I9o+2uqDmyReGNuf6z18s6tVVkrg3WcsyiNuectuhhjSIP5capvip7+obBY
4XllXy26Nju9LkNTkqFYXh0jkCoJj3U9/tMCep6RYYfVlx+5pPdv9W7v46ak6DsosKNjGHLBLJuh
XHgwwvtXZO39iO2VpaQiS180m5XJcCd+LiqxHWYuqixBxGwkwb+5wsYqRB5nQVoBmmP0WQxIzVJy
S7DcJz+IunFWdl2YOhb5d27rB0lfx56AgBVIXPoq4a5LY1oFIv/S9eiieZj/YacSM1ycmRgZ2HeN
ISGykBrI19gOrcEjSlpWhTZCCcgidFesq2XsR8zyJ15Ao/EZO6yrKmvabWpVD7YF+M87u3PtXjsY
PsJ7P/W3rkDZoYXRU9SmMA2ww3HD6TTLKttFUqvXpKYt4PNfZ++xqWB1oOInHUumr7KOf//oZHlx
mAPWVJxpP40SZwdZdOm94PlvSGaB8mBleuwrwhoyzFzquSb5Kxpa+Dw0HyYOHsbwj/7TX0nMZzld
lu7EMvH77W1mR3P5RsybR5/JtoCka9LqS5TD3GF69ovpHVEUrULxmE/onkCfqn1Gg/vrRta2b53X
0X6GSGVu4xR4ZR6dr5xlYwm4ZUELyByPrNdBoY69Ie/rKT9kssTeAx9fIjWcc6CK6OgLK5dijQyT
vIoQcyja7UjmCOnaW0Bp5DNqoji5nI72VuogI9i9wcfLv5gxPKbauA7y4jUU6uO1c+9gyuGZa2QP
cEWXp0BvV2LjwZzeHKjpykI82OZ8b9LKNAzWG/TjkJyjdTkZH+mDS2iPp4dvugMEoEsdizqdCNKy
PYUpIzJgoa0d+AmunfZt0oQbXRSHBS0lAehJ2rzp0OZSHOF0YHHOG1fgTRqy6cYEk3fmmbS4zVsf
Ac3m2SOi4k3rj8dJPaRKwXOqrQqU1dqYx3eUOrPGDp9Mjr4gjb9srb34kbv1TPd2+datJzZZ1W+F
YhMUefZlKEJL7c2oQQJ7o+buma6aX5hB1hS/iDogLzG70BUjXNGMgzpA1WQydEitdh1jGwqfDBAw
2szdjxWlsJNtfZFfknamYFDjkpjIshW6ZhOZzgoojVOBg8N0O9IQVEg7r7UgX2Ml8veCrmntO1eJ
NI2Nx8iU71SqFb8ceqkJDgghHFfeHjMCVnhpYbaKvdK+Ik56YeyZyCxXnFOQ6t9SP7t4rvZTjNFH
yUsbTC4xSbjLJhnhFVXOAf8KmjOLszTIw1cvM07LkEutfSNkJtWY+n1cyQdcMcA1LXoIr682PoTn
NXlbg+4TQAk2UtLzmxUrP02z31STyj7N484iLMK2zv2gP0sIITqybL8eqYGiXbxUoQp3y+FgbBxi
FKzGb3b4NtHDymk1DeqUH3JcPXnlaihsY8a4Boq6UM5hZ8tgYym/DJSWs2meKt17YqPBP3HNa9YM
302jn/yeJaaamDnsvoNB2/hZUa6llj9l2OSm0cYPx1NSD5+wNNbeaN0W82MVyc8g4UROCo56zV2L
ub1bJtGKLurBQ1DfEA/zne2UW18NtXPFUFgW2DLXmqgiTMlCHHL7qpXiSUb5byxAfDSmddAoKXkU
FW55qukMr8u4QULAVSuSX6dt3ya1KiMQ57biiILdCxZlgcvMVPUB5RS2bpAaIdTmvouZc6zafJO9
14lj3mewKbmT1SxJjWF5jCGitP9PO/u/Nf0SrIEBig50+j87DVw2pS5s1TExg+X4pKdUqPOU/q35
kmmdFvu3wqOk/c99xPKt/0dj6Om2oaY2hk682/+Y3LhIjiJfTW50jVrETZldV+0OoFDHLCK/5FX2
5XMkJ20nkbBmK02UX47X3tUx6Yd2ufd687nwJ0YIxm5hVWBBwdlebGftHj+1wzQk30HFXfafX/f/
BtN4ukDVIDwwAOjX/73JlADJZmlmKgsrwbVgWJUJr5STqSj57CooEEZrfFRzpFSz66J6/c8/HyrV
/9sPeQ6UPth9tilhIP73FzBBVqUFq0h2Y0AObwXz1d7pywdsxfqDM0JxiSqYDL0LzDwO+wmfinVX
lu4W70jsvvCARDw1tpfBtuJTW5O3FyMDQ1tEQtAWc8yPWVFowqhE9d2ees+8h5lAIiUVOE+VKBaF
v6nPK7LYLpoi3lgzu8TrymbjJsGd13FfA9mto+wmm3OCvCZ5HzfVO3YjqF2G4tvqGbFCO6TicB0M
8hXwzK079AP+bAOHkKIhCRTo26JwrsFwZxAKTYnPjssd/FFKtenkE5YRI/fbxFHjfZgl/3BBnRfK
pd3Q2+MTvSby437SOHMSjEdWM67+3Pn7Tg1TGV9OBxLv9tAtDmWBrURiVEDENRmsns6Sjyum73zU
Wp5tkkTVkNBNQ4FNbBpuJMe4a9EByBnwR+EKy1wf1QgiSDK1qlq7C62UlNDxvBwAWWW8ukP+EPfc
lVVGLxbR0KcMGFCsY7+ojkoyh7akMDC4zvUfjB/WzDFoSyfOvxquX9tYRIO518SJL2pmbwn32Gr6
NS3sPfGp8KErb4OrUap+bevBl0/POWbmEwl/yH544I2WfnLRLFVvraor/Cb6NZaQHHN69SaX0TC3
pBHBr6eBgBKdlCsfwaf6VlAUccYbb9S4dFJgUcrEbMGigvwBj7Qn4UJOpr/WBjYERIGFJ7Scn45z
D6r4nga8oJZT34NAQUrB3Uh0tzToJVWpFRCCu9L6TW9WMSNLSuXBcM9Zl9zNrToB1YpTr0MxjxbY
kTTwcpXWPfEG8AdM/Oy6MYsP2ugE6zRsD6kNocfCJcRMn3UVf9GLfxP9pQyQm5f0cI0isCgekZr0
z2iLQPJRKif0p6biXNDqYSXJ/Vi/YQvwizPQdsqmxxkZQi7qtzgKIdgOlBtcBC1DCYTGrHxezU2d
6DeFx22Wcps5aOPS+iVMIAHWqilEE8uHHBsfiglkUYDP0QsqsvtQ3aixzVGyfIZLnxvj/o60a5/4
JpnDQO/QFFD1paQXV3rzKHEGt625PldQ8lZVMrqbXIkdDVPjdBL5zX8+gRA4/C8gkCcQKUJQd1zj
/0FBA8EUjVFIu6auqohsPvVz329xXTMoNQr7nn8KoIaPsKuReM0ko766o01MumOco8it4B3bd5mN
2o3Ix3Lf9tG0w3WaDCxWmncwksY+uHXunKOYYdkABpL1KjsHy5jpMIiWCGna/a4r/W1SmxiII/x+
oGLaRfaEQt4xnsicHe+wRai3Ts/5gMUGiR6Y+6w0qJE3UZ9nOxBLECNpGTeGJ4ZziM9gEM3RbQGh
5Kayb4LJS8/RxHRsdMOzVF8yixBkkWUMZETITA5XhC6JT2bfkRcVPWhmYu5ce8BuEOZYW47ZXp/g
ixX4OG3x2HrEc3o8WUFuPJeXSuCBgJXjGlsAErIxiQmGuX3XA+cbiXKPpVJlrIeRgySx9LUzNvtQ
dvh+p/gGxa5j3gGLPXBw6CejMIQLjc8M74R7kIpehXOTdySDXbsGmJrc+BjESDzF7g0PBNmRFzSb
HtNiibGZILJb+a8tX0roMMRJRRfU3O9J5DMjR7+h+LXuCbbwnRY7PogKoeHhoHPJCJHdjuPBFpP3
gBvPPnSb+M3QUvtoWCbT8e+BWNNLEBqPBHrExzCWycqPPedSTYOLk32+6RO8iCamG2Xm3beBkPfD
7MqTE7ivyx8tX2pcr+6i4n6cRu/+v/64GNh4WS3JRpYujpR2zBv7v1/+67eyx6MDJ5RoH4fWj1kW
Pv7YZUwLUl07pXiRDak1cOkZ5sviHmvobw+XQkiJeB+RW8A+tdx78pbeyr5+FtalkMHt4PU2iFKW
bEi6dMEWmyO4TXRpRGaujIJSfArMm7oE7ujHJjrGjsjWE00m3ywg9GEI5Db0wuROxM+hXTPAB/xA
qa7w+e9xCOL9mMwlrn09CQEWbk+9IaLnRo9/ukwau6YPipNeBhi5S+0Eo+GnG0mj0TFvv5vUlzoQ
BYalFYbSc3X2MnEders8yklLT15TPrqD1sCyquYrvAxm0E0vLkPiewi7wMZlCM00izZSRbbmKGpu
Jp9QgLi0vM/Qe+5ynolRFFfPnInGlqa1RUuSboMgdQiBdL8MiBF1b96JTkMfpp+zql6PVnqI9fLo
EneAYnkP0/llivO9NzEUJx2ClfpQRdOZ7sKy0UGmB0u2p1LY7wmu7541n6E+7vwYZRiRAvC8N5Nv
3mlDui/1Ep9alZBh/8TjW2ViERE0JwDRq5+PG52Q+ta3HixrC83+fTjNk3mo3fs50Y+mZr3nWgc3
BLuAqL+nxJYvqFGxj++9/mQXuNDMCRbonY2ToWiyaVsQWQxHma3jxOcMR/9t0bvaKp4K/MKK9OAG
mn+11Zfal9qhiypG2+q3YIDDrRdJrLAzK9wa8GMeoha7AY/JuJp6b1qzC8+xmdQbax4o62YvfwhN
zydJdiAhaKqfgzi49Ek831c2RBJs5ZMcGwYvespLonPK0DTW2jzau8AnZyDSyFdLwnMfWXhYGnXq
niIyUh4rdBhdJA92rVUn1AL1idWEIxgV0N6q25PbDc0lIjBQn8SlqLqup93kl0YjWSR29p3ib72n
JpkpQvgSQoUnax5jcXKlxxO+7IqbYX1hxbEdywwucjnn56io8vMMReW8/NaUP2niZNhffRLWiE4s
ro69PQRbqFLlQx0bxYM/Wl8lbLKdq9tXF3u+G7plQGhQu8Zr9UEZHiSIbQcYHLUudgl+9gSpD6+N
mA9jFJl7bxxwSAxxrsnn0jzJVh+B/tb4qCVwqaePqsGKu+7wNq+04lrVQ4VnelNfR52rIkFqf9R6
D/JGblfHIueFjuO+FfYrlC/Av2omPa6OYBN1WAyTmqKdjB4DwgA2ciiqU2wemq5v3rMKElQ0zy6F
sgjXJvHmF2Dj5yhhEqcnDpQnYKStTPVn8mi+MLB3z5hm+2us2CSbzg2oLxK87HOQC5/wVjprkiIG
w1gbBJ6d2MrQSf3wYCcJlls99pmErwTCf5NINiFmlm+8te0MF6pp80Ph+OBiDfcpXoNfVmSVl4Ga
6I68lX9Z2QBEGR7MEqOGw+bXH0bQYuzl1OVTmdJ6hfBaU+heq6FMG3pnAeZPz3y3fAEilHdEfzyP
jVOewFEeO9/E9V15pWUtLI1gasS+Kalhan1Yi2QIbwL73E+xc+lrD/dOOh82rmjvfGvWsPCkhOmK
zzLqzK+iExU1m+VesxuhrIbnKXgpgd7PQVCKh6AfSCsG0lC3zBrTI+tSVe1HQFIBOWndAflQvRp0
0d+YZKycEmEzUh2RFNLHkIzkUEAJp9JfBWxeobvjTpRluBb4F50rK+VLgC9pZho+AwRMyGySi9rK
ubfQczvgetgZkmtbaR1UcN91Nsyt8B3Gye9CEQmTrf+QfJw32P62L5b/WiZ99Oy5Af67moGZQvql
xTHY09TGOw32IpnSk4LqN+UchduuLgS3TY0Buxy2Jn6O97b6IkuSNeMwhHoy+gPRv6GxJ8hIMOOK
vJ2bmWRxsfzxNA6Kg0cxtuKtvEsPYFyHNrSGlvbYDIU4S1lma0CC/iR0kreY5luo7y+WEPNNNET7
cfAnHClxbtV7QunBeMbt4HfRKsEuglmcyeJr8VBrXS85IDCH55I8YwoNvG69Kju7zsw/Js40RfZW
qFIwDifTa84K24CL9STVPJ1kThCxUl2ZFj6disnZ6SD7w7OVadXftMwcjF+thAAW/3HsZxPUYpmj
jXp6aSwuNfGhJ9WLBxYXU7GH0JXx6l21HbW85lSrzjd+knQ+zL6mo3kLuk2BmiZqEAYVHj+ycMQa
z92bCThzoTpNAr/QjskPJQ7sQgMCGLHAvy0cnRUDxW/ct/8tf7W0g8mITc3Yk9YKfShI/oG3b6eg
PXWhGFYejHu9bA9V4D0u6L8WlCWWDeE2LhlbLiN5S8dQvaJ/C8EUdSwooUWnqwwyw74FrgsMA0JV
uUgooBpBv9nEuv5kaSG0Mi6qmDa3UPMyq+rVm4GeHjKaQdf505fh/YiedmXk1o3MPqIJ/LjLZpyN
SkluGZ3LIhhalFjRpB91o3gepuR3muxbDLqZsXB6x+k9bhn3IbtGo+cmJpx8P5j/Tlu+o+Gki1bt
i+0TABYW/dmboVO1no+QhiBVa+a7LE1tFDSYP8DpC0QDQa0ZTlPGvG5h9gTiuSeLnEMzZXrTRtuR
BQqr7Tv0eWPDaDSrwjDxlo6eB6Nj7F3a51KaX2bLI1PsE4jtl6Df507yqQ8gmtlEWxUQfbOfPcQP
JrXbgPy61ejYdK19Mx0Fekv8OsVM6S7qfj1N+gmi7RYTMBazDoeNJryMmThIFCIjSX1Fe1i6fVoy
+HAN3quaPnJBiTpZzU1yqyvpRN+Yt0WKQIsDhz5msm6Skua8cxj9KIA2Ho5mCkFsET8nJR+IbMt/
IVow1GpyYzntW0ajiW5/XNR7TsKdzGsEhgBZhQ7exgwdlX4oEgD6TIXjdVxkDGL1XysZj7rLwATb
Z/JtMNzOdLLHnKLZapELPbQszkTojadghrJZDs66puJZpYxONaVw9B2HmR4e6JOJxdNkomwgISTk
6Of/ssd+P2eOtR1jgz7T6R4g4fNJl8W3KY5VzMsrZud2Uc8tWn9TqV0XKficf0aarozb1d5ls+ly
rcd8jmls4k1UgbRb3ktSNNOmwnyN92OcppapSEt5giljtgJK+I3Hp9lh3Wa+DW7pB8+wIK6Frbdr
LxrIXYWNazv4mef1DpclBqjFrgj0etMz4QBtzZlJM0NIwqxehyFz87rKNCaK1T7WgRm8mcnHKFlP
Q6SjoVNc1YpCVMZljfkAmiXdg0IX2GQPgiUoJWZmotma+n3RJYfeJMLPqsBNcgd9+MIzqBp2dlqc
E99Gvk5U5jbJmww2YmVuKzWRamztwJVEYmnHgrFC+VwM3VmMzAMjHCNWjnMqzQqUm9cSDoAGFY9i
8OCgGsCFq8QjEhG8VF+VntmvZ5fRVmwRyGlwbA0BIv46G8mWk7ANbDiU6FWQP315OdTWOCmZbypB
IniwEiqyMRSDMog6yDJxe4bSjryyD08TsbIbKDifVh2e5MILRYJlqJ1n6Z9pcjO3TLaW8VAksmcH
0m1nvYiQyCg/fq1LqjejS75SnAD+IC/FHcSg2YUFMbi8l+VP0zimJeofYY0SCahonFYUPsH8WicN
SrdcHIk8RmSodMsGg5tZD0+9ZRxbARGxKW4WzVzGaGxvy4n6Jr9iEdjg/mWcpF+yvtKoOA2T/esx
D1vNbgg3aC7BI3nwsTostCMmk/KghvceJ9TfhMcgNmUdqDrKKYjRyHeJj8LLmGgiy5qdhWvZsUcF
tRayfMEpj0+4b9bcYz1e/6hhwBNjp85WXYtuL9f9eNeXJ93HK678oS/dxJZZnRKEHbsCGzGwwRAl
juK0+AT2OZFjo+rkuwCJz8lEOFYdgJI5dzLkUMVWuF+rmVWsARkqaoed5G9BRq2JD9OOGJQPlCCP
1VnqDk5Y6ioT0b4h/nhtENi0aY2aPWKkXxbKss0yVV80YBXorJUjPF0oRXI9kFS1qRXKBYMDY7UD
0dPtPrUUQ23gcIBQXO7wlzHX9BEQLYb4NWfl415JnY5RM1urgVoAofAwQhJflJvLB5xMER+oIPM0
Hfj/JXo5xyef0e9Zmk1iv/uVTxHQc7AICZ054JmN5UMUx/NuaCfYucFpjIt2owfmQccucAMF42WY
9H+9YlmEhfZblBDcF3Qtd0LUeN0vqUR86AByk1JAaiwYLmHr19WY9Wp6tYn3mdq/ibElndHc5rLr
1pWMDguVArQYcl3Ezk21YO312V3ezGeN2qjy0q2vaNKGOn7bcx1moHIZhvRSG3cmjKBli5MjMK8c
1zzF4bu0uJ382X/xbC4KyB9y7bOQ6g8CD+bdMsPGpfulIdxwea2U/z845++JNAIW19GNkUK4jlP6
yNo0d4200FKpEXdooXkIWILlwJulXvguDRy3CZU6VoTrUT8m/rprp6PmchGnxRCtSF67RPOD1aUU
0s4Vh2BAaIapamTW2eYuc7sPZcoeFQk+d24JAaRXQjbGWCU5xivCfs1WER1KdlLm//gqjJ2c52Rj
z/nzOHivJBcDaat9nbcpj8mMm00G20SzWdwwD1aj6tHKwjrkuJjVuD17Ufy7aCdTI442mn9QAPhC
Acc9GXUPtcPo5Ww2ql8fMUNWcqA0aMyKiBTocBrWYb9rqkJJ2+NfLTuQMxKCjrB1ht57ycLxIDvY
TDUimaGoD0PvfucuZ3yr/EMSoZ+aMiLnDZx5sREJQPHnPHkoPXurp0jIEGE+pYG623G3WRihHTjY
ZF5st7ztY3zbG5KnyW7/Uqi0DHClqXHUQKKr4xaMqp87iJ3xBKxq5ovGgMCVambOkp0DwXXyp5DI
xENpzPcxj7/WeWXqx0qH06Kwhi/pJX+I/ugyi66lcado+TEBVuvYVgesgO4BGFPo5GpaUXDPSB+j
P59IgDLY1nXLIyI8d4dMd4vRGQF6OMlsDBwXxrC9tzpqWQ9HOdRwFmQgrh2e3jzO5P9xgjioDFeK
LqekgFiovi1MHksvzp3sn+cR9xjMaKm0x9WAq7ytpOJ0GGx6RfSS3aW2tbvYtE1oZ/KYlTxgf9wq
aRVRTna/3gw1D1+9oXFMASbI6RWQOpTHZusM1GXVa9HCHCm96Lv8nTQOLjVUXe6Isa2KVci/XUfB
Oerp+oLq2GYuiiAuex0BxMqsYxceDxW28hcyrPoWSRH0HovTYeHZUyncx5qHwDL5VXo6xQWNPPXP
7fJihBSls8OA/Swi212PrX6aHM5uW3GtBlVISLIY6u4EwDqtzFI/NjMaPCN2NqormIyg3mWRB/Gl
wl0+c+7MVr+SeLRYHxGGysyr5YvJ1pz6I+gGWT3ytg/YR3jCttsSi1ICafDxhFome8K4jZEBmi7O
kzXNe5955ipug9Vs8Dz7cPbXWXwPP7cBHQ/OfU9Ysg224Ez8q5JRA0ZAw0bRun2bCVGsZkG12R9F
J+GTNNzi9OBMrRVTzoSSS5Es96TLEtzNPRKqvFhrYNGaLVUjTeIryZ0OZUG6mftcO+heuHMnDsje
V3S79k0MXBZBehMVUGuIgcrpyw+uEWGX66+1KsfrI9NWqZKsVDHvlDOy40aHzmDLvV49ygDD2FwP
7iBE/HDD96riuWJlkK98WEBwS0iBUGYOBJVFHES1JTBSj8q7WClifShZGw9XbdwZzHyfa/Z21HH9
SfG1qpX6yMubw0hIDeLxuYY5pj0rbvpqGfUbKQIIbDF0gYuQvDV992jQU2hR8DWgJa8gbmIWt0Lc
xjjNM66oXVMMhWlToumf5mrvC41AMUAx5xtS3tmisdeV08DSHDnivXBd98+wSBE3m9K6OjacrFhQ
j/iBRInyEvctZSXyDODb4kCh+KpZISacgm4Hes65UPtUoK7fuooHWNvly6AbOB1I9o7nhk+Ei84Y
afOE0fyvzWNnDQ+L58FCadXQ/paukjxqn21J9YC8hLMuhjKoSoRS6XFHjyS9KXpcbt+UnylwrVvN
xWeLp9mqrpADLFpsJqCHSm8pbFp7tTxfQo3AJJCzh2wVYEtqwll5BbRz8SSovpk1jg7dQmW6NFfS
P7dT8dTG22WGqTp10vUSSFbRSjTaE75vX46JNEGdSOrAWIilfwQ96CwODhS+WdIsNRu9sm7TjMj3
fOQNJImxb9TwEcajRXqOWR/VfL9wspPoBnadD0UBd3OTfUqe97AjXu6f5wwEOiCS0FXUPVg7S1aD
qURdQHeBmDcZkct0TxZsV+UiQ+L9HdL7b+m8jrRKoaHfOSLcZBZDw9g7LMZWy+EYFPFRGQrumLa8
x6l5bEK9J8WFO0YttrrR7tBb3DRkMK3UMzC7AE/L6Z9BGEBjZnd1pm0V2CIaVcCG841I44+Ig7nS
KA4C49QX9Ndd4Bk7DDmQJzElb0jcICsSTSZGKokO0j2GjN6hU1d0ABtN0z5BSA9mEm0UEaDK/bvS
/54raEZyYoyrGeKhSccHnpZnULiVrvcUddYl1SHnIdIiUwx/sEFRwWqYjcLWab903HwMrrEep8RU
I6qP3QMJJFPEUXU4NILnPoQfmF7T+zJX9Mm8k5y1pCTAhQqrp6B+GSlSsBb6Zpn8LmpTM6E8g4qV
kKn4x9tqXAfjDjPbzMoVJ06a16QnIGS2TK4ZkIU6+hRYo4fTeZlGC755qrzGFtODOL6Urvtv6JPf
LNU+fWyxBqIpNoTswZQ19hIuDepMb+/ZGMqM4Fb5nP5ONfdC3Da3gUPxx0MVVk+OBt287+BSBeZx
CgYOWB3pQSPUARPSvPKb1OH9WDI7WViGw9dSPHWgHQ0JPQRn/RG6R7/R44uOyjxN+JsiwyimNvGu
d4pXyrCt22OSqSbYy55bCOXlYH7KGjWGqt+XHqBwTQxT5UsqmJSrqoAZz5NaTIZigi03eE4bvwuU
1F/R1zNbdVeX2GW7iKG4GKiwAmyafO8xJjpDyXIgDHJlqttD3ComQJWtPeCcVdNrxZq3RKeJNbAd
aq+QgzaJmVH9DCAQXQ0homzqNyO48dLpHQFOvnLV4k3d7kdyLHSbgcydsGsuji+e3DgDvnL2s6Lr
zilf0i45jTnZfBW3aeuF3ZqMzGYTxs6n8vnQJKKB0GWATIoWUW4b3cI7JRHmrZGJfaKYyxikcGej
j46Tg+Nh7Dfi6rxt8MNBbMHfhKEA3UOuzM9XErhOYUVvy/lSV86tPiZfJdr/eoDyVYgIVqrtbpfK
eKEwdFQgQZg9LwSMBOxtt7RrriM+exZ70erPRlafMatt5w+cQkLQZiR+Q8cqykV2YY6+h8SAUQTG
4nOyd0MIljrQ/bptXGQh871yeVgIgd1gX800+VJ3eNZmhGVdTGUvRMKUuSw3GNvgCIqvQqP0ZCjO
a1Tll9S4g8b2rBwt/lQmUXJsTfMup2G3kp96bsC4ivveYXfFAwvP7+DKqIbRf++/TNkOa0N1XwuF
28P7IMUDYXkCqNKzwX0dKjdZD0P4spS8YElEy8qr4HJUrHFFz1uoKnC+wZEVmqsQAs2DPa6QG1VZ
L7zgfOQaH0V8F1xnZ+r/nHlsQU0xYKRMVRtsF/AJW+5V5WCWbeXZgyuGI1Lev3amVWnk3XgYZn2b
BtbGy1maUcVuZHOt/Rn/r061Mbp21Zq0OGBQxck7VWvamQ0+c7+q3V6ksX8vUQ8PmY8I0rCohifP
ICbFpuZVanL5wJ1EI+1z0CXIcYdNytv2W8IRFrR16UHrrH9TvYEWJ7AAb/MAqFJQnSzXYSn9J7eH
56P0f8oWE8gUogytj+IIVlp2ZFL3jkTY2xskJKyijcXEkWrSefg7RxWJL15rLhWRYuNGPfgJYam3
ahVXdrYm8GqvKwVN2tApWGX52PcETMAwdxKWDbmOL3EUbBzBwHbiv5VdU9iCDiuhovIf8pwag3hm
S0ybsWm6KIFMlBtbg5nDnGH7GXWcXYspZqwFh7JLt1BwXpBxyE3FGC2Kja2flLsihj4RlObVjMaZ
IKZ1OtHz2xXlprKPMyR4bZF8OVnwbhkg2xnMaPUHykFK4E9edckVv9VoPXYcCeokt6iXDFVOLFz4
2Gty1A+Sp8ettUDyYf/jdjgMy2+jz7EO4XZilCFXSFcuInSoMseboi0AvgC6VYHnOIgv6jelxQsz
Hqx6/39ykvIh87WtsttZuGxBzkcVadMrTf8lnHKi1IqbQa+ZvmXZ1lGFoTKimMrwqx45q1Fm/vNt
/E4yjr3ORgcS4VsrGf63OieY1egX5MhPneV+8uafibi9zcDmSA6EKJ4yXM45cyTu+mlgxxulsgvo
/9NA+xn64jBZLLhlm7VVJjdJETEcqb7JynxU9khhS28wR4+NzntnyKh8T8RP7j4ubNeFfkWNoRi7
tPPk6oLhavmMIWeCZ3lg3KcZh8nSF+SKqeGTSLKoEvO2eq1kd1pQQcCHp0qZV1Y5rQd8dXVABQSY
qRoGMbfjcxvILcSjHkmKtvEaPSemYLhicb4KajpdK7NJ/OAYiqZ7pYfShXUFNX9LJrRM/3rWG00h
exx27rQKh01hQPse2wd1aHoKK4uGxw6YfhPFLoIJ8e7lxaOdFLRD5VuHd4qNZU5dRljf7Cal+lvO
wcVRLAt/XMd4sbPx2KmeczEN6gEBrU6gndWhFS4WIDjFMkEgmDCwrpXkzZIj12A9Y+LwpLyKipK+
sa+2ZWU8DiPsnwWA1ZAErqpuk1ve60h6D90hBymygYhCU963ebfHtQ8UOSDAxKx6psAlXHjmYZsI
Yb45Mn0J2hwvXq1zt50+EmZjWTcL/F7HvMrR2c1lZ/5RFZcPStP6U2P/jvlDntrX3JoOqSBRIljr
EB1QssMsFxnX8MLTzzIQosXHJJvoACdPv1VHYdWOcBew3SRaK2y0n4nsuqLCQi+iQg4mw13HHQBQ
HDhbMXIh1BOtU9XzK5LuthWa1Y0yG0oTqmo8J54Nu5m3UW89NABJjU9DlvYcg0E9bsCPfyzA8pXM
3zUbtpIrzgMogY0dgta4m9SU9zgmsuXUSOSPBm9ihqBc+hawWoEzf0ITQOjMCw4BKrKlZy3QyXVg
RZmFl8XUBPUp8D4nyflPqwWbNTZuKmzgV3C1sBOMnxf0zzW+G9H/WwiejToxbM/qkE8Yj44iNZYe
C8IiV09a488QefbGTD4WRwbV/tHcIE0LvuqMk0SpAaxAfDTD21DwjRZjMuwHiU+mMfYYZjTtVctg
tCsLMKOZT3pUnxesosblqQD6xOw924ZGfKtn89YHTixybU/OLQ7/01tBIPLEaR2/p5FzQy7YRZ2X
lcWZE5WEeUXR9k/7NGGzmJtXP+voz5AMunpz0trquNwN6jpwjYop6vQVKNEHQvq3aOTze5FWevUy
3vSgbOOsRCKV5Nyugk47+DnqP9QCOLGgxmoBeCh2TC25WJylNdmbEGLljWy7g1CVbvx/GDuv5cqx
Y02/iqLvoYE3J44Uoe03bdGzeIMoskh47/H08+UqzYy6+4Q0Fwp1VdFgA1hrZf75m0ASZGLo3+XB
sKYbUSinHXuLUhA1LSZ2eVPs8N6HUt9Xr0q5pqQ+YkK1VAzFfH3fUZIYBNWlnXeroBjiIwLRizwa
E7menMqK9q+IpGl5ykp0bUoCE3Ujrf38EBHBUsXlSwj0qLQkHQZD+CviTsGKyFPeMNMSgARnLING
T0NYuSmnU9oAIyd6QHeDj3AjZVZiwUgtqgUxTU6mbfKzZ+QvG8GMC4Ty+dUItFyZ8UphKVYdqh4j
3ATcdlW4kXKaNAYmJHKklUV+XvIzqa67OR/vAM85MxHL1OPyOWTrTg0Y1TsEAg/mztlRlJPy0NZh
MQuEKZ2DUqT4PjBuQyB1uywnL3MYcqEltjk0rWl6iN+lHB5FkCaVrba6N0VgP4sLZ8wUriD0xOlk
bAHIGIfVZUGzGhA4R/VcKM8x0+ZuGWubbonuJDzrUMh4a7GCbxnxlcygT7isnN270fXfahtoGp9/
FoaHTP0XCxtIWAS1HJqvgQGztSLuTY5tVUSLB0kqzZsC6qYufl+zAIHacKSyhUAgyFmS1K+ToGeW
VGbEChxgtM0MK9RQt6xuwomwKMukwjC8EFOcPtmog0JWptJh2MOQAQpUwFuMv8R/Oc3868rRlcmJ
KV7m4i5Wm+ldlrW3cRiB3UO8WZhUGY2xJy3pC8NeWkn63UIffygM3sjhXtXFp2pjyS/kLjmch9j0
Kv0XHCLTX/cCpVosjWlKj51vs8i0R24THZ/V35uwOCAm30ISg5ihLHWICH0vpFdcG2vbTN5zYpza
Mf5c9Q4JLi1c4MzXTJO2FTCJ8gJWvXRlF1fCZe+zQJnNDYb5nMMlE7RkAPivrOHs+j1sM6FswH3I
Mv/AfCvamwZOAqvbfPfFgaspj7MYqcmJjEpYe6wjgo3TczGUIDQVpVUsuhz5lCI7wf77dbRPGDJe
hh1rX9WHarnOcAF2Y+eQ1mkxOg/XB02Xd8x3v7H3/lIztToto4YA0sX4D6Au2OpT8YbTPXOZBck8
00Ol+V9s92gYIYcZCHmB8pAhU/EuwEPYwudgar0hZ+4oJp6tLxPH6cnEEFVJsTO/etV0dh9jrZ8K
DgcZQc6gSiIRF7xb7pAGaa/xX8u+ePeCaWvlGiRxykt1a1sYLml5O4XcPcoscJ33gCEuMsHmqCX+
qznXO1fOiwGMjEGbc6d01A6iyM7SwCnrJ0UNKJY2OPaoYXpWzFaZuCBXhHme1pc64ZYMJJjbmtgr
aE36DhELIYer3yUGx3Y51o9tjI69Y0tZBsJ6R6wMvZqaJNlgglPtsjb5ck026tXWtyjA3c08+y9L
FJ9WgnPIy/bsrdVmz2m//mSEy3Pk84vVkGo3CWJmoqglD3hYbLNxenHD4CtjlLeLLJrt1nzyHJgg
TY2ND9TML7cxzkObPzENvAoJ2uw3LvBfq6P/tGMDxLU91cQmIOikYOvWyAWdoRQxD+06/VQviSjT
ZrnHavkMRnQWCVxTD7fxzK9NaJVT4LYoOE2z+VPB2NjHR1RIExWdwDohzbOmDXs1K1jMvsAmt+er
abYtvwYjtM52Q4uRdrx3WGZhe9xCy169DFKiJ3NyyR3TI9oaaKznTKNDkKQCZryHWQMvFGdetcdY
7vxceS55YcAFRYP/WTmbz2kHl2fRrW/oEGEURANRAbkYw1Y6eNwKCdHDmbTMM+1Uk+a4TdDuKjuj
yAHQZtZBVYAG16mNwypKNb3n5BWBp8jVsLA+BD2C05zND7mMEYs8IYToUrB4Vv5gEMW4WO37im2t
FqxfeVjtFjv6Gh3+UX2+WpdSKoQiFY31wYNoyuoYsHz0mOJPJRpGYA4ERGJgwI7QFNSYLsKYsp/w
+U3vAYVcm/e6HfjX1e15IaKrKhxfwzpJeFuN2zDgFiQ07QNjRA6JGCkzZUXkpQ9pX3BC09kXWh/C
qpv2CkXQ0/g9FZGtto43q4Ud0YzyqBysBwas2E5KWd6cGDmgUg9BIDWRkWkGunDfgok32rtJ5+1X
+DviPAU65TEndjM6H114uWjV7cBDGHCRxB6JJ+i2/bo1k3Q/tbwZobNk+xYzNVKIj1VMG+/SwGA/
xeCHWHNV2hjmMUvmFyXUl8mJGGUHyAcDiQQxLgTDD/GwQaQ1bO2ee2wE6yeeAk+Jhg2CshwokM+k
ff8czoBApHQflQrI1j0sTMOTwsupVFEqpa99Rlcnml4lpIEk9l6KhcSinSPLs7YmNahqslU9NpJg
CKGY46NgjMB7noAxVVBXF+/JTKd9sVavcm8UKilnuZzptk1GEe4cO0EmZ62/y/X8yem1V1KHb+Yc
AJRoaca8aJxrCpEwnT5wg3uG/3Jo0bCgqepQQM4Uk2P8rrDRWWgkeULOdt5+ZTGYy2qvQqP+aJnr
eiYOmQMgpM2OHozLzTDWT4qNI7gw1jwEG/XGZVNiums0QBaCRipBdh4hUcXLgok0QwnA5xYPj6K8
0eCth2yK8lfKMUjxXJTGyM3h+MIqfojVcpz0W2odUn4ZhOm+xGcnfLxFoxCjvaGo2DTiCCqjWp/K
L8PcVu5XXpWHLiXUnfoN99grH9ub7Tj53maBVM8vpafMPKhSQGLbtSEwKkz9p86cHjBqAHXCdlAM
pqz0PELlTpxbLZqfyMxgI8Cjx1vTJ99NXo2qPRc+7tWmC52F8Y+1Ca7ysZngaDAjmQgWgZvDo6W6
NQZIv33I9Cf2PgedQMeQpq0hLnzv3+tC2GE6WgbQcvt4hktw8KYvMwnOdaddaTMzUCmg5/bUdym5
rqCyDLVq6EAUvgC2UQB3cNQQRQBoCRuTOGC4d8FWTsau4uZUMZTJbFNqtL+mPl2QrbbrxvwdQ2r2
3pHozqVCuOKwzIZoZGCXECYSGHs3XVDi8QHUaK4HogrSdBc63fcoToNNoTMBGPz8Um37DSYncf5a
z+vPPr/oEMpQL4GuKzgjj85zQUlreI/i4BXWJXEixfOUcUXSRSWW9122LZuUY0ge1frWlW82w5N+
+G6IlBfFxysFxa7LjSs10BmNJTr0Ax54wDNjK2VOMbEzcgrpSX/RwGwpLDoxKe0HlHlqqILp1nEM
jJvJza90k8cUiwOGa/Nh1GRSaogAc8mgLT7KGXu30gh2dgAjVvPeTdeB/ZJ/yaBUzSFU9YS1yiNM
EvF3sdmu4RtObwokTobh2MKg7ynRTS96C2v/glP4bSjZqXvjpmkQbwS+85DE55U4OZNxB6T03Hdu
ZOsPygWFYX4gDZ3RiziwF279I4gG3MNXsOzuJ04LVzYq08VfTvyCsyo5lUS+0ivYY8ZjO/rvpl48
mtChtgkUrAqjTamVxjIaAc83xrtbZ+mxRrQB54ywYe+jN0VpYVwLnANLB6Svo9DqyHcENgHXF7eb
MR4fFzNhPMTmBSjySp91FQz+V2akd7mwH4OAc3oSHisG1StVHDrhHJVX0h4xsAEbw/n3lxGUxSzO
C8OX1s8P9dxg3lEjGeZ6BbTU2evB0yfoB1MBvM2DoPy6grb+GIZ4+3asg7h4t5h8qKbY9vM3vy/2
zKAfkxkCtKTVCCCuHnZr5IhGaqDYhd/e0VGo6ZNDQHVAqalIdxXO7rj5tK/KFtqzF9gCoFh4+CYb
6N+yYAaMZnqRrcoPxtUoiskbIIjchiEsjV8mslJsNR9dYhzDbDqWBqQnsVFpeXsUnNhz3uYM7jjd
LvQU9b0HKaaThT4xx1JzWF7+luNkJ1lLXcI4aCipf8rJPGrBe2s7J8fJrtSHV9lG3EWL4jcmzBpj
lE3tGNu4SM4KcDac72azvsneNwUZJQHFMh1oTdGhVo+JDz0ehMCVVrS3FDkUb1XH0SHgcaNyg7fA
ogiMsmWnYiEIo9m5if6QtvVDP46wDPyuPC5ZcWzA0/XOvJfppMJ58YMJNj4ssTio974Tv4ld1ejj
RyrAQ95lD00dnOQ8ENKmegS6Zd4X3nhpN3N51AhY3DBQjlI6LIfKquLLxFle641rxCfPAkLHYc8H
EHeVuM/woHUOMsNv1/iL/varGpNn2/0U3zWxzZaGWxS2MiTiLI0H5AFmxgs3JcutLrERM9Q0rtKM
fy5BjIelf3aGAMs/m8xf58rt4jvFk2kA8jYzcDFiC0pVzA8K92zirKZe7igbHi04MKpAzrwWahjP
AT/ufWbG17Ppv8mAbm55oSZOr03U1zcMugoAVFq/psm/BFwYY840epYBFyYdgTnAMvUunRyY7w55
OJQXEYlzeyMMA9KFZhclFQN863ZZ/C/1+DOBR8gSvqJz3pHLjnYkHW6H0WQxpcCcCmySHqtEFOgu
05VvM7inBy1gq1gmCiQpnEgfZi9gPCOlDhlUj53PwVmzc84ye7VqH2yxQUTCsVw12KlYNiY6NvN8
PBXofnB0GYS/ZeO3s7E15xgRTh/gpysGnz3utUtYvbedfc5SQeKN4mogbtBMg6PjnWR+SWrXnTJ6
8gIWSlhOB8wcvE1JddaK+0NE1sLUBHez6BEAOk3miY0ckjLLsuVMtvTpGK3zuyLD+YQjtRg82CGw
Msyp79HcXvrCFMQ9+iKCHayoPkK2mPxkXwT9NzUCUudh5xh3cYsl70QKUsR7N2FRE2f2fdHULxLZ
JCQEcT+x6a/kXRSbyhmsQhAfaMVr2H7Iwp7b9tqeP6TmGCvrwcesQB21ioeG81sMy/KsqAu14PQS
6FT4/c/SPyPyAiTKD3Ka1pJusJT2JxxZ7swIuOcSphUQ4GURELAtByRl/TdFfTYCZduDFy89I+0U
r4a7Ujx6b2RkcxbXGSV6exFLIozLxUuQBuWdDZ6mM8LI6/AxdIBxDfeHlxxsrX7thupcLgPUiO51
xrJLviM07YsJV9q4x4eGmsOJrtbMvZKdR6aKzKn4x1p7JBt+DapHRf1yHD4cJa+Y+Stkm9yf20hr
XrqKPGXLeVImegotVJzPoMnumDetqLfoLdwAc2VAJgvRihqbafn0WIrVkCFude2Q/+wM51BIUVxV
GD1FNOkjHnaeS3iLRKiJxZY8qlkP15PaEheK+SKsw804UF5wmm1ikpxxtaQzaCnyYyQP+FLBu7GM
BDuha23AKUGdWeFQ7+am9i6xocK7n9M3Dn9ENq1bENBvaS5aX+YiCq5CNk4ZhaO2zfSXPrPHsGvJ
DnXLS50gVCbzpHg2SocwsISFKK9Vq6PQ5qrPyqDBtwxtVxWf3lz+4teo6x1MhA2xddUNHtPFApX9
ID9QTPPglPNfUX5SZZzsN/YU7vQpPQuNypjdh3kcSK6272RjXkb8UKTalkQJl1W4hg/QUG5X6hGV
ZTRPdKkjtmZDjeGFk3cIRECYjOBGAgAtwRB8xCEbzH345fJTVNzV4PhvpvllmcFJqjvlAiUkBYgy
e1wzb3I//kS2dTGicu58/zhWV4tnXpAHhLewGBtNTDfUuFYVPcxoe818KDvBE4QMaCfNhYF7f4lt
QE8YoDqXdXG0iMf2qgPDW5xX+fBCYsk4Z3YK1ap1H60GcW+hf8/cSOah6lEo2oYpTJakCF8dp33M
a3a3fF5wiImdC6UbUnDZEnYnxgLFppHxSlQF705jXQr7Sbm7JU3+VETufjV5MdG00lZTDSd4XEnZ
oy3m0a0dpjvgONvgttd598Rg1B7ZF6UVu3Wa4FONrmC1yEElTayt/bPwsPPqYzQjYH9eGHUzlG0R
hbci+dJ4rBurUo3SWNA8ZQbxInwzDdi1Hg9vYYySwcGC0ND3pt7c9wvnu7dZk3HdRSCFGUFiu8Cl
vIPqDBGl+p7EkH47TsnMZnEB22IgbaKlZnYtd3eu7/w+E3utWmRsUBW4swzc03cZYfQ9u44ueK+v
kTxbuI9kROu7sqCbny38r0kAdpv6Q14MCWMRX4vM0r7HtP2JKG/IncIPKyP1Dh0m/ERg0xXGbdMF
TzE2SPuALVpmWl7kH6Ii/J7Kje4eprG81dfxrNac5vLwdee9xcVi2ws/pQwzUN7pxaiTz0BDRIhz
FnoQYwd9/FNHmqkyZ9zqug9aaB8y51IpXoGlfRrmhWWvBCM58U3erSWPc7lacmjHYwRStRR4h68c
OqYG49fP9920Po6pfd8a/WU1uUAQ/vDLtdcDP5DXOa82WtZUuzLlns5BAvS46rcsgYJgpR5Ry2Je
dnWebW2PtqeH/YBY52xX5WvjzDiQVTmznmjY22WDHqnl8GCOm+B3jbEo+B5AKOGKPvgY0S6Lcx57
JC7+jeJucnCy8M0UU+76IenSNy0cYPnrIxzbCT6OPni7Uuy2EkHm8JWItj0KxdFkpXdediXSFZSq
j9T72yVab5ycTAHDJmqILeEtmd3u1EXNfmnAikYx50d4UjOk0w5LGNq/rEfsJt0HmuZs5Yfpoe5c
tn5z9MqUfQGoZjfrW2X24bV04tqPiDZ9X6Lu34h/QpXVO534CCEcmVpxh13hQmIXnUQ0M8GOEt53
YRmMBnY8IghTttyT3Xxz0Kh3gG97w0eBH32TgK4Ey1AjwL5HOcypYSNT7jMN69mtRlSIshWKMUoy
FF+G1KuZAdsHJk7NsV+kPiKDEataSgZ1yQURwQAot/lAqYjpAVw+t90n0jfjjnhl+zKWma/bGR/1
UY8QP6wHMHWAusJ+MyOCpwN+YcXWCI8RjzFPZa62JoxWfTqnQXGb2jRs6mpnbyUK1PnqYIWkifU4
iI2tkrNNYEFFVJzkSG0loUP0YiohStnVX9hJ9OmN2iP9/rvFKdgWSGLN+oV1eyXjRbIYGOGNXLQG
ARbXta02WfvIAeVX/nudnl7rU3nJ/AXrNS+x4MJitoZIup+7J2eqvmX+hen0r0Zufq1FfpeDFuuD
87ia390Bv4bGhq82+IBM5fgu4UYSh9P1q7OJNMTJyrnOqGEB5QT0ca72U/owNpdzsu7j3rpSoqw2
2/qDHf4ib2d9dFDlHLaUj3MifkbFo91Nd5qTfAky1fuU1cJlkUp07aovt2OyZNG6c2bedhV95aAz
/Y5t68I3yeQyx6MpzkdBre8tTyOZxoifjJBwP9b8WgJLJCHbY9h4Vxxsm74FuTIWeBnYef6IU/M4
Q4hboOoPPZqcGls17dXsUhK9asYipWgotFa/Lxfq2Jzxkfprcxq2OKjpe3fhi/D9eeuER6dC9KRm
rgfv50jriifUcGpyh/ozepICTYZPrsMi8OBzD/FsbJL7yacNlM9e0dEnjGny1fo156bFQGmdQlou
EywS7eAMu459Sshl5AKRgGTe+C4bUTzhxY9W/mPBf3TOZ+/Ak9hgEm7siGO3GDXGl+HAPNxejK3d
DO52DafsaEInnVqOu2rxr4aaZ81yvQspZ0DjwXRAX9Fpzp84yu2nwAw2Kkiv10E7jbJ/0pM3reyf
m4Y+OzOXb3bXltimVpgCPBuG1cByJaRho5dQHxKH4k0xepL0zo9NzufhoRkPZYjRMMNJF5vXg7HO
P6fiPEDrj+BwBLH31TIThUQQZZvOvzUY2eVrcOhmkOO5v/FxkkLMUhAfym3RAva+3J3zjTVoaGnj
91+swyo50WTXpD3U+0X0dYskO+eMIbPIe6HT8Q/WvM8bDi0nThhXyKQYB1+ALYbA4ZhBTLbycweH
VopoRThQlbNl9OjokiZmPgd505gm5HXpfsUI2cq5IGeCIzY3FoatMi7PwNrTePzinD1niFdkjbNS
QINpHNTUX9h0dYTAdvbwPdBqYIw8eflF2BGgE0uKsK8Br0eOG/F08lN4BzIbIWho7Fsu3SBqjQMh
MgQHGrGddPLvXd69Oh4cEzqMxyXttrqE+XGU0IgKyig5WTIngrjIrKT9YSIBSSAS84qDLI9kSuyy
5pjpzbCFmdtZ5mYRLWqcXs7rjNbShoQwDrwUA77rY09h7mfwB9SuLh9SyapIfPE29QJDWQ4sBU6z
PYBM1vlmsWFdkQRDDW8W237NbnO/pTuMlxt9GImeoGne+uNkbIhDjU5uiemUX/anrg2v49j4rraF
sGVZzQ0su3jC7AD6XR12tyA+ZJIM6W6J+4M6JRzLe3bmaK9Im6aRXRracsqs6CpvF4QowM2D8Myq
4hxV+k/FwlP+bNF9FfIOW9qcbDUnpFwOF0JjSFCs61Fo4YiHm4SnX22jlvFKUYLNMJfV9HDckalF
vhqeGRP6vH3sLy964Rq7sC/sXbToosYefskCy/LkgS7rBqLvCPtaaL27qJdpmd0dEKe3OwY7X66F
axDHTrmjWn3u3anlrKHwpJKlzBiT/TDi6VHyfniteyX8DMWyZXqIX0/XgyMHb9GQXTr2uGzbCSac
j926hpJoUwtw6/N8TbGYhrZzR1Vws4zuQYvGa6WLzUSuNK4uBrd4xvkrzKM6Q9/IK0TnWYkPYNQs
uz7zPtUwKMmE7a0MhMcPP1idbSiwvl49NUPJAQMjaRmZdCbnVmgafoceGIrC2HAvGTtDOuZvG5jb
03RptL0DF5alDv3xKwoyEt+qgDeSQmbycYhl0rWrpyxndTMYbLPgQGjPTRi53zWXvDDH3arLwQjI
5wwooful7dbycORQ4KKlyn1ZG8rNTunZ1vy6Cqfv6oPZAjsEgO9icVS5xlVBm1NE8VOOY4Ekvq0U
E8tMCI5cuNYirnABVDXzqHK3+4g/JAjApNo17SvPc+9zPyp2S4ogcdOktMeD+PzxhIBPQgOGnZlv
lRoi1BeWPQlNLJO9ZsT2prPB8phmOBWQuUgNld5jXvRHpwiP0vmov9CilqRx/zJPmAobCEj2YtpP
rcVTRJRggSYwdb6N3XzXeNN13jhIQ4NHiRVuxdFe18PbttTfIst/xrxh7+NqCE0ZCF8FJlT+o7Y0
jYy5t1o8WYfBgsEkXHLN4S3W/eW+yhC0GsMgG0Wz8WQypNIlq1QqmHTcDUW4wcmRvn7o0W6u5DZR
m291G2IFGa9s88vezh+ChKcW4aOxVf7QSdrck2m/7ycsfYVEJVwvlG5yCj2VkGc2mkieJLFIhGQ6
PAB6VLjFhfUqExrZz1XMnTb4d3a4Mwg2DALtU6UrM61H7ARumNUMFxkA/HP1UNelDeQSzx0Pjjtc
wtwnhafmdVB2EkZ6jOMJiGm8+YVZYSy883Xt3sLzgu4fHWqBmYB6MLlH0USeHLpaEd9YyGLjNYIP
2ezXanhVMKJwK+KoPIYs6AK21SYmSdTy+r1QNWxhApYjRg1tdj+kFaTs5iFC06q4UjbfQyb8AgLu
L9g0Nntsv3jtBHdmp7ttEpNjS0JT1d1UfhyL2x9qP7pkuVImlogfybU4pA7eL30P4BgwDAOP0V6G
GGqaNGDNMuPpM2Pz3EmhVeIewlxYCRYbWc5qnF1G9OzpWD5qScPPFYmlXVmHNQnhh/fR3isoNzG5
eISD0aHODA/KwkPNe4yQ7lVpP9VOFUB3nQjTm6TuTT/Kqb1WuYVqog+1d49v8nuUQOOYnSXccKLE
vBmhVV3lznD7i5wbYBhDa1n0MAwoIGARWDs4Vww9HIRBk4GaOBw02LZj/wD2P2PvT16am8qbEE+8
c0hXXU48zMf0/To+GS77jG200Kopxai+Uyzui+Eig4fsFKu7tfHV2tUzM545nQANC4xKQrNi1sDe
G6PD3DAgvq7m4jlEHrSLY1b0xLqP5gpGoJ4RHzDcF5nv/DolKBFz+oHgY50x2BQox2JFK0IeNlfP
keVsGChxcPpv1kWl9xj/cG/LgPJZvlDHlL27xCeLOziXhyGEEo8RHLaZ4aPKG2iGAPVT86JPiBdN
fdk3Zfk9XT3eou7WhuBhZdVx7dyn0C2OVmLcNuLwEQgzDjivVu4rno6CoN53wOLekp5xVf3RIK3p
XEGjPTQE/nRj95A+Qzl0hZqs8IAmtIytTPRkEibbpRgIq623ATjNl2feV+bM3YvarlU+WeU54Y5d
Uj2pSIrmuNxjYgA+LAPKIhtxyoKCw36mJETCLVPNixoKCf0/J1istYeX4VxbmF1YoRQ+0XTlueSP
ZXkrHnnzTWxq1SHJvGOsOdZx+QgjDqp1xFqxkotm4E5eut5sdAyIyozOu9dpY4nZuDBsjWMtvie7
h42KtnfJWRmH2R2o5jCY7/hdSmEKv3g6jeWpNogbytbxkK+Vhwj+Mp48d5+iWCJmatm3CWYLrg8z
cWLXRx1O7So1Zqvje9GDaZoWdZUVc4xjKrurHPOGmNwLgp4fW3lSRVtyRgcxLlDsQFpsZjg7YemL
f84EKL1VWSpRQNdbjcfw1Q4YUaiWUnZHZwZct1HaTRxWQlJ1bc4qQ5LgDbZn6RNV5Wh6jOOGD623
mVb2BLcWLYoXvsIjLqVg3ireR06+fDhM6EP+XtFSZm88GaXxVg6Arn5H7vkU3bRFlDNpGr3Tv/fy
9CR+53cuzIR02hbhWo5ho1d1/mAm3LVVmlmgGVugI3lLmJUGc8JU7og+NturCbuEV4cV1eXoH1eq
nF05L+TrpOGlH6cfjb1cKjZgLJq2Cr9eafSWZtz1hBLb4Uue6/tl8h6V+lIGY4qrISEeIp6IDOPk
htRwHEeYFy9H08uwRzSb+8Avzj2BGezvFOm+hXmfcAMcjKBmWoN2DDArTJgM5XJpSfgDSot/TLz2
k8A7JLa2tZ709tpk86wsmEhG92q78UsBkqBFNLCIp8KWcYMynRKXKMUYt4bhMl3GQ5igxRqupQZQ
7tfDIuwaebwGMLHu/4f0L+9Prs48CALO+Ayu5zjMWH7v6jx6PvyNCDaQP7aHxq8+Y+ljpAwZEbw2
DmXwFAMT1Yt3rPNDMANsFwmkGmMaOc3M7MEIcObnlWWMXkBrQ6MRbtq+P2N+wY40nY2Oto8cnI+s
vEF2szDvfVGlAebpWKgQsDfJkSe471KxOhdKFuaTN74iZOucc+WzsJ29BdgajZkEOjPz7qP6Wxot
z0tFcVF6tKuCl9rWT6QtxC0K7h10xldf8wA1nS+Z3Ap5FYKxxT0nEd/U98Abdqkx1aT9rPDhzSSv
QznBxzCG5H/8SJfBs+yuk+7uPQT3M/zjgFztRTT3Sgb879cGqZB/XhyBTYxq4PsBOX9/jBpLYsso
cV7pfx3hdg0xcm5lLoSnhmR9xD+xsHVRIHp47CzJoenzL2GViuW/PkTA7veKxG2IhoyC+1HGcCEj
6igBHBYYW3D1EONOjEdOKvbdSIhU8Zvs2tYJ2QDES1Gg2ZeM8hlQYdEdgGCqMHNF8NKr8aawWA9i
qKz8mJV3zqqNN1VfPCmobxYBg9hsK1JZOjJZp3yvmAHdjZml0xE42wWh4rbO8uc4bvduQnxUBVAz
Mq1e4WFFE0NKHAxl5pfELPLY6u5SYevJw+2gV0EJxKCIelhMt3Vr3DURPdDSU1lVsYaUnMBd6k9S
BO6KihGJWtEyc7ba8nHBFSzzISJD3ReSfbekRCQSKo5iqcScIBk/VbK8ROEpPrjKpAsMLgRyA68D
zea8ciWTWdwVPf7aIhRgtoBuboBjNESXWYst5Rz+LFpt3TQerEkvwTnJ7M+oVF4dne7N8fbgMFR7
NTQXcTwTEhNUDTwGTmOIeLIfs1vbSSl5sMKxnG/JMhP3Zh1V7IKMFDLje+ou3+Q/1b6iWKR+VdBk
bKNU31Z2u+9Kl50W0CDR0qu2Hl+FmRSLspZMud2kcd7kCVQZjKuHYR9KFIsMaf/9i+04/9N77ZmG
53tw8D39DznB7hwvAfqxfmtnVMKKeVEwd4/F9gJ5DgCkJBU3GVLDVdJ2KMDlddcLjDekRCW3qBko
pZS0zUDw6glImb7k5vxtEtV7VEfBoTFpnQqD89VZ3HvBYdH13ZGx8AtXMfPumcngXqfQzzFB2RfT
0bbLH51rnvwQQh5WGaDVk/HA8PM6BIaGfag4A6CTL/FkXjkVhavEDE6VsfeRmAvJVSknmLWYBpdk
puab9fjv7575p8wEF99rrA493+DUZKv//U5NVhRxxgZ3z7Ps5yBMvtlobMWO3hysC2ZzMbOo4Ie8
mor/1TMONaiZmy6/WV3EwTWnWSUz0W5a9mbo7Fwm0GpNj1PIdBtp3ZTR0TNlRHx3dovg+5q7z2qH
U4tMfZ7/9TH/V/RZfft12Hd//2/+/FHhvJhgvfSHP/79+Fnd/Cg+u/+W7/q/X/X77/n7zY+x/2z+
7ZfsHv7x+Jevqv3L9cPh8Y9f+bufzRX88wp3P/ofv/sDM5KkX+6Gz3a5/+xYX+o6+Czylf+///iX
T/VTHpf682+//fhZIJFMur5NPvrf/vlP559/+y2g0mIB/MsLIL/jn18gd+Rvv/1j6HrtH9HPz/Z/
/MbPH13Pz/mr5emeiTGTaxtAuybvhBB5//ab+1fMj70gICzT4P9Jx/3tLzi19fHffnOCv/Im4S1O
AgbvEcP63/7SVfhg8E/+Xw1k4bDbbXZ0Vw/s3/7PTfjdA/1/D/gvJVtZleBjx3f/ya6dkoL31UJt
bLiYIUnt8S8Jqg6Bgn1g+BR5Ffwt773S3fNahE+Ld2DDfoAge6x0/7ayN5OG2WB3GWoviVue3JQJ
SUKdNo+HVX+qvWBPZOzF3Eu1DRckcU4J2F9axpe5bt0NQX416Rj89IZ9SjznbNy4dXU/NeYd9LZT
U1MOJs5jS2bd6DkHF2+nzGDsl82olx4GZ8XQhljPEg+I1i+/+URMGPhdFo57CCRwJY0uC3p5NBgk
BqNwZF7e2cckNf9DLWb8j/fL4LFwy3TDUUXzv9yvuXLXoDCht66NTqB8AA05YYAQGXcyoO/n6brp
3Mcg57o0gGHz2ajtY4PJQW255zwML1Y8LCacPf7lxfvnc/3X52j8uR7xHd/RPZs3zTD/VI8Q6whf
3A2h3U54GBsz9JIMsXUGjZf+r8NZI8HwwQ12XjH/h6AY48/1Kb/bZbWYbHs27+zv3yHfoMJOEu5J
UmS4Elb73C52iY86Obo24piGrbyoQCVNgvaiJKNfK0+LRh0aRdp/iI5RmaG/b1p8VzcJhPQIBSYU
8g85nwVMQzv3uBYGX4cpsU89cYJZwfQDSYpZPy3Ty2Tf5+EA7VLbOt30HzJgzD91TfziQJY8y9f1
/xQRzFjQtFKo6ZhWJqcxaS+60Tr4jbYJSkCVOYAqnB6WaLmg3JgEp8yHnRNNSAg04OdwSy1BlMj3
kKM2HbBcsg8p+GsdP/z7F8bU3T9fKUx5i7fGdbhgw/nDrcKn0mjGASJQNQCdUeviGo61Hj4xYmJl
m1g8RNU3hCYnvC0RaDgnenvMXepjiodLl433ozHd1wXzt3GKd95qXeLkcQV7CmKPXr2FHdkTESdb
Ot0bcfEtdeyTZRu7qpy/tQslaGWA3+BjX04vlUuQQWkYN6gN71wNNY9PspUVDPc20fZefEjy+EML
CB9CsPhBKNyHl0/3UVde3HV9gUQPXpRv2ie/9h8xBsHCnKvsj7ER3dJBPiIj/tal7q5upvs1YAfK
hhchsLs9xUMIkUV+47rrz9OcXyPXvIrZgPCw/DCn8aXLyzdptrB8uMCr+b7sgbrWtrpym4Jg+foY
Zaewy35gMHSTZThdIPFfdY9CdziYbGZ5ld3AENgmPtZj/jGfy5vRKq8Ma7hwyU1ccF71SI1uJEie
j+I0mwb6AIKUE96vJ7uNTr6vMXFbT/3IHl13h3FEpZ1GH1my3GMwe+Wb3PKKoIk6L79pDV/EVckl
qG/o3ccmb74ZFj/Q63aEcN3k5bBPonof6dAgCxLR6ugJN6dHxpEXzcLFZO62JJ8kn+IP9rNdTY1s
t8apjw0YGtchujGL5CzyHub/Td15dcdtrOn6F2EfoFAoALfsbnRuZlPiDZZEbyPnjF8/T9HrnLGk
veyZy+Nl06IYuhqVvvCG9Gat7kvb5g9jkr+7eiRTUz+olnxHzocC3Ea4Jh9wDfZxYd71hDvJkN9k
2e6bYnijFLVH5e/DNkKg3rVAlWB80uvPdau9kmSsCuxb1niHeY1vRitRAfD6p7ngCCF6n/PlTddc
JIrd0L6jwJnHJ2ovxJTEe4w+XfwXPevgbIhfh5N7B/v3pcK9CDzcwziMb6Jp0K6aHvM8vEBn0bYK
b+gpf5QFnXD6XWev6q6unN6MvH0Q2Ru90gdHpTfMr160BISU+Xtu2Vij17fcGJ/8CJ963T3P2nkz
ViBJ6+6Wxa+xWSKq6eJSULybdf75vaM5vek50kukjYfTwmQudnbhEDsA5/twWMpFpCuTMd5KRn5B
yOxBjNVDnXFpljsfIEZCrFQzV1EuD3VuPmVWtYejHyTVWQh6u32bHgSUMXpLB+rizCc0OUQOMlDe
KdWmTvanVVYPiOUcnNXYDWV+c2M2NXLdb2OLaC/iAStVProhU0oQ5iBkgqtF/uduiKvhlPR0FP16
j+DSpveboBu8l150T0NmIRJFZ7WAaLCgjnsn8/TDNLOPeqQU3PjDdhVQHUdFO2Km+0pfFNr0OrwV
C0nixPFCV/itYf5U/RiL8QvQGfDR0n5zHLCz3Sl3/hiS9N5ayoeoyFBSjL+Y6rBIJLYtjp2wbvf4
0D+YuXmZwH/oo8YfeUWzYvMDOKnUF3r+sOueRzu5QZP6qKL8fVKg4ydkBEt5SJ34Q09NyR4dxv7U
mvXeZMXrxWbAZEyd7MOgOY3M+UcMl0gv6s+lUxSIcxsPesEPy/TNe+sv8UPXOhOLgpWFiRaJ7OdY
IhqPFkBqDwZIhmANUuiNXwR+kez1Im3j7mrn7bPekDzDc5WY3yyMtNA3IATRCzy0rAdvvYtWREpo
mMcoP9VF9JCE5xF06Z+HcFg88O1oGY1PRX42USuOBOecHkXXLS/ALCZ+JR6sPBzNAfccukWCfqLK
gUR2x2KcAUsOElTS9OTCMqsjeLrxdGiKMvDa/Abs6aKPSSJKtrm1FUX8JHsWoDesJlJZ01tiXuFq
nkY5Pn1O+9K3z1n/NETrWzGiWGLfi7h41//p6yPPkz9EMZ1CMU93cwvqpPuOFuNR1s8DMnMppcPU
j78tMduYI7wvR/QzX/UDQxTqpFR5g9B9N8k2EJP/OJhtMPUNOn0i2eGqSSSC8kJvWwADuoQMnucQ
SeNYWuZtCkofdhSGOV0cfQwI9pflfMuzF2C9NeST4v1zgvuwPYFPvykDcDYu6d0wbfHoO9U1m3ru
j7aWrZILfNm+dR+zcqeXUWwUb1/0IxyM/N3HxET1/Vs4E0yzFfuE5b/ANuybElZs9rE6iEnrInw7
hy/2i43Mjl5fdGvfdaYNbmBre5gI2Y8ZZ6oO4btmfS2658w9Ift5GB62Ak2mO+UlH+D7zQ296m2a
vc82lx1nj37WeC8k+GAcVylPuYvfaOTS2w5R++eG9R1kStzwST9SXEy40ylP59zp4frkcaRGLrCT
Nts3mdoayVeZZreOoVrdIhGboW9ZgjRNqcbVO7+F8k+FUi73AMsoWH7toRZuKLlQU0aeXzhf5gj2
gx6TLDmXw+J96KFUuiP0mJRvteLkZNVXmUWvnzFFE74UoYn0h7///HqMB5IdOsO26Np9Sa5zV6yA
HoGz0S5/Lrzsj9bHIMlOn2n6eAsAoApuVZE/uHDlK/39fqcA4on3nuAmWpKzk/o3kD4FFFdgYlbM
fitZyFHpn4BjvOhhOhH9Gm+0/oho3nUhrqpGzx2ob4VILEFnm1u/bb9jzAuYY8lvcAK0rH3+PtAN
dcbpY8n8Y1R4D1YLzN+caACWt8+wCBJcvnBWxaK5YRRzyJvuZWEPcv70jKY3qvd+ZiFPKmKROOkH
bZDzglRqxblENMQo9H0WFnyzYTN0sCL1HXbbqu1p2LLUoLJ9cdRjuqQGMFUcLT5bfLOAsdR6l16g
Zr5E1F518EXBBWb2DGw6fOkNrqTe3zoVPXhqbH/UZv4IJNwFhsO5jVX2JjdHLFEBzVP2ny9JjXx6
0XGUr/4zkEG0hT/aDKXdPCMSGN/0zjBV8vG5GKKeZlOXfmT4swsXybwxA6UUI8ANbvDPKcUQ6mLl
T07L0QCi/mmu0bGkkOimHIg5f/adgfVKAKOKBzeZ//zOMaV2qNrFO9RDcx4MRfveMnAjM7PHNO7u
q5Xa3kQgoeksvVi3k9s9GiKGIEuMpaoHK+QpGkX7eyEe+5LjKXYwER8zf1vGTr9hON4+M2DVLuQn
iATHlyllk/gNuCB7VjhUi9dhYgG1eXMw2mw6mdZs7xPPuXjazcQbBrXXOaSNzdJdauaKon0OmrA2
s12dSvPU1GEw15j4hdH4PZpfKHyhVhDlU1BEq0mswIe+meMAJcTdQmF9g6jp8ltBn2Lfd0CbrDqq
gnak593V6fhQGi6y0DPnZS0WcAWVxylZ2GdVE10BeZ6mvd83T/hYpReB4lTgGo0RQOcB1PiUUKt9
rQakDJ34qV3uYfYmj14a5rt84rZILXZbP1czFgHh9NyRmxEkKWtnqujV86mbOgvs+jX/KArKyk1s
hFcHQyPZgwHBZKOHkocNQ5tRowbYc5fEVbQrUB9yHv3SHvZWVYi7XpuFVZ/Idq+ctl7/brT9CGMz
NJ5KmIQPi2dsi9Drt7C41RFQXnFQDWgx7vV9ttjiIRfrzgCzihns4LzaijjG9EHeJqJIH43GTR6N
fHXwTC6uZVqYKHxPzddkHg62sd6gIA3b1kVvBjuc4mmyId31VQ1skLbiXMkkYAuOW0fK+fTfH7ym
OY9xYt7UOrW7sgZ/XK3F8NqjIROYSxgFhf4UeYZbMS3tkdLwekwhLLa4QvbIAi1XpCOKU6pB7DQM
ii3Z36FckKjNabfvm6hf0eeTCapqpBPWiulXqRbMwuoBcVQAQKFKzZ0LvPLqzxlV6EQ5MHz5dMld
aw/+cwIjFPtIJy3xfZq6HhBfJFHCTucxUja7Jg5VECGQhdXlXSqi5Fz66cDycDeF641bK1yXeysE
uBiVthbce6lCg5jPrYsHv3bGUynddiPSdLiuyvoSt1H1Arr5shpFxkqtnsOs0SpV9ApRw/ZfuebR
MhZqVyyN+yU3m3OToHOJr+hdiFDxDa36gu6HAwrPqOPfVT1vDNw8Yz98CttkfMUCZ4/dQ3+1Bgdz
Bz+MQWi5G6Oum+PkJ9gZFWo6eZP7UFh+r6EKoB3zeTsN3NFIQMDZqEHv2s13IUR0aVuCq6XM+rta
xFB7XTHc3OaRwHP5Lp2JNB6t4uOCHteJam98ZwL4ujVVCBgYXXNIahDwVf+iGii1oe+Z2yJW28Yp
LVgE7avrlm+O771M6YwMRxf2x1CmxmG1EKGgp2Y/917tQPqxQ1YWzYpl6K3XNvHRoe38h3ZQCyBU
H0xqFX+rekvt5IJOHYhrVMxpIcj2YAKVlPMc1OToa5Ts8G2/ayn4lxkuKwoWHBjDaW6PU9QQExYb
uR5I+O7WzLor23Vvxf6pzcff1fI1P+Isc1UJLJr+a+Z0b77bN5vZqh4zCpgn1gsKhSG7u85fRW1/
kdLF1NNYorOKSG4WgpI+84oD0ocrZ2IMIV7hDx9maUOa8rKUYrgiOTVcW5oWd5jCOcjyHskM6YPF
GfelBTFi7zQFMq5L0W6hCVGH6M2c7n5p3qIOCHyf94J2rd/+puhupcJkFFG7n9poX7TuEthp/DhJ
ReM4m81jmmfN14aeaODG+HShfjZWUjzbamjuKlE+iCj/qswPo77hmbDe5W5h30devm6cAeHrvIjO
3WS/y77WGA79Iemcg6Gid3ukfb7k0e+S2FYbNVIzLZK3WNP9fBhFxeIfZFQeF2sFpGQ94hB1CMf0
fRIymL3sfVzULe3Gq9/LgwD3vnCBpXF9LrIcTfwOxqUx/RbL7F0Hgn6G0OAUnkKkshPuqxjXAa3g
iSAtLikxXpvkNkP5PHjusVpVMCl3MxvHOkG9SDNNPX7cVIHwwhNUdgC7IRUrl6REHSuhgrAbrrJ/
9J0kiKTkdBi23TBcNa3F4LIyWW8l1c5J9FuMKC9JhVsGrSzTiZ6b+dnMCBtzuW89++aVBla+xocW
ZEUAi+Y9kLvZ3yfctfUSsrfkAQRpYJFDdp54zHy5SVhZM6WVT8RSRn96qetnOwl32Es+Np2xa/hB
qyifobxe5xomebiLbXfXIw4PuTTf9cVKhwlHFNt+TaIlmMJ/Fww3nj38wW0KMsYuqotn5NbPlVt/
6bP0klIrctOCGaDbCY7GzGisZgUYRQtrGAM7joJ3ZNGpNL3qAnBFWWAEKudT8GH17UNnu2APIdfQ
OnTL6Ez6e00iXsR9nKhwKU7qIeaGG+jcyPDkNtFZivDUFv11iRGES2hYhnMwogvfhrta2PtmCh8U
jUYYsL6iXAjMPk3vaycOsaqDmZAXNmpDffReITeWLerRGYx1G3rjq+uY+Kn3LiotZSsOFfcp1kWU
s++g6ADBL1qJA5DcidysT3QQ6hNtrxoO5vR7G403wv1jaMTntvVovnXHlr0brYiGpVo9+Qiq9At2
mqv/baiybw2E2WEIL3blU6jz7ysNTU4hNU9TAJhpRyHllAmoKJ2/n00kqyryXxjQVTwFwsz3Zvfv
uYjPVurTz2cJERYWt9Hsjxj4nYYl31vleghN89BRtKEyEUPhBCQO8rE4qZDdmNfP5ZjuRwBCbhMY
Q3fsc+9Wp+4e0NzeQty1D8V2XtK9VPMeC5YpDM8hQA/hFyz6epfiGbgwMBk9+mEKC9eG/Zdr2DeR
g7s3MNH2UxrVWhiu3NpNvl9gHXr2lWpUUFRg1mh7+91RjyqkBKjuktYPhgZNDuHv2/6+ltUpD3mW
3MXAJHa4tu46wFR+l+8pU1BIr3diguTcwz960p/5fklTutqGhtrHMxDiuNzqX9ibHnQArlAGolDx
MDwXRAQ1gfI0OtWuhNs9VyVKPu7O88aAZ2u6XzhBqbrwA+VDo6XPqWblIGjYGBvQHsSRyOm9RbxK
cp0VcNq43tk8zLUqAPLUO4vH5C7q6lTD9wq8Gqzijauzm1ZuWp9ouLG3bft7XrzVNpiMFnbfxP7x
q+dcYCxgkF4tE/Goj/iX+YzISVRtlbncgzz7vS3ii+KxmaS5aGFupqUCkBg/qohJDv0AQUJhmQDZ
yhY+U3gWdYHvYnbWT3MyBOpB3+k0YBamBUPYv8sdET9VdQxUeHKwx85jXp3kmpzB17hldYIKRKgY
Yite7XrH5aoidTTyXfsdIKLpo5wdRxdkmTaVFe3RCkO1TFIM83eThSSB610nRY0XML9TeXsZ29vZ
4BdWzMJASN9jo24Etr8eyJCxkQbcnPv7LJcbL5abuemPKxaNmMzv1dTwpp+du0FgIFSCwWRNGOUc
AFQ+6llJrTFQ1us0/CGr9eDiGIU16a71Ba/GSmI0rktugJHorKqbxwWPevFLaatLvwoq4f49KlNg
9tlgY7mjrL8x83pHQLsTPUKlcPfLCKwBuA1wqgkgSBwdAV8XaLEWmXnwhfPqjCYP1C6L+YpE63SF
A8dRSN10+/npMlXEp8sYXZySPgbZQrqTTiKuzWg+URjBL8JFOgSwiCvvUUIMEI17C40JvztjO4fV
yWuhWZsiSL4vHL5JYwf41G9h7dxN/gsu5Jukjg/J6m/RCNrF3XenUgjevxO03xFKb3O3PpXCO6dN
dzRWJmw6Fsm0c9dwOxrpRsav2Bu+LRV/ZQ+7TvyBuSqUTbC4PYWKel+3r6U17BMOxKhGZZWQTwiA
J19NAcgtz/3HxBaHTrpg87FjiT0aeTPamupbHE5HM74fXPnNNOS3QsxHc0zONYHx0MCBgiS/uPdF
D/3GJDHmclBQJfN12lU9UoIzzOfiFYuOuwa7AQORf8hSFPMzNGckyPz4MCzavTI7g73ZopZ9GMLo
sGCAtZuiGWXEcBtNqDW5wMUdfztV6mbleEe6aWBySeRAQiWmn3LFrSfBzVyOBwRDloRu1EJTTLqB
eXbpPfjWtMmHNGhmii8AQIZBBMIZ9c1w8MoEXT4JdFrdG9Y5T+ttVKEGZxtnLDiCBjF/zGm2UMfu
hojucTUdFx5g2IlvMpdopgjwm8MWNbadhzW2RTwmUIavm3A7lRNKRPbBXBDd9BiHxVE4Tiu6H+P8
NPsV5WFVHwdhWfSq5wWpg5JDtYN3id/afDbsiAwwAzWdSOona149JpQwN0OF4lBrDgKwaHsUFbID
Mh++eo3f3k+FKTeDhOcd4vYNoRtNlrzMQqrsUGsbNbvHcRpxsTWyh6yZloOqFWGNhe2p0XD3ZzEO
X123pw4TpC4q3nm3b8Wk7czArgNrkggK+3e+n2/tSjxZmXWClXhYSgch4fYkHQpAFWJGaMyiYHww
mS6fR5C+2kxUjRdv7A27QWl26wZM8DFN36zF+ZYgV2etvLXV2ECgxDxABF7ZvvoZ7RUU8Tnjd35u
bAWVmzYy0GQzOD4hs0ET098rw/IUllR1YuB9UxKI6LVA+EXPgp4VNWbo/VanBJpI3ucvUtJQZWfR
ZrvQYs2ae28ZfzPT9rtZi0PdL9j0NUV3qgwjPSiilMjykcrVH1bfH/d5gYVfVF4xH8UPRi67tcHP
zIPNel7NtThbuJWzs6boqzOV0FfKbqJgVa63FDmMW9EGcLKiix/Zv5e44x0NM4kfzQJQQA80FLMM
PkUeAC8Jr/B2bW6cAQPHBHyU5hy1BKstn+MVNDIZya3Tp2UK7aJv8EoeHe131qYnJ+/9S2xH4WXp
nO9A093d+u8har0zZTXv6JVIHBiiyK5xYXAAQ4J5yGeT6oG5DPthNueDkbkHB9ZouIj5qgTC56AB
6qnof4sSf1fGmJcMUJpGOZgXQxhYAazA2b0V4Z1EPKiyj65DkjxmY/Ucd3MRjD5JKPI5LG/HmQ+g
9+2XlAaOrSc/nBCEdFb7hruwf29qyi7ueY94Hse7uEaMRAIhgpRlwlupvPU4jahxLxk8I0Vv8uhh
+HBXeIb/rDmwQVepTaXcr41Mfjf8wrl+flhy6oZiTdKDm6TGtc8ipLpUcywH2K7uxAHTT/LGNQtH
gArDBeOQ4aKoPKD1Mf97le1yqYr26EGujegw+5wgNQwv2/zNI6Gdow62JnFqtl5gMAXZNAR+gjmH
mjZNWh5hvgT6bjUIXWTUBz7D7hA1z9oURed96yOiak00YsFXpCEAyfmS5/OmaGBeclf5VCQadlVN
v8bN3oA/7OhkbtGnCMhjXhsJ6q9AXtz/EPS8SK5p3L9T6UIH3NriKbYp+GXJjG0revMFhEplvnUW
5vX3VFtLtHnasKfFWxx1t17Exk6TaNzoOprsuIWciuXYQ/Whonmb0LhIUTHjUEOA3kc+Tg4PzuCe
Kyxn7Tk+6DdjIEOmjt6cPCfzvFmlcUUFlXduITSWHKzGQGTnpIc/jNQCCWRGyQkx5ohQ+3cunpE0
ZDZZH+/Qw2fAj6lt7AyEYewYG3TYidqXodQq8yshbw8lsEvcbS15Cpuk88b9EMKPnQf3LTK4J72B
miHEl4NZOc5eOCDxBqqsO4PsaROpmtLi/LRgHw1LaeLr9Te3eYEeVAfJqFDaoxq6TWS/HPvB33aR
8k5NZBubUQxf7Hkddi4Z8E6NHvKy8p2az9fRN+uL8umBpb5FJRFvRBR/ipOZI/U0gMWF2LIAri+G
kIElDX1p/0P15XodIjMLugiEAcLol6SVF+i4xC0JOFzDy6j62Mmia9Lwxoy1DWaryA+WZxVHJ8GX
B9PRfGtY99lo7rwUcqk7RmGAA2pJwQE9QUoD67E3UoWvVVsGqqt/c+iB9k12y/321mhBqvgjK4r3
pl+edFfVMPoP1R0VzWLdwsQOa2vRw9U6RmZcUbii0IeCUnv4B2iHBub/gIEBdeJJsGGmBJysNOLs
r5iu3Mo6C/WwaROCeqNsOr719ojHVnZKzOWjyxYUPkmuMWsAJus9a7xCn29NmkKbz66BU/UnyeUR
ieqLKanjg+2BzYumAsHz3Th7tBLS8e3vR21puMnPo/Z98EOOBInmfn79L8iqPE5kBDKZUdNDMx3s
0yZSDcJ93YfSaJTIkAhoZTfdFjZtdW5B+5f9vBERAoDiALziH7A8v4KJsLt0LUs4UigpLO8nBkSd
mcpsTW/GHZDn5QKuSGfnsEb2RFTePeX2erMdrGzs+I+miT70BBsyv/zDg9Hw/h8ezE+j+AmitwpD
9DIJZ3oqSc5BcHU6dDvT+oZL46nn71e/OyVoNNQN2dNg/8Ny+hVa9vn6HuRHAioP8PSPywkhhZbr
I1k2neq/gxuh2Q+o6GAvyW2Ks1sd2geNHYiT5OPv3/nnQv3pnQOmUqZn8w8AyZ9eOWIFwJXE5hND
4vvI7z5bSEVX7UVFz7awoVOPW93Xq0Z3s+bwBfTgFhpJoTE/KaZDAEO4S9LyoewA3ybNvB/dnDY3
zRtzwqwlLr3AX+7xhv/+CS0o6f7P6JP8/RuRv+xIz/QkhWHb5RlKx9ZQrL+s7ajsjLpycCvuWppx
Crwuvjz+saWoW6eaLZCzpOKFI5gT9bMF1SxYKyceHL7mSO8OVZyGLroZocEWE984uAqjoHTnDNMT
1htPess6zfC2QnqDP4voRF3TepeKTqDilIrc+TYZgPDxCxjIerl15eHzq+NMt42kZ66W1zakXbp4
6bus7q3C+Ubb9EG63svfPw0BrvWnBW1Bw1WWsD3PcTGZ+PFpYPXgZIRgRJ2C84lS0EOnaKx3FcAY
mxG0SK9N8H7j5BuApE/QigalWDE80txANiqVvEtZtad8okMGA/pzQj8ZZ97y4YYgMET6xxo2G5Sf
/pzL/xUm+n8Ad/4fwab/P8REs/0Bvf+f/ws5/hUTjclTh8fWT4joP3/sT0S0Zf3Lt22p6IEKmyWg
wNj+iYi2zH/ZNgh43zGBN2u09P9DRCvzX3Q8+Fd6rB3JsfDfiGj/X1waSA8qh2j6f4OGtn5Zma6t
uP+l6egBuxqR/dd9Oti9XTVdAScVQXlzVsfMpIoatjuTIKpHHKkZwfaFPt1AiIIJKCGMM9dMwubm
z3nz51r7AX7/A6r3Fz6BHo8Pywi+gEXv8CfmVzQ6MxiJEPmEOWh9/9zAU27X9ql22idHtYe8fVwp
baej2OZSXL3p7ItuV9nJY0eQlbskasW/eUPbWjj/gDiW5i+QYwYHVcKUPmoUTImGSv/lUKvgcOST
bTsby0z9o1PJ4dIsyy5V1saJIdlSJTSya75Ao58D563E/CoaW7rVZ+p1MSakVdHsEh6aQIFyJE2q
0+RIUU1Q4A29jJr63pDrJUSXpbFIn5kKhVdzmGcHCFM7ryaVzizULkoiYjAkOdWO3ArIW6FcG7sp
5llZfB0HahVbNGJBZQgyOH5uhpJdRU8l+scls1tl/aHxQCrN0dGw7fPU9/ui9++tyrh3PSOw5rcK
IZcaWHMaGweidSoLww5p0O/ZgmAyylzZCo3LEYHdhod4UEd3rq718DqVxr0Ds5ym0/i8sqBWJRAR
aDfSgirrm0GIBmlpgaYKi610xTWyq9+WYu+t5SGkAihW+81e7K1+JiXrLadsEmXF1kubHaK25L0l
pCF8YfurfpqAw0/ObG1S6v4h4jWoNVNbpj0cWQEYm+0CxMuhHjn6LJq53WUqO6jqrTNfE+L01DG4
F+7X5ZD6b65jnfSjz111TA1yHpD9Igvv9BKsC6S7rU8/+ic4zM/OYAZJ5ABfbHZ5KgLEJnBMQQu5
7PZGTwJQ/j4BCkPieNsb7x2+0/q9GPbvyNy7VrtL6VSvtUdLITyk+oEyRc1kw9in5eLnhz7CyXeQ
WxjV3NjcmTysmAE3iXWeqI6Nkzqa0HDRKioq81xRskf3+VBN3KdI7oKxOC08UD100+z3gzB2hAGH
YjYDBWJEwCXWSyFsBChBNjIrBZ/4jX5q/QKtPLK34YIvrZFv6M7v6zs/h4ftNp8zqEbUnFx6uuK9
neU1T17rnjpR5yBJUGz0U+bMIwF5iuZ8qxerqlDJ6NBoCuUpkzlZUbvzYgChZox6ggNHEg6hgzo1
5wpiO7vUqNka6rYaVqDPpDk1wUMBrWWrZ2v9ZNf4VfOkfavY6rfaEVko2qEIT0A9rPaaoAy2cOsC
sdU/U6L/6EQimMNiox9TYq9BtlqXWFlnIAdoTrwnEgN5xyE0SreUOoymJM+LvhaufUpN4zA14aGA
Fq7fhWvKKxHLNuyQWwfhJcW9R8M/obgUkQ3bA+jryr03jPXZMFBE6dRxRIoTZOaubiGB5h96dvVv
0+9t7UiOY85WhLcBouejve1sRE3L+EHP3rD2EMHYXSz9rHZucyMaxELnZzrIKCMgzuqjsLy0u5b/
QNPRzjQO+gDohX0qs+FOnQwIpRaSBiIBpVghbzIWBz3hq78HxoJQmnNyRprhnBzVwjGQsQbYZBO9
nkEg9oUfql7mei3bJuLfo3Of2jG4dO66WxmXL1nS2xeXOyREsNVLTPchb5T1qkhAHR+R27I1jzj2
FveF/oAko9uM9l5mMg5QkRX7DlVHAMmY6tGtZE2ODuoeXnkqsvacyAncA4Y8DpY+N4vJrNEyzZZx
i6wCFW4VMr145vg9Wp9W4t58c0W5Z/Gm4xjSfI4Ae1yrIXODFB/0Q5N25YFGWuKFf8RTQ1UExmig
PeVMAEOHaFwc+ADlS2SXcVDaTvFktTAm1jYRO5dBe8BRbxCX34TZLkFcL/lWasgvzih0jFdEyTt7
AROy1tuVMhGgQVoZI3r0a2hEtCSs6IawxPkv8cbDn+nBXy9Nnd3+kDS4tkdwQXhpCssmkvjxWsI3
0rAszb012A+zzfk4wEZpkQrSQmF1QQvJCv7+JcUvDBj9mq5N8krsYsH6+PE1Jc8bLzjmPO7sc8Hx
bnZo3BbWG442l7YRgb6l3SU8mCiOWSgFqoX93zt07AGfT7Rsboj+7xyutzbfrIZ/1oeAYVdX9AnL
7v3vh+v+ko78NNyfCgTdCN67Fgx3yvuLvdxa07qAtwKIb591eGEAa1urbm+F9JkBTJVgvCiKmz5B
0JCgBuF+3q6usoKWYzrhulTtBUpjoPecat1bKL9Kzm0cdfWpp/vV+lxPS2ujD9KVWRnQ5mlIePQh
kdoRqm6cH114QAbvmDcXiU1TzXLBSZSClRWIJjss41dUlTf606USF/0c0z+qcj65YGyp/VSeCkC1
H/TVYXF2D3HHuFAd97sn/f8lchCraXeTyS2Iy4ogetD3t0s/TCb5VlgamdP+UxD3K8+GxeETtboe
fiYQbX5cHBUCrFY+dork76Iji3J2ePl9GQaieq9ah2YWQsbfU1uCks63fz/X/2k30M1UNrQwH1rU
TxHkWFQhqkw5qnbMp98UB/wrufqfDK5SBz9OZT39/QuK/xAWeo6Dx7RDyi7J2398u6VoStNJITOX
Yn5e/PW5dTh1V4LABeGaEEddHDIH+6pv6jpl9dClAjNI60ZsF6vdy97YQmfbJHa7w9cpcLxu//dD
/A+lJmkL0oXPh2L+MkSyxzL3hO9s9CkugRqYoXPUcauOEx2J9WRtow6GmU/JGOjqjLU4R71xwJZw
pxcqIjX/ME86tfnp2GJMHmG+ZSsFfeynVWINxVBEnedsdLhXsA5Qgtorr4HbKLcUkO9y4C1ZTmC0
FNuC8eHqBjrXufuHZ/PrUabHofRxRhokP0sZf4nqa6cDhNIzDjfnolf+cXVwAM8IjAnG0Jjcz6m1
EaUDgM0KUsIXXFw3QJN3od3+0zz9UvlyWT9cxjZ+iLpa8NOx6rUCWX0XiDkXbQ+IxP2iwzEAdbqi
TseFCfOjIBt6RP3+6Tn8Wo6UPABT2ADS2LPeT8s4bvpqNGNeW4dOKim2aiR844DOsShHs8cdOEAS
ZKNagnhiXJTL9r1HwGPl2xAQQtn941b+dS//MCRf77y/TE1oT3NNJqwl4qrf1uGl90EWYKyij2vb
+i4Q3SoAI0B0Ow4aM90N2GYSvjqcvsIKkgsqH3fpSmA8ZIdWhDvSuo0ObqeaNIBtRm7rYnTL/dhP
IWnJN6U17Coz0G+0lIRpst8TlwXlQC5nEV1ziuqDxZmsC4KM4gzSbNM675/X3dTuoeFvrREwfmgG
BYbcAnBDNdqnhCA+LDn8K3srcfeKW9KklRNJh76k1HlC0sGZAJXyULvyJP14TwTskvWMBOiSAM2P
wC5xoy7crMD0j1VpfZL8CVP2ffIbOmH/zlX8nRk8rvgs5s0mjLsn/dMZashavKspDzFhwT/sn19P
e2l7AIQtx6aKDa/7x0nCldgtC29xNjr6F7F91VysCf8xvYasRRDus7etfj9CWRxMkDRwlP5hDMr6
D7uY3WtDgQWkh3rJTze86oS0UpR9ENeqAcKY6opag1v5GA8v7NXMyfpAxuThflwTwpnu67rIah8t
3n7AbC8qxnKL9lQE1mfonkr/W68Kg3u5yLYualdaLhshh5Ciu1kE9oRPRyyidS8rBJ9Md70U/vxf
3J3XsttIlq6fCBNAwt+SBEnQbCt/g5CFd5nwTz9fbs2cqFLPqY65nQspWl3SJgggM9f612/SS5PY
75e5Z8CWuD+T1vkRTNt06LLOg7Ogo9kLOCUCB7oIjgk9UaWZ0ri827XRx65FU1mu3cFuiVle+hua
O6j0weQ8ZVNzW0txl03t7ASU0buRE4wjYEvtthFqoICOtrZ285AI60k5HZ7mKLEM8UXDNmYGrSJE
swr4urKlEc0rYHho73mRT4e1/akLmYAn5OlfHbU+tb/edHBZgesEutHihMJuQADkWxOekGW0LKxF
3qYmE3s1sUNSS9gGxSa1Br6lkRkWZ2diieXWUZ90VApwU8TBpBXB1+EAPabdogE27Nga8El845I1
Y3fVzjLuVtwbQXE5s+s2JGr6L7oX5OhWQFIuN9/yHO01ivKCNuiQsTITHEklsVYl08bRe1B4BOl/
6lhfWn2F1as++rI6iB2qtU5gSonBixHVsDw8LAQpVXTrCYXy7VvpHiwLKeYwCtedrf6lUwIH5kbV
qXADgFY2Hq/DiAmm2tARG7sb9yt2ihYTSbNij6ldPJy7aAnoDxw4NnSjMvVJxVi8SJi9uL791tlg
3WRIwXkP4yLLT3WUGToVwIvTDYESe37HBqIPaC8fTvNIy87utQhrrx8B4Zv4CplHyxhPswL06HGr
nuNuAlgYkzPSgsgpS5gl9V4Xt+HEE2R/06BFGMrTiJ+OCQfVHigxi/I8OTUZgAhgoOKs5hfRXAe/
OuqeELLFYajhxemtk3eh6LJ4bm/kplyMFc8EQCHnYorgsYED38w/QQfwpQ/mjuGkfZkg3Q7h+lp7
5m2b7Cs+locho9AGCdpaD4deTJ5mzIWTXWfBz80pUXrrmvIk9eUPHY9cvki87XRVkMHHnwKad15h
XRTrknrNKvq+9DBK0u54bVfM/kxouQPBCyRv4TnDmWoi/w1bpOqhdQ3BYTQyo98C3Wq/SUj52hi5
7y1MVvXOqe++zdFPh7i3Idfh6nbQAFZbYfjNFq/XkL4xuqPRZ6Ju06c0j/XTKXiBV+Oj/rH/3XJr
fEa/ja36Us43FIc7y3yZQSX0Vsk4Za9qVB8AhBWlThYA7amU9+j7lHmXfMOUAkxOn0RFaN+dyou9
RkWSCHJsYyLDEVdXcPI0wUM+lLxAct+26UFjdKQHRSGtBkSKo/3C2OVlcBEqibl9GXso1qRitwmO
3dsUT659Dy37nrnmzQ7ciz84D12WxQi008G5jO+nyrvQW1wnq8Lh/vdnglA8tGHx3PpGpFxx17e1
tryYNOK9kb/kngMhVBzHzUa53WOBz9kM3qP/2pIZj54icWyuznI1jwVdmVWYMBqG00aR2vgGhrxc
UwHo2+rc02OyFmeNJLYecilyYowSOKhTp03cDAVYSdh4MurQJhvNSR/pZe0nfpwuX9qiYRe04Ewm
j6zoQ2t+7uhVOzBu3eqpQe0RfOAZzGIHX8EbdldA6dLXhydZrHEkSBJH4c6v6AJj3Up17pPNthAK
CGDZs06Z4oajUzF+BbiVrZegdXcBLZZ2ylRkvLu6qNLwWk++bU/4wFLvJSmMkniHsTlib/rWOFaU
NQlP1KILXLZpz9ZdE4tjZvAnu+qc2S8aliJ29DDbSZQU+NVT8Fh4ChSy/NzScGWL904XjSQUw6+3
bqn9opstXXTUku9kkpI5ELLM4n/D4wD4AhRy81YfNGzVGr//Nxy8s34O2SpuHd8uDCRv+LkKbwCo
O73Hwe6OLNs4F0PwONp41i/JGSJrrEm0LduQ/sSVWAh9Ua4RYqN3NPqv6Yg4vALNDHiFaMsmL8B9
s7Pu+q8bOBnol3IEtdU6/vzo+Ru5MfahccXN7vPPugjSAKns6E1S9jPHvmG7fJbp3qiyeyLTOHE5
rV+7OTglnTPt7M5tTzNMcSSsTnhxbLhEQTXBRZUZbLQECypwuL3Z5/LWjshsEzUjhoD/aRohqYPl
/LFxtfpOlmfcq+xoaIr5VsOnLmwLO3jEBsbHBEUgXkl7y8gjPBYRK0wfmwFFqZiwwej3FnNQ/D2j
EFdtjOWjMfOjPpX7bf4B7cpOutjqJBPS7bj6ReRDVuENjjOH91BW0ZKMJ7dZn3XINDvTMfi8dn7U
KrKCqcmZWuMWrSeAeDxS29r8jQklqZ0Mz3LuLyaoY9jiZYjCtSFKjACqU4og3Z9fMWTlCIJn51if
RiLp3PEhrdXV1LQ7xs7GpOnl+4lI5XSeUHeCIsP94bVGG+bvKzt5EFw6Dv2xMasz2ETu8sMseba7
KiqDMtKfBWsNR+AgCrDV3zKuizI4CDHEW4mJhI4iQuhE53DjeaEZkHl/dm11zqoyqpLmZBZQEDLi
F2f292U6CCBA/RNKpyewcT2pj5tR0Kr6yPaZcrOP9nxnXn7In3ymHFHo/NzQPvkclizmB+KREcRL
wFIPigx4YsPNNbg08kwdMR0kWLkPnakBgc3k+7FDOG0LAnCKD0FomyfH6ua9crwen/dKXp2BChHu
ubcf6gV2MVlUK0b/Dx4Sl0BU86XN7HeONwQnIYbmkvYMLIwtDa8GEOohmEeQ2DH4aKNdfaDRJe0p
CF8StwxfgFP8vUwYGXVbf5dKZh9y0rNIljbnaxWQIGUFClA105TuzD+UVDOgcZDhbShNJX1E2pqg
2Mt8WyfxIcRtYYAcehrbIHles8K69FCvGEnR+sy4tV4s49LVaD7WcFcGB9P95KO1MEsDE0Q0BkpF
I1wlTZH2r8Jv4zlH3KiKHrVWf52T5Zr4An5nyP0Ls3wlGXczduY0v7e2mWJvyH/mmXGyJPtfl8Rp
usQDJuf7tEJb5tXdBytzpyOm6cfECM13K3jng7FKckblhFdjCHzUqLw+z6H5aRnZxAgdp+nSPZwd
yJNG3BT2wnpvNnCmxlrMEsuh9Ce2X7jZxs8iHWgTIeSfMjZ8bBaX6aMflHFR1hlbEsnPSRYJI9ZY
XeVuO9/AWN37MVJpmrJ8S2I3XhnldBB99bLIeTx5/SPACoLkvWjwXrotBPXlPPFheqPLbWyqR3+Q
/UXW+Tti5ffCVSVwkZUha8gJdlLpXllXpxl+1g4vgGy1QB+kv6yGF8ds43RAlADbUAJTyME75qQ6
rH4V9aCDtYO3NondJiV+233XS44hKqhSs9uGCYkDTrAa3Qj1e00rWTz45sbuRI/Mr7SoIy13Gnvq
TlpHMn949S9TVkdhoUOYgJA5CkOnOc1Bjad3ofq4ezSw2X2agw+eMsTjgOPMk9S/LYv7LUTicgmb
ND+tZtYdyDB0YskSOEDJmD/mDmabDHrKGE61zQDMxo4Z351HU1RPjhTXfsia7xjuTcUrIxUM/nO4
jHXWiotK1+SaLmN7KdkuRlqvlwma0kuKYSNRXhJRxYrbr7stX2cfQeBmZt9t92L6CEo3A/fCCZvr
sVvvXmuMtzpvg3jlkIqcbuu+NGl/RYLBmT355dVUiYLN7cujXLjyucBOBguVmeptGo4+P1TV4UfK
TmOfzn5+XVHNndF+fxKDG2N0/EpW4NOSUH+uWNYO4vnNGDH1nIdwcZ61I1bVHx1zo3IN3xXD+mFx
q6ekyn5pWZmZku0GZQ6d33fDLX5sFu7VTv/otO2nUYhoTcSPYkGGQuJ9ROoCwNCIADT1HpscbdBS
fzMN753Op51m8TzBwLTaV5vucuea5Q83SD3cDrLjWCCszZYXZ7HPgynhKQfozqzmlrrVrXZmuG88
Ftv+SnUXq4A0m5q9P3dPOppQlNNd57Bi+/vBV9ifhe2lt3GoAZsYGVM5BGixPRjYf2GaqQ3RQrN5
qix0E24duf1wJ93YwI4ai9yVjHoluie7XO7j7H8cRo67Un1yxv5EyMjnwMY70RPdJxeBGAJEJnPN
hwpS42LXL04iorny+ZIKskxf4dWogvRekyddYZyFmlqOL5NrpfC0rTJ2cFz4MLuq2Yce5wUWZu55
WeDgGSpBq1E5OBrZRf4wJEP+UPVmcaqASrGODrQuIH032iI2yzK7hpWfXodiyK5vf8zN5bpO/Xbt
OgyeNrvWfKTWf+L5ek8MFavbNOYPv/+E4tSVRGpJTXHdAiSKc4XIKHS7m5W35aNYG6TnlhkPSlBK
wEpGQnTOGaEdM1xM2cuQrtjDyJPNiaki6nH1/MvIfoWehKIjd79MvPSvb78tK0VNHdhl3JM8tBok
LfV5RSwjele7ZMRnsX0s9WLfzaX5VLrje/h/9t4WeYcVeCjOJe4XB76F815vSrMwaHSa/t6RHHQt
FabQ+Hvbr7WOmGBKtQs3EzeHdLA+jGyfCG0+NN11rJbwURhwwFWm+ue6mp46EzPttm9+ckL1l7ff
8MzFsmRcv+TKNx8wxe3deOiJgg2c7cqUa76TXUE+izQpmct0uUpEChcCCyh5rAUd3urvBMYSCJRK
/1tdi7O3JLHdVD0PiuDdbEyzAzLmemevKzbS235oDex+0mKh3Gi+VZYjAcIhQEs+GZHwgEG96mnK
0F7Ya/vSSQ7SSWkHENI0AOZgC6B2qdFi+SrqzcA8mkIT1AuEVIO4h4AbYbsZMbN34GRFnuDUecAy
24DULIMOl/9QmxWnVCg5vtv3ta4RWYdMzlvrXWIv5UXYIkKrF966zTVw3cPZ1uqDJ7fGbm9F1plM
k4FGmJdABYzkuYVU+aiGQAYSiIDGl5FMUJFGIdQKzBePKTgk8ovTYofnISwRyTq4wKATK91LuiDd
3MhZIyVlbhhiJdjmHANQcYl3lYHmRYDdBE5xrpo0DgE/WVLHvqO7r64OOZiyrc5hB9A3tB8QWJKa
RFuSQFmkhEK0QupXpLv3Ia/OTVUfNof5B/xylBQ037uC3tvHeDqQWI+Lm4Y6dRPSYB1Pv7kvl/og
2303jG9DAZWAdTCWbug0BFoVB2SLfJuzhmP0l9PjrQqKir4L+iRvvW8Oo/bKvCMS22mYlZf37Pkg
KqqEMk0BHEJ2gY0wY0nROT906w/7/aCjCN/651KPCklHSPJ4rPPjUn5echsb1/JZA8N+5ce/QRPA
lKrZd4t11OwNf67P1RDE+KsdUq9AnwLvm57FYcZPK6ybf/3nt46dwaHm+YwBsJTieaGzQlsVG96d
yNmnBQ/FvoNMsMBkCOElwDY3Z6b/Ccnc+NTrUfoQ7FqfznG1rn7m3DV2p/9alVq3jgTpAppJ1Tv3
bbJeWdHUVW9ZZThPQ75gypEI3Gj4NwMEqg3r3yElVVlrjnBaKs9v8xCZPo2puGtGiUYUthmwhha9
DVgxQR0V+TsTMqPu7hihPwustzRIloYwLhg3OQrE6utsMxtjwJRbgOGGE4skQV3U4B8L0uP1EYn0
uBiSsjnJF562txCjhzcG84WRaQgs0L3uI11GV22gmUGapWZe8Rkhs9PHQERc2g7JhIks3g3PQtD8
SoBIFEJlp1sYSvT6oEeDE+NaE1SsBKGy0MRkvnXRF8MtPvhcjB5PVxBFWmt7DUfnrvAkhpx8WNr6
jK3pIfO+BZSguGc9+j22Ks4NvCuC9kC+3GCk+Dtr8hx3hjfdlr/xQreQpxApZGaJw0ymn14NKz5x
5RwedeMtW3EtGnH1pHHG/++afBqATZZSXDQZZZheKt/Bk5zv4yH2TN2DBsOWknOXxlkvEn2/9dsv
ObdyP4lMxlkBMlune9TTvEA3jjz3IU9j3UAxyOVsqs8uvCGagSOxNdxCVqmNNV1TRyY7oDk4N/wr
DzZBPv3kxyRx3wYFWNMmZBzx+jnsE3MWhyjJV47q5HFBL12tzlUU1k2hhq039zseBfuRMr3k2/Uw
TUZmBHo2qqc54cwwiYc7wzhZmUH2vIEBkITeL/pBIS+mnOaL2RXzSPaygn+3AO9qGo2ex/W+tQ+p
1Jj1TA6FOFwtPXrolYxE0L/oL61xCYOjo23rZ/1l3cW5iGGIEqVjw56VSM6pkzyaV1P2T6u0D/r6
u0Hc8hGSwvChgiyWc38xcH7QyIXNiJBLOOmfCyRNiC5WKZV5lNM3nt9OPxKNzcDajRqgKXJwsF+C
BDYzLgM8ciSKe3ZjvYkRqIFTDlbbPniyp3PWAOQg8mj4eIDhp1EvvSMbobgFDLfItsN3YUBaw88H
Y9fPi9zMPTBM5NXQyPh72regXhymCE9ZXx7N1ImgCleG0iDI8wgQIWBpKYgQ+lMMJ3gstQGH37/U
q39XuLoExtkv1Mnp01iPdtyV5PadZd/cMog3AJ0e4GeFl11TeOk5re/7795OBJhEk2seGXReNUCa
mCK2qCO9LngguX44rc2Uf9YFyFrCAPvnUdDfp5i+adoOAtkAq3omUcx1/5gqB8KynLxA3AmXiSlB
F6NzPAZD8DA16vzPH/X36eS/ftQfZH0nxdsJh55gr1EX2WxHM5xuqEMjEwwnHNo4sbvfHNT/FRf7
/yrRmuIBisD/n2jNOm7qr7L8g2j9+5/9Jlrb1n9YnqboomGxTZgnzNd/E62F/i8B74UVOK5vYq33
/4jWPv8pCCwfurHnQ2Xijfkv52kv+A/X9ZHX+R6kXxFCBP9vGvh/0bJ+e4f/z87T9p88EVcP9Hkz
bd8NfAe+zd8HpWFhJ40pcjdCRbaeXDdbzhnMraOoLvNgzIep064Lre5tp+LHZFhAlUgSTPnoLOCs
EhV7RM/wzk7YhSCWEKQivO5EekVGK7TZsQv4QpeKbqbvqlOHvUhZjV+aLfic0rrq+p8YlXav823+
8iD+Bwaab+kh7185aC5AO7c+JB6Ce2X/6aLfBU7tCWLcI9n6duxMcMi7lv6ANL1yJexRFk48jlZI
B5O1ZylSG42VLeNKym/G4IjIGoqHdsal2PbWXwRZhbvAa5x9K7v14C6Sc7ecIdBaCLkXkeidbqdG
QvfMag4OU4rLs9PtO58DjZrIOwJttHetpRKZNRw2rERODnKaKfiwUblXQElRWI7L/aubbctx3LuF
Tf+fvfP0R1m+fXWtusfCDEioMC0iNcZXMyEvb0xJXqabIo2mTJ7JYOKJmYQ+pjgJ5FN4lb2JeasI
cdgURH3holceFOq58yx9itGODK5ei/akB1V9Mt1Iur/SjP+XyaSEl5smB2MG9iUKMwUwseGGm9iy
TWBxmP9wU7aO2JcOq7BMj3Zt2Xqva4rdvt/iNEW6y2KbES8S3EO/3I6b0a/vG4dIBzAOtKguQU52
0UTIlXXClvnZZ2wUKWI2vJyLGDtU0euGhtAadD5Z66eRW9WveUhMUO9G+IBAn8TjA4OzeruXWG8h
zKcwXEgTTWycTFvIbmPxime29oMuf6Vm0X2V4TBcja5n7ts0+KoYdGAQzRunWAD08aTxcCKiBSz2
SDe/EpQGk7A3TvaEy9gkfZI+/C7GryGe8u5sITu+llb5/LYCFsfXDKtJPC6F09warNEarJve7tWa
IHx/u+UkrR4M7vYxQ9mFsGj5ssjUiVOF2nodKMQsS97sBoqxPZrvqUc0U42v6oblLd2m7jBbX1wf
2ZJQEkyCJHA829oWR5UESWjwuqIEvmJx5+1qnV+WJi1TdfGxTQk/Tll/kWen+Jz5Ei1nIFB1+nTg
zDnLnbnc0ZMSZT/BL23lq/3k4yYXZAUcRS97mzdvkI6WgwirT63PBlFtBE9axeKcoPo+jW730Rqt
GOF+eHIM3DoS8rWifCPCakLsmMJBsPoMkygQd6dgPqgTr6eSyDWsYRlGJN51bNsrsLYXzXP70++s
24KF1ClYeYSejdw2G5Glthsee0ZGGycdhLAkxlb7usbgKJPeq4+hQyzdYdtnvXehmvoyJrzlLgFb
h8lGIL1UY1T0qXlmdoPJ2Shg1Zjie+GP5R1SsLrYMi9vcgwoW4jRMpblG+o8wn0siAphaS2XUQC6
mRsmRznWZG/3rCh9wPfqA56+zPCKeou8NOTdUbaBCVQ0oXd20wH3nSMOgKTPKqIYqQnH2a6OrZqJ
5+w/MTfSfpsLRikAKLvMpC8zm+CxN9cfjlfeETRvZ2lFk1MR+TY0ONV0+GhKa9hNTpBFqnFfUMlL
FuyHxhMPci0uyeCh2IL5gVEogderEiEpH5gXpfSieHkCDuv9rQ1azP58AlSKwvg5OXI9SXPFMRCV
LmEkWdwgsk8D38L5CODCauB6dro5aRbse+QEtXcoLtO4wljOvvPyMuHudFZMgYWqkbAzKTWAHE4p
FnEDlxliR5hZU7zlhvlEaFTTu69W1TXsDZoczxx5zfn8kYFRNNrNJwZKTMMdmlY1NXCwwuWL5dnu
oSuTGzRn4zT4atsny2kg4fbFs3epm9F6Teolyev6mp6WufxGIDXag6y4NeNs7fDtdSBgFdV14zW3
GABHVl4FbDc0bJnxpnNJTkCVGT62wzVEEP04hai3jZpvtrYdkc4dbkxp++pN24gr5M/RK4prstjv
A5cDz/NaSEhtQxKtIEyvCKaWy5zOq/9tcoX6iG8NBWtuPCtj3s6iIwWKa83R3ecXr2Fjy1Z2bAik
d7+wvN3bn3SGDzglfm+CE1hYxco37o7b6nuwvBvQVMXiMgZvxf4IB9hkfcyLDlSNJRR5S2id1wq3
vLUtPhc1yYFJQFAOHsHwkbby4DjqpFo72TepKxkkSO884/sg8EauGWhAM5CAqFt/y0y8gI2RKZbt
becm7G6duHgGpg4z2TioFxhxhFlDhGZQveRgHSYOznenI0XQyra7wSzhCMUxiR0z+OL1A0TPeiJe
EXFFu+G4PIVudkxN+TUZmT8ifA/JyZ38Q1Jz7sw9GaESQ4JpdXZWuKWHvGI22g10GIlKST4mmFp4
jG175ohO2ZpPVja8I13ZOicBtIcqb87j4M4PEPbUAQte9TFMwon5Pi8Fl+dNrHucqRGJ23QsEjkU
fDEnnrNuI2y2/poSlnRYMlQbI0ccSczGSRAx7VhNdTemQ7NOyWWZMSVZjZD49xTchUSndFfUzXRc
8OOGHcIOPo6BQmjQ37du+CK8vLuFfgFHK8WgAFslnTJmGOykD5md/yrTgdNRr6K3M7pknLqvPfn7
c8QwAbwXblSbJnyB6WzLcXy2KxzNi9VYj1Xt6QHa+qSmcN1B3ydn2hOfF83peztQZzljYN/uB8D8
6O3SRZMY+wZRKqnkdEbwuLChMbOTmkGPTBp8kjTzbWcK/5pN+iGt4c+8sNbTGEg2mgw+lOzrXTai
KfVHslCtMRtBO5MfdiYhlggKHROcY1asORNO87nN83dvq6DDjuTcm9MPUhyyQ0qGXxD0MTvWY6dP
nUHRbKetAYBVb1M0Lw5OHAZTOI9Pb4sHW27Lreh7bTSeduckN4uL4a+PImjwI8fu07B8jFeDbDyg
N1vej2eUaxOBzeEnOLkfR4t8v21KyGRrlvyMqQNbjflKqmYCvu49LIr8up75NqFop07rZ7KutuPU
4MU3loCszPkztTQbo47sfFtXktDF3WQYS9xXhh1z5DJH3pIrgViAqFtoxVlm/zJy3G4RDg/HgTCX
KjRcFI74AuNtdNfbshiSQ2/i39e1JBzjrhyrll6c4S3et9XddjdqHfcpKKk0gaRjX+FJTmiXdxrD
lhltoN12t/E7MuksSlKqrnLk5HyLeQWgsuM6mI8WJz8z9/bb2lbt3vbmg+FnLuKvdQfZCHDUcNjR
pyXdl/rwn0p2tqUpzDOmprckDbxYGAvJ1roURi3f5G2BLQRVxezZkWcMzFUZdh0qIzsGwVgehMmf
gs5Ue8tp0sjKsF/0nm1nfcoA7U62XsxziacZsQzDoTH750lyMKSc0UhvMqVJc07cLd0KSYkxoxFW
y7FctCcsecIHpedDntjO3WZ9wbB/vxX9zRxQzpfl8nVbm/7ECWcsbvZQqXGIqnox8M5ufwz+pxqt
wBGrG9zF+uHSSpIti1S9X9aA5xU4+alX7FmhMHl6E3WFKikWQngyrN19DuoQUTnbu0rkj96olmhY
8ulGIiZxHlY1EK2AnwP1X3GUwfZFztZjUMIJMpxsBXwjj6TdB4nlvhYyCOKBkbtTg2W0sIh6dxJR
i91HLPCt/uf26V+o8C79aABeQYqWbaKb/0OzsLSChAjTc6LNqJYT8QtM5vR+0XjoD5vZxbFmbDF/
8cRwVRlWjLJTT1nSYzi9Yu5aN8z2/vmSnL/jKLBoQWdoUqHlaxH/v8T+EBlcc1aFbrRZ3j4w8DNR
aSh2I6pIvCfT5VOQfspNplZWXj+GWUqCfavOyhzelzUWh8smQNV1Y+cwjz360wwnqILfpOArzkko
n3tLHYYAz+m2n9lD2StzC4dRb67nAzNecN9tfaBgJXhI5lhqVaF/8ZYP5aw+tTaEj3SYniCIy7s/
BsdkWnQAfHVfnfGhCREwpPg07drB/hVWgju3Ngg5s86//PNt+pcn55MYKlwR+DbiK8KI/mCoM4Nf
fRmQEJz3jsLuJm5NF+JU+ioUAum3esoP6TKaApaPa9fwYwnW24nKcI6hI77/8+XotK6/teH6cmwI
Rg5AA4LzP41QTMIMVqfsUoyKgRi6pXEiT44/GzYebA6W7yMnputixlcoWkEfy0EkWfZc5cewGPHy
2LJlz57fI/0usE6T1U1m6lrbbn/vOZCaJDyEQbNGztw8DpskDDKjfkS2Ze9Lcwz+3bpw/3wL+T6h
1lwD6qAID90/9BCizlZ823MUWKpOjkmrL28q3P322NO7Me+W39YOplBIsNlpCtHccEFABLpVVi3x
tyWQwU7529d6zkCRXWwzxhp3fluQQmNLIpnypTL3bsr4kuTB5lgL0VOFYa0CCbq8qA8TFmxwpLhn
c/kUqC9yxV1CzPhn2m2Q7rNquPtmFTynC2ybNE5LL4zKOu0uXkAzJ5TFJAFjp9DyM9ox3I8rS0KC
tsLTFPRfZ2WwyRu+dxz9D3OwFbehZEVb6oEg7fTUC586ymnPGAVIxgWG3KflPN0E7m9+5b2D2phh
ckOC2J2lh7pAi8rnEDpUW7M0PxSJcTMrNsrJSZIn34TqFg503FC47nWjCKOk+lPFTKiqRZUTbi+z
nz6MFqMmWRN5usD+NElBvJidsk5mO0eEBJT+rhkXnCkaDmVchKGqtmZ3NhcM0gnCjSC/hSy2Nrms
MTmvZizs/L4pPPeW1aNFDGGleoYiR3oEJ0md7REv6I9h5XRXTomVBIkQqw5CTLKCgAl8jHDtcmi0
E9zTxCXwkO412EquAxV8mmCXbUOpFT2CzcrmHGqGX8Pk+DcDippRAKozgbl2sJD2K3li8NQVDnEB
yWxJeE2TGcVp53IOe9B+N0btaZIzlV+3PjbzI/6YG4ax2u9grscr58TZaMN7E1AsLX6P5qFYsDbU
KExQhdUVkvdnf6JnVSnlaEqsI46+GAqDN73/56Ue/CkVQs3Fruyi0wkc9upQyzL+oo1BBhEuqvXq
41wZ7aM82m7jnwq5WcdKk6hzw43DBetQ1whueQHaIdsLZNtbyIZ+zNRY3xyFareEYu4YH4fMZRri
4xrqJbwIueIkNMLe2rUdYRPO0kZGHrh3q3R/wWh6CFcbyc3svKdE/x6qXhyKpW6iqfUc4MUOO217
zE9BAvQngQPkrkMFeSmgp1aG9SGzHSqs2nmyXMbymxK3ErPms2NRmVVmTaaqiY9bt43QxqDNJvR9
x3XDGDxn3AenibDfgVTWgY5ehSmk4Hl2z4nlYXTWYW8XWEQBmKX8mGEA0NCEnsyk1XxoiNcBxhGl
N0UUDr8onA6OMj5lOJ+eEZDGfouVGqmq4VOY/KBRWK5lz4A0DM7GUK+XTATZvxkhWG+g71+BUx4j
kwRfQA7g4PffdsC/PMYxM0Nm8AEeikvylJfCv9Qq1WQv2F/mPI63US+1tzvJ/HyFkS6OyTYxEm2g
7ChJfztxBPHGlsyHlLkgMiFiwyrUszfQk5vqWIZlcW/VZFysrsXMKaMtHtqv8wwreUEm0fiQj0tz
SaPJ7hua9NVSd3ciIm1CoU63jAFNJq0cq1CqQLkoh2ntuj40qbNrw3B5KjXMsaTfqVPLa5F77+yi
RVY4eNOJqepHd+4ZBmnCWB9kB5cSNO60f6yC2d7r1eG0SbbrW7lFdqAMIhRJimtVXx3plbDMl4Cf
blsGuELK9jiS5oCuEh4ZW6XUSUZ3Lnh8wJyjhCYJr8bT9qyjfqtcB3N7ODyeP5p7C6WubLIpHhUF
/lIOBfT/7sXImdwscjlkHb684JUf69xf7rBCjtnmL6SXrSfTzPvj2z4IH+VnygK/KvOXzueVPrtJ
uqGQk1gknGRNxp7zWZCnM5S3ACnIbgy3z1OP6aBIUvvsre2nXGqzuLZ2Iiwu51PStAE8knSkBTCh
ry4NdG+/87CFtqm5iYC3vBG4tzqUCFLezuI0wDpXlSVIXkNZSnOW7a1+7U/rBr4CYwM+n8s0NTdZ
OVZL+oFusUs1dIxt7aggZ5UkueyiSmIHNBHT444RTIYNOP2DCO13i0kIGUraRyyf1XVaYaaaHSKc
LXnqZDM8hPQ6ifMlI6Li3Hvy0xvMKsK1u/fCShkYY6nn6u6tTPBgdg3nkKbZdCaf+7RMcNhkDzN3
0d7S/7wt/suQRa8nnJYAmC2Hhf6nipF9ErubvCupNCVYpZqSW13l6jZbl7Gz2qjMsW3IgZuOWH7D
7g3T4GWcQLy9qX5MNtvfSeOmHA2eunx1/BEtuB5ICerAjMlc2E9bX19lCahjD3G/+NjRDgjB8rFe
Tswbkx1MhqvDCIAAO0IR/83X0zOiv28XyPyZIHk2Oamma/5Rb9quKJypWwmgGk2yJi3n/dj4Lv4y
uKdYfIukh0Y/EoqgOWh8KTl/yavuPchxugvSzTz/J2Vnuhs3km7bJyLAefibyWROytRg2Zb8h/BQ
5swgGSQjyKc/i+oLnK6qgyrcbnS1VZ4kZTKG/e29diCsCelxluf/6Bq8NHefsyA3kDAWNsp1uYb2
Tvq8czJr3IeNCihjoymhD3R9cfKLpYFtRa96QUYNZxZVFThZbGT9Nz6B+VSG7uGfv+i/H2p94ly2
49C4aW5Atj/vdFwsPWvJR4F7yubTG2fzRwBhm2IB1+PraRLbWdW/JAo5xP/tOx1RErmFpnnPmFRb
/vlvdRaokWU3sfNYdgiSxGmxLUaEPWsZf7TFTZRYxnVpGDvFnRH2peJ9XW4tQKjdlJjDpO5FoxNG
XDynQ834SnNe03XKLKebXpuQiOaCR5G0IEv8ZJCGsabluys7+VynzS+A0awHhjaeOBoPXIpOLI9g
hqqCN1/oXalwnG4Vxz9autih7HNNhVucaqAfocbKbEjg9kEH5jXMl4NvsQZFqOqx1XDFYq5Gv1MR
CDSi8VtqECoZ52ElzWFzvA9Lj5CDQLPMjXsgzfdlniMU9ZTRGSWLlWQUsPIv1Nba3I9fSG/0NAGQ
6ScQcapVBCoTpeqg5vAatfTUzqaUD3mJ/uaoIBY6+2q3eJgYLeDcwtlg0hd5FYxiT+HqfrbHqItr
YYxxP4bt3bbRVCp80U41Pqza4GYZrR38vQhNfRH3wh9yKqLH6xLiUcSasKGv28+VO7yvOecQVWn8
YHCKdBrdNGA1EplpLAwvwt2PiFpqOkG9QXJJ6hAOqZkLXgJfFUcR2P1lqTnOgnnoY1Pmd7M3OGZI
JgYFLsGYb+1B+HD7l55bRR9pPxGV0e8xkmKaXgs/xpr4qHxPPOKIxsCUkdYsvUvTc+ZQtr7iQYf9
CGMz544Wm9QlU2DPyzXnQ3By0/KL7Yv2Nw664LIAQd91IpVJFo7r2dTdJSvwceR9h6UWAbCbRM5u
H+bHduWdGg74rDCSWcCwaoagXUv4ptIvZvrHDJvvVs3Ysz3NQKZ0citunWyB+CQBHXfc9O3lE6WQ
JOcahSXeyd1zFTLH0W8zsirrN/ZKd8Z9VONwZh1e925RKF71jdxLC8zBDfBuq9K9DDnTjYh3ZVGm
+pUCUt7C1oiXZqAHkurIKaF8syAuUl9bl5mT7XZB3ND6TZQXKZUr4MEO6h9+5fe3JfW857Yofmfp
GpwGI3TiSXvfPUGTIre5x4id6ujX0alcNDgRiw5ckaF00/ZCKlXxQiInw2UaBXfwipBQljY3f90E
Xrf5Tg/huF/J7R7XEUhSzgPpGtQ9cYCp6NIsXupixAOmj041dIkI+G0Oxpd9L1vuv2VkHPs2+BUU
kTjSNXVjLpzMtSmueioBVm1fSKWL87zABVu2UVLv4PD3jadyxYAcovbZYnJPasTIhXn9EbS3s/cK
Ek7umP32es7KygP66qdPy6p/r/O7tTrojooJS92a9bVGn1sXrHAMF16bCRIS6tB3G7e/YeTt0UeP
S4YtwzQEA0hJSx3zNDy5U/E790FKg5wWxMmcbM95oD/ZUR7LBYkHobN+nMbYpoXvEUr+sk1ai/IQ
+V77aeYRiYXXYdLMTZ/XX9zAyLoXIZviOM8hKNHcJwgFeDchhUOH4/Y2KwK+gcoulp1wVXW1U1Id
HGputd1/iootoExR5D5YOBQR+sDtp0+Ao9+YzIbxwmwjsaw15QK6ilir/okVfEGAkBPDL2M+hboP
qLTgTy8gM3N2XdJ93dniQtf3vhEk8MB8z7HZuPklNRHUecRoRBGOvE4BPCllNpSwrcYVSxeyNNWI
0IXdYzMzhRMMHJm5RBDWOMUFhO9PuUZ4DzjyHMry3Bl8sNBh42d8cu0UArouiBEFWy45il7KINAH
7r1Y1Wa0/499tv0dBkpfXMpGu2i+We3TQsJsK7fxTosdaWRBtuS+X95WJ/pZe5DkllpBlh+iFzTA
0m4EJSq5Gbtp93nNfPMoFkkoodsrjOjXnvvoqlwm3B3rspnT7cWgTj7aNsa2qusMBvBVcxlkSzOJ
GGGQNIj7QylRHSYRd9MqidP2BIIrdvvaJb5Omh0RY65XiOT0B3FbE07tY2ZguBwF43rxOv+Ym1jY
LBMWvUNScw3RZUkSIUCBI9zE/s9VEbF6IizFTcuceTUjOw4HHAKl7V2VGZy1zwNCQ2jsOJw5a/de
cpfcLxuwvYnQ2dqGAZpqGJGuBMOx11FyhX3hOZR1dcytwf4XVfTvch93NXczl/lRGIJL/IsexYUA
dzXJr6Rr2Kr8Ho3dCjOSopZkrbCnJ7ZWlqQSw/HCkQbSFQVYfs7In9Zff+Pv//PRyPmbChCYDE6s
TaYlz2f6fzkPVuDeu1RyVht0v9AYJL45ELahpPhxW1D6KFyiZwh8Yzy1Y0gDll/EixzgMeAiLEcT
jiOPlN+xWtZ9wbJkRpB1Q9J5talJVtrIptv4pKELq9PhepODne/xSb5jGrnJrAKPbNTT0SUQc3Rz
YqflPP/Ld/1vsKkg2PCULhqXD0ETg9Gfj2Ic1qUzNfmQRB3Xm7oIfsG+c08LeSxWrKacu6S2QTsz
PawPE0MsUhVH19M4kp1k6EzgTV1l74yWuSqFwNigSm+JsylPCEmNp5yx+a41p5INBbWNVf+fX6S/
0Xd4gbAjAo0Er7KdJ//CpmhZNMD/QXmfcPFT7YzDek1tCmjZ73a24o08RHzrJMn6Lm29KxdVa57G
kzWReM4zjplWd6USJB/Mf9Uf/mrc4hvKLQHDFtcmtml342r8l/7QUq3nmPhjDmuku3fGNsiMTQR5
wfwigqVKVA6x1qXCkbQIhrSqF1+NSvsxl0D2XN39bKYsOiD+k0tZM/kobZof83QfNKZ6tykeo/Pi
HkRl8ZmquOpFuSn+D2gncOfQpFL52DfC4vmZqWu0ETo/5qcwdN+NYFqvg1u8TV01HVqx9BSQzF9s
1ZmnnKyzaEJ5w9fMWNfOz1OxPMzzWMaRJNRSuS0THm3cy8prjoZV/iwytr3U5MY3KLHuSKHU54Ko
h7HNutuJkafKunmXR95lXPz5IWua5Qj1Q2PYP2rX/20IcWx1yJZadUANDaLnHOn3nPKtw8ftelKf
mI3ZaLARl1387mq7QmvHf7M51e2dOmvBjeWP3C3lwmiEklbyIUbSmsKIMWxRRxJZbyzlaxIaPyH/
4mKmpoAGQpJYzlzRf7OCoR/ViF+DjiqZWQQxPP2SuWFI6r5j2EW14S5orBdz5KWyTAtWzWrPu1XP
1AhSCX8aCm/3Mc/1bVw0WI0LnEeAACqMOrygTJ0KvmwJNlm7XKtSdTdUmvQzi5oHhhnoA01/A6bX
PYVAXOBVap0R6WnzK8I7r+8vzA/ug3a/eiIVL6UIf3R8zTuPiOzL4C/3vq3UvQ6GHd0a0bUhxkJv
U/VtrbOGgfy33mCGKNYl5yB1HsvGvlZlNl8BR7QPYzhYZ6lBorSOtliaaHzs3EU/1Rj5jm6JByhd
replajWF9AQHDa9br5RWBS1nZ85j3alP5QlmnYke6DC5JpvYBRQHD2Hik6eZqmg6L3Sn/Jsk4WxS
7J8u7TxaIJ08INCej//0L1JtloNK1IGZHj5cc23HTokrfD59jFGF4T4HTW3fDSgq15mrjmM4GLDx
1XVFCMUGq78cp/wwNSgX/WRu+w7CHkeY4RgUD44xpPvFWY5NIw/ahiVGhlcfNZU7c9cd+yj/+WEF
DCWSEg0sTNfpMwvY369q7c5R4ZJISv2fzMvWHb1fDWYh7mkzwcyYVKBK/B5/xyTqr2KCZZA6YuUI
NlB4BYbzkBpWdw7TkHuCY+yL1ACk35Tvw0RDsynQMAulrOPKKHxmfBwza6GlJ7W95MPBhafjNjf6
U+FW622pwPH00tgz5gEvwk6VsAldw9U8kxa619Y4nc0F71llg1sxl61IkqNBNNHIrWfn3EbrT/LL
zVWPOJkGKhXXAsOKJ9Q7qcCzXaTlJ8xD+6nynmgAmGK31fT1BfVVtngQR5lfPuyaH4++Ca1v5wxI
rLX0ryO5H93Q4QM/ci9T9G1rBEfqSLS3KsQUX2/jSx6IjynKItZtswFHnGNTcqgnrVtxKmds8h+/
heaW8QKi71Smm3nqUnC8v2aLI/dFNlNCkPbBXhE4xCgiDtGYNlTvWs1/RgqBF7Wn1e/ktYy8h2oO
i9i2uSrpBpm+ERqgCtPGaZru/Zr/XksmNB92oVwtyTDxnuNCQyXw2gJnXUHNSTytLoY+RmmzeZpD
Z+uqRkcCUAtgGE7zrpktsatY+w8DdUAsVzhJqIGgLrZwKX2mnorqQwEohwXTcQx5qyCVnBejeLWC
wn1Ys/GhbQdqkbAcDgroq5XZ8cevZoGyz7rgPZKxFYiClC53cDprsDeVOqJFJGwSI2pvgR/IGz3q
vkEHm5VmN0AI9qFS+hrOKcCUJrMPn9dusTEPUwxdGepoFRa2ph4eVKrM8pyn1Zlg8oIZQ+Nd2jAr
HgYs0fC+Q/324igg47TgAlAt+eR85C9yR/pnmrx67VTm0xi7uS7qzdVnEXuuWypE8uwNHTK9hE3+
JdME8Zf5Tt84kzcehqMfNS2pj+yelpaBbGRouERQ98bmqjjlUIHNdywLtovpkq6AbFdW/OJbOKak
CJAipHTU49yVP+axCy+TYz2UnvcHqHhJ7HzUT/SGFKTfb3VrPRFLpXluM4gH0CRRXNq76m4ujTFn
QLoL2BTqHBY9o1JhxrmZgQK21Mazqqerkv2LgZ/qOgcYRp0mf+yDaf6jTGHpZGzLSzN+ZwnFlhe5
XKYQzm9kswe7qw65StsrUeGLSq9tG+Wnjnjtvq0Lrt3DtB7o5PnibDNP7TOKGelt/NCrMycgzpWO
2cVNASEzyd330FrOyELfVdqtuAwCl/wJiN8mRJtUkeRphauZtB704k7M9sVt4WlJ25ygC+cCrEC9
AxNDHLTrIBnpkUvpQA1tw/J4cHIpbusQtwZmVwciBdwcdjGq+SbZ/HI6cC5Oxy+OxC9hUk7u99O9
5B5xakvcvN36SJNqDhEGiaVl2HjA8Hk0MJXsJLOhXTZRDtbU1icwqDuHqqqvjd0/gMUG/FBX/2I4
8P5+4Adk5thORBzB5D9/Oa/BIQRDWaEjqpGrVJPbeNByg4YWgABlfh/at2Ut9x2PhTUNLz5e153w
JWeL8NjoEOO1jnJqUlgDDOoV8e+BSjaWi56weaxUv+yUMde72hmZC7dUU5V5U8a5V4h9OX1BzsEa
EBXvqK9lw4vSu9WnlSXAtSxS9RZzR6BIpAfOfZZ/jjyRBEN9i2bMv1l26Wcb5MNyUZH7NaiGc2BQ
uiY68plABfYsHUCbS/H/f3kgdYF/ADsbp1xg+38+4HZ1lUnqrKsEsWS+mjzvWceAX6LuNR1fBpLA
aOjsYU3DQ+QwzF7TID9Lkt1x7XEMZcB1sLhg6QiwsOm17Lw5nUGl5+Pn4Du4BsWe4+0nI/2i7FD9
26f/NwcEg8fw44COBs5//3L3GXAZ0hlR10kRLBHxwnm7kPc3Z9ADzAu8S0GNNOH6/dsYtN7Nt957
uoJ8CtlsDj5HMprORS7E7iu5X8OR4s6pMBIbUm8gucib2AzY2urbstkZLUVbKhCLIJGu9fTPt6D/
46oKz59DUOhC1+IHf3khIlcHrg1bIAmmDq3az1mVTWqSfnaLSZc95pqErr6ArsUuPU5Z6ZzpuXX2
EWty74z7qUaLj3oYGtb0c0BAwV0tln1XIxF09Xr1ZgLD+EYTIeRrvW5VIfNQHDPTxS+m+HBW/UkX
oYOZVv3ObXS7f/4Crb8iCANeKjQB2/Eik9dsSzP991WKzHuO3DPVSRpgxKtnz9mDt2sTjggefIHy
VReTefgYj2fKeWwms7n6oMhB3LDaO5FO1JA3//JZ2ZsC8OfDp0NHFEk4bnoenNW/XD4p0LUqXQre
QCbYqaIs3ENgzVacK/dAcTvdI4a6RIvGlEvtgi5fi0quB9PId6IIQZM3WVwZ+o6xg6nPUM4XN8//
cBRRadv7t9vo3xc3PlcQ1pHnu0SxPuSX/7qMGhPxFhU1vEWEKiHmmJ/QHOajQ03uZuAlK/xgWGiC
vcYm0s8wv1COl38ZN23Qyr99zyDSYslEokF1wN/151fSCVBxOFshkQyg5YtyeYVBS61mObzjzWV9
Jso5fR8XKvhKz35TeIgePG80jig998XD1kw32K43DfM81MWxEvZni87aiyCjdunc9Ku5UlCv4IEf
Col0biofG/AyMeKORmuHTWNnaZZ2zVyodSmsHIaWL7iANm9kaX3Og1+llX1CD9DnxuhOVWkvp8De
ibKQFDaQV/Im+4dim1YlN6CsKB8RyM4OQhGmYvMhp7eSnPG9CV3OpHeKRux4nQA3Ejajuh2bYrJS
ylswH3paHcxWlkHHGO8Co4EHxc5mI28Rq26ovy2mZNQGR9R6vrbLXZRcGRQ01X005XhizSVuOQ5W
A3548ao6Q99WX4pT52V/VIMY6XXM5c6TkyRtnqKhUXSDXD7vyrD9Hg09QZru89KuP8oswNmc+68m
TqvDlFHLFhEWrm0FPF9F51xNEbSfGnWKCPJSuQdm8dE+1CHJXeYDZtM8BXlFPqyATO3wIMTShp/J
vXw5pCtYwjIa97SITWxi0XXpcR0oS6E3rXwDBCmsqGhvsnSg4IovdSfoap4pr26DIC4bCPJ+Z1Gb
3SkAVOX7VPgZKeT6RZgw//kHX6PnXLSeDZijGSMX7PZf2uozOFHsWDXeGjxj07POJvZL91A5PTw2
5rR3Yb2Fcmy/gmTq703bsF9vH46L8zKS4Lrlv6IiZD1dwV4ypPEbmg2hainqUAsKt7+WctxTHAWQ
r4Ho2QSmJuph3rhHZGdQ50irZeKvESXG0HaYGWUjVpkAAovcs1CH+6nMo0O0SmbLZmgfW/aRsaYp
c2lRAaLAxpKA5wbgN8FC5fY7uw0o4rVChiXTg1mumLDBzY3kfjhoqOdplJ+dTFDUwCwkxsJQ7BSs
wX1XzdnVSml7RlZvCllf+tz9FVBnvi9rSrDnnuy0PY10Vu7tavqjq6nDFvCgtXlrRfob6sC4E4Yu
jyM+IGnZr3VKBWjVtdWBVAtTjBr4udgJbXJ3wjkx9Xu/U81hUitKnBi9k+kur6N2hmvHsuhyaPJd
hEG+NS26hwmKVagvEEa3pt7ytOQO8hIYNddjhrOf+2B5GKRc4ylkgFIYzCLcGcJMZWbPQxhRgWzX
AiK4VQHJIyswMgGrAe4d7EWKFz6PIvoklsjfd/28xHNBADsIMTCjwsOZHR4XpHCjLdnBsk0dxC7F
9OLTUDw6OVKNyKlXnF1xXQzoo0ZHPUPpjt8mLFSOLu/+6jMujlip0PW4jnnHrlaPrtsBxkpp2ASu
OkE+pP4wc7pXE40m9SA+Lx/+I7NfiFNFeyna6WaXIah6hioYRCM6G6fvjGPrpxDUueeyeZXFnHFl
nhnspOAMazMA7uZaP6Dqqhshf2YZjsmQ0p3rV0ADhbkQWEokV13GmNK4Bqt1X22pHwvrOU+RyKbZ
uY8GhbZ1ObSPHiZHW3uHlgvCYy3oHLeG1bilwHTbboxi6FAUODDIJi1rr7CZyu9yWceb12vKnA0O
w1W+fB6x1h2cpqQP8hPRJRyaOl0eCqS3B13meIr+9+OPH81rZcQVLpb//IQyzGk3OmXPmWQkC1Zg
RqeSlow7o/aBlkm/JTo0ksCx7LS+E4RVDyFF8z7unIsx+dlpjtwjCgLbBOabCatMo6sZB0CAlyGz
Xpcy+t1NoERZ4xt4HftpJpbWQBhJK1OcbJfS5YXNiLlr/wO9jxKbLdJWRHCryCThKwCCFGDOUNHF
9bvE1l3z0A7hz14i2voF8n7aVXs/y3Vcd6nBGpCmwHCoQh4VBShVhaEP733JRUEchrZscTwOwxOA
BbAyKSALI0NJFUX9JAQV7GUq5X211seBeCX9BwNsM4O92g7N+cHI4qEeOFEXrIHgm4t3lvejsw4P
Hptg0jj92wx8MzFqRA13WpJJ5RajhPEUWdiJ6jl4LIzKZDzILFFu3t2+H+RjGljDY1rK28KvOlWb
Mx6fj4PkT5iHdZ/6jWw/GdTJo4B+tmQdsURmLL5t+bN2wwc4MQYUQ+9NdtuLNWEri2ZyxJMYaI91
Ov8CdnNmzl0ATDJHaMxl1T/YZvrTZADOikoGhcDNa+7h2O96rj4Yld14+8M6wRpSTRy2E89baTUa
m4uhLdIPrJ9w6vaN0f4Eio8pbvWph88QjjxNhGzEzpE5y0VE38ArOYm7IsmatY1DpNTyMhndr3Qj
TGZ9NJ4XCuvvq9f+MVnqhuTUPPcOQmzXwnCZuAdxnNP1t5HgX9gDTPWmkJfGGZwXFjUwRyn41jxY
vWen5SUCUlV43bOLze86pbZxaoMJM4RV94+9WdBzJKHAbh9hKOofCVVgz+TuvRuyarzOhox5+IND
W/Vrtg8C9xuVvkeR1ei49vKIdgjKc/sHeppzM7C/7YmCN4dx+/DjJ3xXkpH6+OHidhygiXB+/OL/
/b0fP3J61Z4RtZ7+z98Kh5F8kmpFPG0EjXx1w//3h378WcFs33t/nM8fv/m//kqefvtS4AaVffYH
EWV14MBwyKZp/U7QpdpxrZvfxkjgKW9z/Tmz5nCvbeVScFoWxGfc5sme7RG+rRncrGw1jnhzA7ZZ
+bnC+XDdKlxr/i1Zga+qCELWO1pl9WLu0rZjP0etmxfSKZGVD485j8HomvmldxtqMuq6eWc6uu49
GEBXm67nLxEmdlknFtH1T4tZM1YelXfpO/MKfiR67JRpv0K7MKEpDqActw87kvux0eT58ePD3ie6
1Qx5wRCs0CfTyYN95ljhgz80f9iLq16zwrdfmJ2I/GWpwvpVbf8gLfkbg+YMi5yPpGOOB8pvOK17
2XM/BjdAILQbj/NvJy8JXHlbTUKGXjMyFoAck3W5iENoLWgXisnjND7JXpHqYKjniMF6NkrjWguk
PUVL0w7duXkqbyVY3DiMCn20jSp8zjPK2nuUHOKBJQfuQZ7Wuv2R4RfZVSV4HzFzOIPAzzznkPX2
N2VBjRITj43CzF6T9KqDOb+YHXJs1nRM9ROrmc7UNH0PBfQ0P8i+wP6JG18/wtRjkuVCvsRiA5Y0
8N5FlO65ZZ4c7CGPdTaqz2QH9lOw8E5zs/xYE5ZbJ8yqloAJ3UPGYeLE0T/l0Pu1j8wn1/Cam2XD
wgdQ4DYvk5NzFYTItfZ3teKfm/q4lDk2ovXCjfIr8OFvsPeJ5INJFyLaK6nuFYDrMsCjspBsGla8
CY5IdLY8lUNxbjzzuXf9z30knobsZVXOVXrYWNa65BMtKCoS8jHM6mfbvkw8znIJfi+OwAIvf0wc
kJvNNyQi1hLpExKRJ/CwCcV3lyZ9AnaTmB1JuWE95+uL1a7EyrpzkIJR0wnebSSwZeKlSFW85vOz
MWI8rNvbNPIiboDmF5HOT9hP0K0aLKAMt+jj4Wpg3oom73AmdidCZN97YmXZbH4SKPq7KViXXTj7
NKi3iRNaxAHnpx4RParXb9mYPqw/G9VxW/DePefFp+rOL2zGwcLnkYNmxf9cTXIkGBND+Xii5ugn
QtBaemQD7c9+MX2dYMbswD0hCfePwVS/Z3iHrRkQJvlZlwVzu5ykaNlFMZ4AECVbAqEX0WNoyCfw
mb7E6R+9KEKSUwtrK3jGzPgUgBEd0LW8AU+d9B7NOTrj3hQ7hduaY+P4SNlpqLvndgm/R2obhMgn
zkTObk45yvdJvRhPiqXfNSGWzsCaaBpYc3ghRfdZceYiG3y4trX7h6H9Cw/5ZbPoKUq3KChM8ObC
F/jCMIyWijfBwXmprE8zc34E6oh1x2KrUSY15fjKpOF96137ptwZKAB3Km31bC/+01Iz4MgbCeHK
/IKkZB5GH4lj+36JmXdfzWO1E6b7CwRpb07f24YOcrxKGeZT3iemfzCYr+71SL6XY64amU9gyP2+
mNG5sYqDxwlQFSmhxNOS7bVv7xpONiVrYuXLSxcgXhOCyzBXs5Qeysh+UjgUvWA5M3xscUO2X3WG
Bv9Naf+MTGv468saNT+kq7/ozDvbY7Cv0ibRi3uTQYSc27xn9BXa3rq9mJSzT8e8DJJi8c+tcK+T
CUhULadmwWeozJso9bMJlZMA0b3oHDqWJkxs2IPL9BaqbxZzDShK3FoLexuUrACFyx9p7zCEFlgn
+dmg25C1Xux17iPLOYm3HKvMVD/ymDM+Z+GqPetW5Hu2kxuVx88Bb5fAj3B8ho9DFr3Nmm6Bgutr
K55OG8YTcIp25oepd2mCBxNllw9BeOP2dPawtuE1wra/oNr7jXO17F+d8c2rWbM6i7VxQPuxbQx6
1s/Rtn70lAmbA6bhFTfvWr94Hq5R7LU3e56vkV+/k26rmfplF9PPb+j4r5yzaWLA6ybLkhuyjc3c
0O/rZB8tu+7AH3pva+BjN57bH41fnzufh7YfLptEneUOaKkUt+SQFIx3doH3JbDVechylOdifZ1C
8cOEhSs0F6/tpR/fF2+5DMA2RSSu3k/XrZKsU3TjvqAKcCjOQQPyXGpjPEsF/UNDdjNwzDHlBxnz
tvQrvB1xdNrojvH+yevKhHfrRikrj7YurhO9WWSaL1mWNGq9+0wkwJVT48kW3I7eg0lrCuBYNgm4
8MXEjEe/UmvHzTONFxX+zNf8q5OV9xWLbqt/E6q6oyATI/+6m5mutFn2B0g54rEVxcSUfUa9vgM4
3pJ4LW5RWDogKJE2Zvorlqa/uVxfQ8ouLIC86x1gZHXwmdQBjXxgsLJTHgIFZSYFw8Lwas3qO1eW
JongCoxYFylVKJ9cYVyUM52xKzAFb25mlb6BgyW6DVchML8sbsAdJ5Kvfu0wvPSwBmbNPbOh2gDE
fJsB7S3Bq+EMz6YG2dM7VMR7P7aRAJLqXYy8YzdQzOgN76JOn0ufI4QJH8ORJvUKGeUjtkHtRCO/
FaFx78aUyz7xa5CiR4Pdros0JjH73FIuuIKXTb1fvgLc3sjgRSC4WNrVZ3Ms3myyF/uB7X3fjghX
rvdE7Py9GLdkJ9IZHraXxbXevPaBS/AHfRsQQdqcnJV304woUoz9JRDV3fW9p4gaMNGqazG3kHTx
eW4uNFvgYpYVxLZj363HgZMt56rumxFWb88UzkNqJbh+TjtjH8zUsUqXjYt+pO+VNpmO53df2l+G
tqV6uXgKkel3XDI4CTj+Z3coriNlDbsex8cuKA5hW9wLOrj3M/fEQUSHQWvrJKIsXqIyOHp1eOSa
ksbRaN/t1j1r6N9ojdUfbS4/m0GyNk6OUsOBSnCrNAuo+NS+HH3f/G522aGtbSzJ9r6o84vHYTyr
VZJWjHmYtnL+HN+30RmA84NDr4VdjYewcZJlhrZo4RRQMzb+xMkgK1RdYgCukBruQCHBBPtkqhma
wQIqCwxBOADrpOKPLfmDSIQcnAES4ua8sqtkmzhWXho3bmJ0FKjnY1xaa2zjoZRDRg1PcGiy4Shl
AyJ9TKy6PUKQr9Y2noj4pbKLYWEwV7Ri/FhHx5VJX4+nKXAOcm54pS7lah/NPCTVkh7z4EfL3Qli
6Nmvs0QLdbZb82HcNPXiM3/3QyX5pMs5MY3lsOjsmZURGzVfN5mYTPnH1HKOI6JLgKAlGZHrsE66
IoAmI5KMuy+wOtdmO5M4fQX2XaHPdh2cCKnFdGWBvrWeGQty83eTfFiP4M4BX2X82DhJDz+efG3R
che2j1RHGB8U+dD51GWIO6N5ddnBhYM7reLCC/ZAlc4ByEcs2Baz7j4zkkuJFOPJSzSYWKAK59w0
4qzVB655SR1G+8lWsXLNcxXyAs4xEaODGXpHqynOra+Swi7OHVEBzC4nTOvEscbYLcm6F7TVwQPL
2woufnBeEKIGVIOgf4x4DnQP1jcwD5SLJgt0Uo+7Mu1nsZQBonCAp84/EJk61QbQVzt8GER4FDb0
aGZoZbPvvPUc0RXh+v5DicQSlHcGboeVhKAgfwB19GQwHQ5Km/9vAH3BhvW9BHn6kGNWdvGIeBg4
s6zgrF4cZqluU2d+Cocm2X4e3mhMbEvglsczOp+JFB6Weok7o75VFH1wgTsK+FraW1+ziYKiQ2k5
REudEyLKhFmtn+Pt8wny8rSVJrgLE//JBQ4qzu4qTxXFvyNGvQwjFxf0C/TeZJHFoYAt5NinsewT
MQtuDPKKaxwThnsVXXHKxpGXxvkpuFtZvHlzEy6H52FHB0txMhbKjpY0AZZ9qAxz4//eJVrtWldn
A5QDnQJM3sCvBwwZfwJNi6uuTzzDu1Q4PphbnXl+Y2WepDHQJsaTxncn1BzrQgbfv+BZHTqs9C2n
TkFHfJXrne1RdCzkA/ELwjmaEFnL64aN9NCsOMZJJkeNEdvC4zWlCmgeXa5YfWKPKxi5bTbaLEw7
S3t8YS44wnrpvq7YO/cwNd7xm3unySbs5uv8ZkRN0kFj+0+GIHOxUNLAle0R/TnIHmtj3hD1SPOL
L99nJKOH2TLC4zj9SjuosCbzV3y7FsUTCB7FBKSpar7L/yHpvJblRLIo+kVE4Eley1HueunKvBCS
RiJJIPEk8PWzqH6ZUHRrWldVkHnM3mt3WFJXZ5MWj+O+H0yIPcaoUyTt36zZOkgNRc5aHv3CMc0P
a01Y8UCg+WH22i99zDXqbPJQK1pTXsr4f2VRThw2xOma4PbNyiOM60FNsZPW+Ei64qPmOWpsZoeB
wPIAqfkiu+lpFNK/csqEja0ODyMUyIij6/NthGntweXw32YHWUhowM21foeNavvwwOTaBERQs3Y5
yJmxvTyU7xXmhcfPhVpAHZxWg02vAb/xTnpunYw9n7RC9lTOc56MWr6nQ8l5FUbfqphcPsqBbWf0
Fd+QpPn1PzO/fIU+bx9iOX4XTXufNHJvDD+3MO4sIqLkwmtb//rPi1vKXwMN+mH5OlsyRezfnztU
JbTQDVrGxv/x+BSLrdVwQ4QCbBRAY6GWe7gX2FDJHclR3iF2iwCKmXXIF5XE9eCfeySknGnlbmgB
E0ps4slkPuoYCbg3APqXGw85PYuWUtzZap3aEIv7+Jqg2eUJWRhvc8sZEw61oqDe/GqP77cAX3bR
OKwSVi9HVMc+ec3rwIwuiwiY2Hv22j8X07zuLJWBKABM47kTy8JSbEXbf19ZqCjfMoD+uBFS0vuc
KxQ6cY80v5F8IHCFI44422JFs+b5PWgIURBtRU2lajBhpJcb+we5SXkCcjwpoMccfZ+XI1IDqHb7
R9Z18SnWWFt0G6oT3evDYVyO+Q9ROTvb6TCb0vgBbtOYxnT85PovPt6TlBitI5pW7CQ+/3pjkPmo
nY5yoOvTBZ4z5h8vbVv+q4J574acZwiguMxWuyddzmS7zpDJlDc5ey2XbW5mJ3jb4cOIrrnakf3T
xUd9HO0C1ND2J+iKGwPe00dT6/CSy57kstAQBhbUtxVR53kyxbdMqOmc9eR+2lAf4pbnt9U8wSCB
/lfkKA9sl0zEhpflgJbtTKhpe2rmPz6ZuSeWW4TFi89+SD0KEjw+uUfGQ1E74oriJjCCinYprTcv
hxTV0xeVM+wW1WGEw2BVnecOYXYXrtCaXcURR8rF9lL1nW9A/7CVY7c5EyPvfKCWY0PgKXWYhvh3
a4YXJPZ/ayZ4vHNtfKwlHWXnBz98f3i3WGEB3B1nDmTzs46cf00X4KfCR7qfihZ/sFMsR3ucIUKh
CQbaQNxiZL6iqQX4PGIMxY6ij2LFCKdx/e+DNf4ctxooJJSrDQmXDhmy6KD3bxGH2C/ZO/4V9/7r
il17b8fRc7Da9SEYy/9ZkU8jpgicxDuAKyDbZaT7TQavWmdhLVmz78OYIhXPXsYWP+W6DCOL0OwL
H8Rvq6RiMpOmchH0NwE5xex2Hyr9OOPRiNgjX6o+3T/e2R464I4WbmNB47l5uOTx//J+r7j9xoZP
dkS0DhaSNbQCFDl61qWoeLDiigVNj7AeVegAXgCSUWfhGKE5deosvgcOyRNsgaGxATIHjkIYch9s
bUHvX7PJ+aOjmhlBQGmR5daF/XJwJgnl9SF3XKIkxZr4jJACJ1KzfAG2HJ/WRuEbQ+fRkWDpTmV1
CuDmXNL2j8JQC8C+TIliaOOktq2vwlOCT4hiKNXmn2PgCU8IzWnMkPSTlMbKm4VGFMXlUeHDxBvN
+kcPeNtL66ezlD+0apyEVq/9QkLIzumj8XUiQX6AS/kf9oBYtZesb/7CtXvBp4/UvFGAiYj6wbIJ
annBeOUtHF54IZN8kfXzOEQf6KVEhRc7JcfjlGf9n8e/6RgvZ2NvX4UGr7+6xNYUKDG94vs82/rq
qwCa10LBXlOHuym2zscrHm9YPxy8ZZJi19iSYMUVvktSx4i0pTCvVB4C9rYixLRD5bN5NaaMMeum
77Xd54cxJQqGAcBoaEj0wKaxuPP/+CGCW4vK7Ny6nLSgxS/d9BmZOoPAjtqpXpiX5QHYPoBxGQM/
nCMUGhDgkiLFBhYvv11sw6e8UL8wYz41PRN7W+lDWzVxEmwKgm5b0wxxfEzxkV+Luk26prLONgcS
1iTktcS1OkfhjPbNaxK9Oc95ZdjY93g1AEOd6sY015JGI6Idutcmv7RkzABtdwr8Cdz2Ba+Gmaoe
LeMr6t7iPwbEsLldpfcyibFJTEWrzziXFsb/1vdkttiG6dWUP/ULZGrfJq0dvsxz21W3Ri/ZLSqR
lyjPvbK3v7RQ3VbX++eBRQtTl71r+yvoSGvoHCTDRhTcsi4izTCnokFHcmLsH+38gXWhWRkL55SZ
wPDGjkcYBJ72yssc8BLiP4We0XzvtDBP5Zri/rSt77EkB6639POmjXqIpEhXuanAifHv9RM6V6+9
mtAcwQqQZ18KcnFmOzsFU/W19kKkMS3muxojVaH1a+r4O6H99lp1E/Epm8exULhLobFlyX9m17Cw
P1NWGMnDrMc0Ld8/HjAHeaBZtpM7zGHEk/ZkecNTbgYehbliWFjaPGbSFBRkXXUJlvVQAde7ZkY+
Sar1pHKieAfFC49fawVvMqc791WRxKOGv1nEG+jKKOzHyn/NkXY0wHfjxt+ZspquHnnMlzpFtFvO
bOwrrwQZg1Zpi1vLPN42QBqb1HZZXjpgFHts4A57YDe+psxan6jqX/neYH0EG75krDpYeLn66riw
/KKt6WcPgt+niOWW5up6OPrJn5MAOo6WISzFL+msmwF1ai3HxJqy7MxtdLE372KmXYpd/WorlXLq
4nkeIjZknFjWABpgFgN0EXpxF0YJR9twjEe06uVSFUy53T+Ps2uRTnsW3vK+ziZI5kFbhzaNcd1G
i9w5RAUkxcKWcWOd2vPvqQRMUsrlGiKLyv3mUndDd+0YoVCz5ah8E0+lU2J8cB0wCAJ+hZk538Cq
049psBlRDEtzahuNIKHwWe+pDysLqn/pwBodnX4LMqm6jJnuKXe78hJm/Q14rX8vJbd+aN5Sg23C
ND6ObIEeRLFC/s+r3nqfVfGrNJDC9oPP5ZI5PpZBm7MS7bFGJBCUHDcVVuxHzWKF+dlG6nIJ+4xC
nLgSihwEFjAuwAwwx4sWffEZ11bBxO9EB72ry2Y9DLHlfjMBxdeAlA0jgZPu2ViRhJWuw3GNGLjA
6TzIGqJHQZ7gLpzX8FwX4U8gvybxkW/vgbUu+4en290ObIjMaK1Fn7gbgaZS4CKC4ruXw0GwB+zO
DR2MbhEUrGxj7G25w4H7ho4E7GcwYSAWXG2mrxyqJEoQtvLQ78lx7ZztIfdPjz/JayjhH7heYhg6
TNb9TrVODVyHhLZBmndfjdZekg3CCum01vZnzlzvGUM1Is0KbwV12f4/CEA2LFnShdU3Cg/G7Lg5
EebS/oK8qjky5gqEBwdX3JCh0g1edALA+atLgVBMp6mCivz4Lxs622sbXB9X7DBJG+Sagr6CpvTB
DgwWIiaLFTOyVxUFhxw+Ltgi4Ei8viDBrE2pQEt5NlaHdGjZhq8Eb+E7OThl/jUDEHtEGnkrY9Ge
H6dq+NauXfxUt+F5hpd8kFYHzTsc3/OYy8iq1n9F1dzaGFxFIyskSPyuo4eO55NpT5C0IALpQwR+
rbHDaLh6y/MEXOEAhhmn6MaACMIuPTTtt7TrvwZSy/NgYC8AhYBW1cDPjaeZJ6yPOA5C/nIyHabj
MMa3Ge66h0zlqhhrhWtUXYTMmY8R7cmALH9ZR8mwjevaq/NDMMQEE3k0RemKUu5h+tXMqEFh9x65
i8Cx7UrLHbdChBele378jjmk+3QmDRsDe0wG3+rCxfKUksJJ+kn50afuB6kxXDl7CwPENavZh0mb
u8wYOxnxzjQuAg4E0v8bFiLVVOfU97YTL5HgP5yNwZPU8XQtluC7Hild3ZQAONfnL606hkruYuOb
dVdxGCznbLrauhfjj7LMrdtUFV+JNXPPAphDMxKKWGTF6QHWKIVzjokJuUexhqnUDxbrhAycKEmR
DtFE1xSfe9L04pY38Gl25b+HFwEAA1sUdGdMELqGwfs6npADwWLyovJpxoE554O8V+jl3Cx+im0E
shnkzbH+qsOh2Keav/uj/rUYT3QZ06AHEaLJ/XJ/iuYFaiWBJZvbtvjwCTDzGUbLjJo6R75Upriw
p0mfMAqYBPgXVoxsGfyTqtTPdqnJjMo9ueuZ7CZkNr3k7Mrx9SFxhdzRHTsK3X2v8PJWJAu8lS0+
rLJ0vvGPf3bUtYxRWYGR4j69AeI/RjOtr2qCW0+kQNKkfsDinitjMQtpRNwH1RjExzKqU3K3pHda
V7YFOS3gNSmn6UKi/fDUVEJdOf8TwXd4TZX1bynCiObCPQWVOPdb6dQW5fPQ1N1ZFAzOtDQNsYG7
NSARxfI5RsBjtCSEeCmFVNHuNt0DDxKay7wyOKa24SFMGgQhjLR0hKuiYIJxV1iRKLXcHZiRbWj8
tyWt6JbrGtJsw9m5EEr+4VgB0/xwpuzXG4cKDvxz6heJGPL4rVXQDkMnflq1/TcwkI0FQgPS0etl
N0RyRFWK9Matxd+849D1lybcPQqMwuWD1auv92YEYjGhLn2mpSLQB619n66GEcpAB49Ei0kVfs6W
kf1cKPbKFr4yK0KDiGrj2KVPLW7hzyXnvCYeihlP/u5UVpVkQG/28cZhjwRwuMets3LZHZxgbRla
ONuEV5xAgjUv4RC/I0HkFbXBA4wjCqgp54MmgwddixvH17KAI9KUf2KQxUnnIC93qpCtk5yfjGnD
RLSs0LacOIn8NHPCiW0zTkg+tntgf9GAz28aE+PxPwKalOYflZp7XRok97TuPVCZjcN6CP3JubJh
effs6j1yeO+SKg8E6x5n5DRcuP6J1tlOig6RSE820cYxTMJq275Kfzw+Dm8nT3l4RrqddN2eE115
d9sqcX3A3eZUnA+PVuXxTfQlvKymW+615M7MFl/sqjqa9trwAwXl3wWT0B0bHlnopkI/Bvk5idBC
71K3v1oBvlbllBKkas4wJrTfyqoxSbTgHQRIFxzLchXXNDq40UK2L6eEttTFzXx90lyhuzIqgMkG
LdmJ7ljf8m1GYLcoNxomBiiT2zXXCRpdSclbKFjkjVgOfCB7e+ghxdl4t6BxMyOq390MRHkFYOc4
SBaj7PF6cs8g+iMfpshCD3IzC9DEyaNdqIMSJN/EXdQZoPbrj1gh3/M08HM8/z8DmJgnheXxsFYM
J1WkKxC8qj/llfOn7ILx9BiseNOf0PIEF3tzZ962nJqyASsO7q93DQkPxD0BbweqHsTymTnwX6mz
8qUBVOtEWf1kst5OVrIqIhP8XQcXEalLX5r7bnVlkqVpKFmQV03I+9pO8w3JPXq0whMnVGMeEDFr
RBYI4bPJJ5a2DKl2jykWGzwujInvmscZZEnDBtX2ty/J0/OVZuE0Vy1tUMH/2Ei3zgHDfBZV+8h2
YUchvDv09Hp7e8QHWN3BIf5zHuKJyUnporqzaYPwigjvILWKX9AHHUffydCEpHdOuhS9xAUVu9lz
YKAc9rpp//Ce+GwVSbSuEuKi50tcA2UOFgiEJV9ja8VoO6GS20t7HgOzktF1afuAZtBh+DEaLHxL
v6UQISuphuAzn/MKtZGiBcKhkILv0yK6FWW87D38yTtnLD6ZDZqXGnQMn0b9I8jkeH2gU/gVSWOC
5mcgZJtw7Xg+C7quCZAmiF9n2auJpxH6itxP4EaPmWFK6cLb2drxXUMq3BTzYgGRIZoi/+asxHE1
ygDtiWGRrB2gs9qBxKeUh0AykENinPIeqQ0Qitm/m6EgTfK3hq3jR2XFuD5+95fxEMf0q1oylsNz
eV/YPz9PwEL2zqT+rh5aSkBRzfMicbzU3RJcxaD/sPFuQZOJd+1VJE4Z5AfNkKvngHVKHZeQEGjo
R7dzv00FWDyOeJ+uUDbMMv3uaeBoGDNYoFQ6xB0Alr+uAMGjjU9h++73ISjmG7PSYHaaHTwYCJdR
/L9IsgViDZ0eRrl1s75y4LVMV7fKIqY7POxqcLn/DVVMjUTfRQnCrdCPDDP1SzSzXko3zt9a+axo
RHkdcoLEsubFsdrdpET1Sr91iABpDMGcXTXxDoepNTEopIoA6kjcgtwqr83WbRUZsiA/AJiCNTPd
9d78v7kJPkYP4GRr41eeG+uy+LwcmTM3p1CYXwIP0NXyOXs95ETE4jWkSA4tHxMYFps969FCYXWc
BEVvGEGNhdfEgNow3+YXL2NffO3KjN2LCyeg6KFKSoLr0EY7/giJ302ZtQy/K/rfc1xPgKLQXx6G
xvxWvfpZb0EUviFVUJQpAxoEYYWpfwtr/gzJyLyJ2XauEQ5KKsyZDJPCJa9N2+FZiwIRqgG+yFiP
yPuKK88LFvkk2jjeK86GLmr1RxD+IXkovLvHcCPSDNPw7K1kiEQV86wuRLrldcHZiArrbFfcw9i6
R1G3vs5T8CLSdrqKSVjXyJ3IdAG9NfVQyS2skCeko2if7Hp+NksGqr/iI+oY9x7CEFb+PGpGdDGB
il00dIQ/DwCWLELJTLvWr0gp7DuBuGdKTOtUkVwOt8ut7oTBP3PnVWfd8LPUM2goq6jrk00cNpmZ
c810p28PEyDdZciWM26D6DrnDcACkTLrBTKaCFU8KbvobxEqbpnb7FB7JqhbO5R5iOHrFXI5Pydg
2K7zaKsR2iJZJ9aHFyPATVY1GLjzij1llzFRWP96o3cg8JaFTouhkaL4rLq4uaZZ/FYjK7+2HXzu
3rR4CnDineUSf5oheAkgqt1Gh8qpEYAxcWwevJiUyc3yTkAuasPZIpaUR/jVn8i8wwJ8Y4nDmHb1
fqbF+K1TUBnbEh7cOKcfIY1n4aXvre+zcveK4cIa581gj7n1PYPDhoWRLVskgr4/HXO9UO1rL02C
bHyRZkgchWRJK/e9bus/lmFZIhaW6JEcgpsMro9+I239lz5j7NNKavkpHu4lK55nepstJJDEQN9f
UaN3JdO5fHSQUwzvMs7IpQfcP2+jgYVWE7jtS6aCpOzS74DAeg7tlKEE3Nx5e7+sEkeyCWiY64m/
Dtqt5xaA3E9joY2rOCouyizISCxxKewtopTxmi2y5qA1fosKwcFAVgWZYCIUB0w1kUAmFFcV0m4v
qDNgrERzp6nOyJXMKRR8vmVbwdefPIkUMoYNN3gs9kTrJ2lfcvHW1v+qFnLlQsD7pmexWyYKnv2J
nTI+l02bgBTNoU5kr4JdBJxUgtGJ6b2a3mYq69XpT9zK1ZO2pj+0l94xzt2LFW/PVRsOnFtyOUNM
4aCveYi8lDAS3fY/Z1UipqxJ0In42i6lsv8Ei+28Uu0RVHF0V7ZgEztEKDRoBoR0ESEPV0wqh8Az
/sUPxz/etEDh1yhOAptapi1iEHxZIA5RENgkHkaokQ2jbD4+iLlj/W3sp+dsYMiFUUNfwK3O4ZnW
tHzqGLe0djTcVOjku3Eu/Iui+CrKZjkTq/TXVM4x48B/S631I8QTIWz95pN5nUTGva0ozhOfdz/S
jn2l3OtOI5t+LFdXtmqMwrfbJG3AaUcTeChZh/NeOcxUWdEsx2wKtjgDtP8yFs+M/tj5DeJvCC4i
iWxHn6b0l182l9liGbbIFCkt5AHCsGdYpY55XlL+ZK+cTl5hBWfF6+26tU9l46EYLAk8x6NTY7zZ
PZCySJGKrewkdQkbGKisrZE1cfimK0zgZYoQsNowR6i8pqvMtuGmIisKwHWQOfrd698ZOgc3XbNL
tVvvKfzgHj/0IUQHieO0J31hJ4IKYqOA1xLlzimMo+LcN6M6RPZzFxQFE2EeMAc4Q04axnuEphBq
I4qciZTNMkf9b9W459Gz7tMy+rQpGk8jPptygtqOUYjWnM3ZDu8QSAzky44PzHoa0allKII41hu2
b8CXwAdIPE5w9lmiAYbt5TYUDXFxCwfulqjwNBeiZxsYMBZIfXc3eahjLfR5Oz6M8p3xFygWvA84
/lOABwh8FXvTuh2P4Ahg5J7ESK+8lsu6a9BBLAQjnZwYpdaa+WdnRfYIBgS1UMDCa/UBOlQ2TdnE
kvAwTwwAvW0AbVoUU8j3dwv32r4ZORkWJkd4Pou97ZVoSBX3rcgAiD/2oVRWR9oNvRPKC2+DB1is
d3to5v4/QjnCw8j4M+nbCbiH/7sRQiRBrj9QEYXH/8QLRUhSRlAhVmH9mEMFGGcBuWxjuxWqXC6B
zaokbOG3lqtigCNPzhZEkRsAn2NO51rUkdnNKey/0Imm4yN9gVc2Nqwv2v4T39N18FBTIkx8W/C/
AYfLVGLbIDUc6txDMyPzQRdcO4QuyW21C1vMQ6KRcU6vQErMUmD4wZfTCWSurCH2fm2CM+oM5GtS
9iDiNPzI8J8uY2JI/JItu93uxuIXDPTU1WLf5UvOhnv8Af34H4EQfPSW/8WoLaKamQpLvgjJHduf
YpNgNEbTuVXlc+V6RRLawD9Z+Vl4777lHve0H1vjvoOgUo0T9O7AQWfk2BTCy0V3gyFygeq9HVC4
p2zXiZ3Y3E/QTA0w98PDIIyUeAthD568ALswzb1kAjRe+8C7EQjGbjCrkYYsIER8kX9KaN3gqouX
KbOJPoqwLG3EcN48NoyWOAVt+q7of86yMDcXsj8T6vx7d3Nqdmxc0xvRwR6PDmy0iwhzNAGEzF0W
mb1PIzYsxE4RwuxyPtMy3EmqAeff9ncdtV9wz68JLoxXve0tNvKZgGB00qZYdlkU4p7rHCZuGTWW
U5goyVNJSLJ7BqCYqqj4kPU9j4LlHmpY8o3Owf8O3GY1wgyZ0jookn3iVVMc9uqTLtfbG2e+53EM
1Ic2vSQUHD1/9WU20Z1uSG+BbVgRJ+xtc00/OmXUKAUgvjcxnvEuIA9FJHgqCPJp3PJplS81LQCa
pjo8rqrvj0OkWA2R/S5m57ZFdIuqj88RLjvsz/JiyeBodcV0ynrG91GRs3jomBcROtii09iPOv9Z
4/+8sgHh2QvYXLpTtdwp4/bepk7gW8yTz3lLvs+ISZys0Ls0VVcnpmueaqR+nOodqHbl2VAzopQM
RIbmfDS3rJ+oApeNJo7ZOpnCkVKcwTTKveFo1QgAh4bcSANNZpAZSWtbDbcaC19ISdn4WJlIlX+D
EXlrRRZe3Vi8CQK+FLlN+54xDvqW9lvfEvdscUVMs2yvGiDP3nY/tcvCdrLr337txFcq4cQzdUeS
8hweHUdCB2qhJGJSLI9Q1LduwrafjHqTxl1BgBP/rGJDsFnnP8NZmJLQgFNwFF/euPTPxIyhSh+h
cmVCwrPgaX8UWB4dzmMn6FRxk8BLvmf5ElxS5LlzDeekJKb5X5z5X3wARAjD2IcyI7Hr7qmio3iK
vZ+M9ZarWBYLaTDjqEcFvMQj7kBukUnR6sYI8E8WVPR9ufTejUQFVu1IGVI7RvyE6bxHR7GzouaX
IrHFgwvZ4MNubD/cuV0RXSEkJIRTTbeWSgUfJsV9tSk8+nKjd9OEtQTS76tMfY2lMzC4sXrcPM6v
zF6RjRSSoOdNgpJX5M9ro6sLTd5pTgk+DiJM6E3axTt3Aw0je5n2LKnZHUT2e2Pz0+Qi4l0N2CWX
xmEaQ1bhLOgrGNCeI9OeiVv/rpYwgZu6L2ctnpdqTWrWwdcGcYKZov7CZdwybAWLU749ZGozq/tN
l/GzDA15Hnn06WqyjFBzZdX8awEncWwzKwdaKhzOKoKsVi9HpqDebV2wv+w1dU303FU48SUKsqRk
orGfXDBpa4x9vLfHz3lkgFrY0V33SJnsoWGNjpSz1tFl7OTE3cogoFmICpWue/E9D3FZUXLtF0gD
oTTVaEYasRu6kQ9j5CTvJNS2uE7p0EMEj7ojP4sCgEaRFAAWarTYHQ3VxCxSvtgrRFUCR3+Obd5e
lHZgXfY+ll6181t/fg1Cgik0EmSbxQ80U+ZubodZOcy614Z/OixLsnwHDUVbmmX9uR5wCchYkrkF
FJ7C7YesWjexrDS79AvUvyjwOQbEgCnSDibgxu5fN19btNvNdOoUkH7Tu16SVeSi5LVzGWNsHEFE
nVqWw0tgphw/hvD2wDv/tovu6BT1X03+K2xs4vEa6cujKKc/sRV+iyQO1pxtERp456Ov2Yc0kgnR
OH4tTOucpdX/JaEmPoharfspheFC/hTUfbu/FqHQ17XOpidCxB5zUpW673MaIUqFVjDV0ddIv3ra
gXzWF+fKsS4IJtZzKMdLam+RbkRvQtwlmzQT87su1zwJa8Xo2pYvYayP1YA7WXljIljhPUYrA8kv
jxiAzKEwWpiDhV6f1AXugxqNb6OwoM8+CsrtW9Rzi3pHB/cVMBNYqR+Dxv01bt1JKFHLlzJV94ZQ
UpJH3r1uwWWD/jA10XaUog2yvfGHXW9WRi9zX3CDQkZrbQ4kY06PaUjojaSkM8Z/JGXktBdE5UwM
lyYerGh4ecwzH7hi5ZC8VZbWCa7UbVJlc5Liiz0LEHRkBrgZRcBcKr0rBvtq57UGzeyU5G6EWJ/z
G0P/D4MuqwqL7MqAnS0sXdeSckcgzLyp+s9juqzZR4ekE3EgsRWK2YbC+E2mSTUnFcXnRocpiEh8
Rrm1TMfmVlvyZS1WmcDe3n6g4q5U0e3XtuaVxKe3A/qGKHpTvCgGEZ3UzWEo87d69nP0bGgtV4vO
g3oIQbZbgMLNj001qb0M0m91PSJG3gTcaoyfCcFZmmw4UK4hsNeopb3obW0IphLV8OJiM6CwjV5U
7at9F6aQfWIydatN7Oq5zVE3LyjNopsLUPU02xi5yAFlHR3gpfZ/uT6K6hWdDmmfoBRoWhD0RayO
2M1bh0Xk/R5p/Angyr6KrVeoKuXh0bdmis+3XWDvGPx9oU+ZGsT1UQloNtPCPnNqXGQlHjkyHjV4
4ODWhXd0HtY1wyvJ3oscXVCTTAT81VJEFDJqjBoP9ZmvcQ6Z/uB6AbO1dJP7r7rbKxSriWLo9rYY
Yqj9vI7IyeE8f6zS6OgOUWnjxPDSbxRpztmVPt8tXOuxZjotK/vGnwGrfbOqDQqN6LAw86gLP8R9
VjODNuN4VxgnIr0yKUcF00lREwICcEJ6Tvuq7PLH0MQG705PBOfC1KzEtYA53Udl64C1iMrs2HtR
jNoThPLAZ5l79XzVdQll2n0r8mgiD3i++ZvYU44x4jTARsrm5bUQhdMqp6xDvOcRtuRLJoGFcdYx
K2c8ZjBx8IACGtnmhZzcrzCwj15V33VDrdOH5UI9SDUFlGdD+s8FIWXzBEzsGllk5WUz7LTH+2TM
PhrgEmZFWV9QBu0gMHPjpDxH8HKeuoEtXKPJ+a0HW5ya8EmEN9ESV4lw5h/QfHo8Q1ssnJYV4crn
WCFUw91oXQa6KkmK8t2pc3l+yLWI9LvFJkcFWSqxx3r6e11Jt7MzKd57994u2/9/WjCaKeO/oMIG
hWFXF7sOwl05dM7HvHQnIVv34s6Rs8PyKT+YNhJ+CvDjok2F5QpLMSGU5A5HIwxKgBWewS/E2hAX
7Uvo3mm0Xt1sBtA0uM1psp0SmWHwFlrMBZnlsseR5E9HjoU4usUSOMqkEVFzGitgxCMYUUX4D/dW
CDUdgtC+2iwqlSOPuFRPDNwEvl3rW9QWUAgCLLLb2y1c3z8xbp1g8euMn61cSKhEWIya3OejqRB/
k4qtumxE328Mrh4U/Evc/A4xvBUTQ48x5LOxkmr0K+gd8plkIxyr3o8gLaKzWKrwKLzhg7UYjKEi
f85Mau0Ult/Vei7YQDvxGB2XVi570rNwtwnJVZB+eGbgBnW03vcZt226PTxzXDIUmL72Lvz7ueOK
Gpf0FQjZyZ/pkXEq5tMcADqIXnzptq/eyI9aAs3orXK+29vuRzrqq5LiR6f/RrXn30ftx4hGcHkJ
J2jP2p4+WEbfIgf7aRpQ5BD6ZOPI+bUGqT6GczDeQ3DNVpNt+kJ73qcpeHb6ZdxRW1uWO90fKqDv
SqOg9iEAMduj3cNMi5bKPjZTiN0CXagj2OSwoSjxAIMKCxWoJdc/lrlDtemkr4B3gYUWPfF6bPAd
BPdsw/wubS6q63L8NdalLBVfLcKL1ACMn3P7zgrnX8qiYP9QmndQJpJwcH7xeN0eHWS1SWLnbMWT
Q53x1AXZz8KoZ0xRVpI2oAiGUX92pd/eGWCw+v5RBAgmmXi1By0s/aE9vqTMK3jJ+UqKjesiw2f0
QS2dqF+Arv6HGFzcgy2QYOOnMflh+zwMP2MzIBK1uF/p0POzO5D9Tlo9CWVCffHF2hJ2t7BnVMtd
ZcGv1MNdtxQKQNDwjnDZPlIiszHsgZkRvY5gWXtn0O+cwgpyqJ2PCbLxFycHmwU/m7lSKv5WCH8e
lzbxoDa7ae+C9+FhP6j8AnjZ6lMVt1hjtot2vo4COofFdna/5O6H25K1EVqM1SXxdQdUHS2lin2t
SPe+hjN8urj/EWMGdj1Ilr1zc0Hkv2M63Xs6ykn7sl9Ch0sVGxrc/01Wi0qopKQqXh5KeJ+1cF4j
VPMWvnkRBl/5lJn829k+xMKCYIR9UWZw2GxI/zLs8z3yLOzSiHPHET3X4z6PM1j3osyPlkR+Tnrc
SoNfA6pz7jYg6GdHDH/qsfv0OXzQvst/oMaDPY7Lr3i66Ad43sg4AI9idaud4LT6n8U/B2bpoPuE
KBnPckX9RIkVRSPmvGn999/gVzDeCiBikP3IuU88MPcWbM+yJ1Ch81zmMm2Y8b7HV0Kj957ffhSl
/SVoiNjrGAbiFyZBYgj+6gWDxNBnt9l1CQP1azwGivU4IcsR4VUWdCODhZA3CXHcdv0QIlTsutZO
9ys7pEMx9m//FS9l7WOXSn+IwiKzZB2A+6a3TLY/GeZmB3c6Mv7rbllB6GbTr8nk84xWhCEYHJk7
shyZ/rXsvlz3YCnHAGJEccZ27up7Zrwyb37UKf9n7MyWI0fOLP0qsrqHGu7Yx1oy69gZG4M7mTcw
MkliBxz78vTzIVLdqiqNqUcXtEommWIEAYf7+c/5Dl/7qbzsIur+A4JzzGpM4qhlLnG1n4P4mKt8
DHSDonlg7I7ZOtLvTRkRQ3YYQgfIo+Yswc589DGYZkc2StvoKpQ4TzIv4HxuTXPPqyxfxxBHTEjt
3nWPqUKsZE5OSw90oIUz14pHagwwDm5SxkrX3IuvpTHEwWrFbjZb5Ay0NqB98QLoot8YgiXl+k+x
QJ4dS5BjqBkH5Na+M4xwhS3ZXTEiI8k+RATRIQ5pUr32Ixas1IfX4kE/4UD1LJV+bnR1CKsYUXNe
bxB4l6Nj0Xk7p4L0MWPMAVB5zNoGzI1974/qvaotesBEQw5sZMcLgG5dO8XZrayvBHftonM5GBN3
WfWdZ+1yNiv7RnUEaz1qrUhrU06nk2bMUuzsyjtOZsZ94aXqlmhp50cH5gqbvJT+znAoOBUdMp01
lG8th3GQ5Nz9sonWjms6VJppe67Wpw6aJ16vOOExDiyt00Y258kuDp1ok2e2uJmCHE+vUd4HWG6H
EbcbGg2s1v6HYYDyph7+ttP0h7Zx8WXMugMsI7FKQMMesPcdDSvptmaPxTgd1MfVjZQIDKeQwSmR
4M2WdJtKEzLsFbN/tbpyRKeBE8vQLy9+RmslpZZaj+WMgHJiTtEmTjADRZyfHjooYZ2e0YiY2OP2
usOmkjBbNBiaSGkCbqoJHp7a+cNkgDStFAWccujbG4A7y3A2spoatUdRxXOeysy7kAMacBjntoH5
Y3O5b9uaA9HInsea1/IYVsjGtthWVUKyPa2TCbVRxmf084YfDy9L5nuYT72Pom6gcJuZvp6GufNY
OTlBGBwcGD40+6cGlfaF5jlv63nBrUILWGcieZpcB7tZbGL4q/PTAP+oG7sbI8UPnQv4CPjiIBmX
ny7OkE0e/oTRUu6JR4muUrQAdZtmpB4vdQRep4ZKN9seV+VIHM21qNtwBW7IUNAop9nh2zUGVrPn
m0Am6LUmtl7j3itW3a2AirsMwsjnjXb8TetQIW9z4MVtGILObLbYHphmzhE3HsWYB8YlJZliS9xg
yRQHPqbkIsJFLJFnJFIGBLeipp1EqOXociqgZ+ol61zs+ZCDZPwajQhEg6XTCdsMmyqErJ5OK2hh
EoMBJS4AaggnQTopOAW7IEPmsmpDd3+EU6Nuyi55Ge2YWOYEe8qoUDaiknOhMZTnqk1CWHEga6i6
O2voZyQB2QfEHoNSi5NzP+iU+w2UQU42/2g6UQRgOzx9ksaCJVTGy2jsv9tcP6tKkXXg0YEPIFbc
qDCheP498G92B02KIwsvzvOpxdc4nwWMOv6Km75i/+RDsUaGJOTJ46wX4nsIFO0dsxmZo9onZ9mu
n8qj88vFe02tlVhx2E+1UGoGe9tTN//L7KW5KXk/rI1bxlloQi0OymYu+MJ+wThznJ7Z3DCbrqtD
RZGRoo6WuTaLWEf+3pvSz8QtX63RtpZ9bG+9uWjHACyy0ee26jyR6aoMnJfrjzDOS46yg8e2A/hW
k3tp1LOsdO8w1YhBmk24ysLBtXTC8IdgVnq0O+YLg4GXhanudyWJ6jHP+u7iqIDRS5IrVN7tCPwz
VmcGoOHBCDtFQsn87gBI4paFYWokN9WkPhqNNXzSrGpLsLfgkNcTo01g3vAzPgwcp+mSOuFT889B
HQbL2J+YkRWXsUzPYRR5OFEBTg06sxAdGXSH52oRw3NgdSIeHkXrjlaK3Vx1D30YBrsfcRqwDBRH
PGhYNk1zqVRDkZKLhF6VKFU2KEjmfh0rR2meS7MnJOsZsDNrWqg7QpvPmBAx3FZluCwNs+ImOZYa
2naYfBh+CldMe2WuyIY1ydB9Jy9eWpVDjBZBSnY5uyPofnU53RNvZR3J0RXqIL/EbcCgPqEnp8e1
4krwhNhnuK3WFAkC+E7MD69kNZgJSDEUZcwd0HsSx6Z/iE2l7aUnRLXiRG0CJ4cI0EsSklqfc9II
2Bx172E8sUmbb1bdqaFGoKCW7dBt0vZigx0bPMLGASdhnqDxotI1nEFcxVHE4ccyGVBMBo9mr7JR
VKwNOdpozQ150iBBITiQOGGHFw3Ds9G1KDpI67uRTCEYN5dMa0zAIxwReKixvKGCCx9IHOZbAMM4
aGCOZ0OJlYzfDU0cMY1irXby5JMMaRy1SITmwcnJGBzhl7+5uiu9imo41bTZ8nqJQrsS+7Svz3aZ
fQVi3gQz1dQZSJ/82yIjTjq2HkjLHBMcGm55GjUWR7Yme0wkSOt+fsTTj2nLUTv0awDJbvBV6O0X
m/d007qcQSuOUMsqJ5Y/1t0h5OjsteBFfFMoaBkuUJdgT2cE65+V3TeK4VZTkzmB+LuOjLaC5FGG
Z394LTuMkWhXGP3JiJT2iK+9otLZEbe6RRha6sMFHE/PMinAZtPvVJO7MXPeH8RPe1MPqL5kY8Ec
+wN5lORL9UF4DFq0QqeMXoOZCd+luPPMAMAeeJ99o7lsVcmybYMCFp0vSMagAx5yuhR4RMOepDir
WxmWxfXRDnIzB1twQYxHKRqxpkuV2wy3Jvt675FLG1NHzTCC+eurk8l8i7+PwycQ9WMIkq3uZMjC
0ZFkxwJnFhy/y2ssitlGaLF1DOuOnQOolhOuP0aiE9lbr72xyuExdPi90MdbLcNp7C9jm/doBSWS
UzNj2k0PJK5fA5lVGtBY5Nk9aNs9uSqIm+TkDgIdVi2m5NvImm0TVSsiyv6qq9CYGCIMi8HJE8yh
tjpmHrvOCOTsxjfr+JzXR8gRybb1hL2lSaa7TESTG+IX+8Sf/EMFxB8b2ECXq2eRxDzIGTVQgpx7
HNN6Q0v98rrz6RkkrUvIeAschdHu6mw3aJy6oYKSAyst3yscFzTUuXeOjIKtsDNMHklhL5kq0Cc2
QlKhuA49JV/3hZ0cRgJN4ApRygMjvi0CLd/coRINqAfMIwrWTq1pCdmwgl8vFBYdi6KsYO2GDrUI
bAJXWEdiVESAlmOXH/WouRUe1Jq8Um+Ey+aWXdddEKmbdnTfnq5DJL8HF8Sjw1ZxCYuMEQCYe7Iz
tCt3CnzVVLvPKjMN2kub5zY2yHNy4W57rEPra/0Os9B0wd1S7yPa0JreSg8WPlufkIdH4vlCqGmb
zot6FGGYCCn48Mes4Dcn67vWBGeAmt6FDdll/aHUUZFTvsnW6dmNLEl34CiPiOd4y2mdHbq5kmOk
jOU6wUtCscimKT9Mw2vSuNNOVvTfzuGKWJTGcbg2dxx0w8TOMGFLpiykFzfC8r6bDGd7bZLdFLr+
1dhVAnYrl4B8C0q/YWMITt3Q3eC9GQmKaOMwc1blD1P0D41FCZ2rJufUhW55GGcwZSk1QfW3fec2
6q23LNKJofoeRi8/YHImfUBQz+H+u9e0gSBNyXaFYEKCUQeBCyYE2AqO1jUFHFlHUEdrq6Ota8sO
at9G7+ULm0i6Zg2OJ7jdqD9M4vBpBBhbgtMKfDhS08SAW7khd5JNA5vm0TE608vGmPq9OjMP5SCJ
5nQyuImKUBzqmI7E5Dxgyd8WxC0gpzNuaEMoChyRifmOHdItet6+SzHYxwr/nqeneA7y+yGM62Nf
AgRU/RADDhYrTTbjNqkQY4b7uqWVqLVDTAUzz7lHwAdnBgMpH+1FbzfldijY+scFc+ByjqC2r0E1
aifbCN8RRI0T78mn5lNKSibQWFd6vPdDfzz5xqeukxgaQmyNutsep8IbttT1ZRudcPi1V93GMWU4
eb7QLcJDpUXfceWhhBbM02lbuDhuDmqaZVNZxd7Hic4JHzF0ILQfj5Q1TGUb7iAgxRufozBdFDla
69iZYMV981bTg2RbzQkeDh/TrikHLsQoRg032gNGarmWkTtRXqyRXDWAjyMcA7uJgS6mkiOxaXEi
jBFrWOxRQ4TEpdulPYE4eG1QTLLiwGjgTlaqZp+vxkWtIzBd3ZJ27H5ZsQW8tdJfDa7JPRY3sr6O
w54wZUwbOjRslPPyA9TE743pkCkArB6ejzlL2p+ysNhH4cid3rXoZQL9yql7Kp1cetId/CJ4aoxw
K7sA06v0xEY59X6o8QJfv100NY1wgJeRTp3hLjand8wO/l5RYrRIPDZ1innfbV2Fa9z33ETK6TbJ
OMupPBNPmBifK6A6S18rwjV1a9l9V0L/kejtaBQ7E6/BbfpMC5Z5ESrzLikmBs3CoYpRNQx29ZhT
adJY0druqQCsItQeGqNuB13R4OSiILaBXa6qpDgIPLZsSKg5BPxh76lNexe51n7JzGZWmQ2Qz/NZ
W5bIor57slxbnBWdl6RCI7WxlIN7VYDg14lfOVsdrWNfkf2XXUv6LLVYV8iNmDh/z3ZlftcCtpQy
dhhdxCErQtQu5R7AlLnoFmn102IWyGXeWXvNMx+9HNWT9Cjrnt6TR7PogIGmZXr4MJ1cO6UGPWbk
GFYRjohDFlNV0Ov2BwdE2ErgKJeBJ8OV3zbZkeROhyLiEwnxCiS8+UPhw4+wJo5UWRJwbZXAKuoJ
3UO4SIWQ272T85bkzletOdUSV25BJxOexID4pSg6D1OXdgykzWQqdXWad+XB0Mne6jGHCCN9z6l3
3ZHIWOpKk1uLEjymVSBqyzbhjgQralazWvbRiemS4Q2Iibj5gW9iNHQOBFjwGAgeiQzLzmnnErQM
Jp6JGofRWMRcp3H3EtLVtG3hj5kewWJiwHbi4ZhxjSfaLJi/+D12lobsBF6LUyCsD2t0HiatxDuC
drZh5CGAU4mVH6lpnfjhM54DfC/0RCSgA0ixsLuE8+CKajUG+EbwwdJuFI37iTueRPGFDPLwFHUb
gCjs+UaJwVqHyWdmqtj5SZ/dZj33BgFZ/Cf+UccUfju45bIq2+bEFtI7zLSzKV+60tHOnM+Do1kY
ay3C+G2lzFvqgPSHG0eQ46VgRuT3ckd6AE8LmTfNtl7csYr3sG0+gGD8SCduwIaWuU0cVD90jQKg
ZD4pu7SnryrzNeYqwI/fLPWiNg9jk6713N3JxA33Ix7lqjZ6Fr/oxiZXQLHgLlE/hp6HStLbe12T
yZZUnH3p6vatRc9Ye2S/1nHivZELzk7Y0nhGIiv6WX5QBkCp+Y6faePFlNvHSde2Y4WLDCvkwWXb
b9XUjE9XC4nljTeR7OXFinc4OF0LG0XVwrX0P/sBy73jBm9wpJPDMDi3fW8QijTau6u6Y2SWs2wt
Wb/U9FztRN8S7AJG92vXY0EY36b6G/nGRWzb4cH0W0CdvDQTFnOY9gSNqGhqWFm2I10ZG7bk/o0I
woPCj5qXHs76iaKQNLu7/n9UAk+Bx4Q+VyInMHQaKI5YXqu3IlgmK89X+TEz1zyS00Vfjwa0qI9r
eSGnrS8peaOt3PyYipCAHEBSdnAtpFCZfsDDqvjp0mCXhi6PAB9zp5UhdVW1re+Z2TIqin+0eCN2
QQoIophOkU6uhxacfToYBxTz2yGIsq2QBEUIy7FRT+OAUF8w7Cpl/YTsaG4B77zR6RbNOZvBaO91
GpxgNvbhA4Jkerh355NiHJGRvBY19Zacd9yTtYcfUK1+nS6SapzQ15lQm4DO18b0DJFerB1kSeao
gYujlHuBGikQbkGDQZ6q87WPpZewK0kUXKtvZRhUmzShodAqSHoQP0cwkntsYR2hXHwNXUUVlFGw
uzULXJdG5DVkFetp4fIwYMZ3QxAwu5m6rMECQku0mp/dHKjMyN0LWg8sQ6DhkT6yDJP1BMbjniyY
Wvejt21nc7jg+GPj1Nvgj30s2PfczFbOa0yHkfmv7UEZUj4vA46p0CfxXBazOkDdJk4Zq6ZvOTsU
KQp9ULfDrhNGsHaqZF1jvD+Uk0MtK7yHWUMID0nyIZLWu2VvyQOadFLrE7DI4dgmZNL31/ZKNSGL
qtIp97I0F8RC4bqxUPjI3nPGLK7u8uCgdLl1hzi64PFVKz2ix4yD8w6zNW1xNPliXAuYYtI5jxOX
vrp9U5fLGjs1fUP01zZIbYfr080PmMqbaIVb29SOlYb3rU42FX76wzBvEFob2N6g7B+2zsatD3zG
YS3g0cjveH4L6/F6OC+rL9Nu4LW5qGocNF9UyT3QGfpBJEzzpDGyIdPUhyRZYRlz6PrVoqoXuu+y
ML4TUbl3Zhl9GR7nYcNwT86AGEsX37g1W9p3rwcG3E8O8VEa6QZ6uHxMdY9m2i0IgBBmoAlwaGJ4
1jGam0ehlm8YGkNN7wn/QXbh5dLcyIZODshSbQ3AuOyUWoWxpG20GjdNF23YIvt7Kfttyob6bMA+
DXE0iprtnBG3+RIH4jSr35yoE5iwW41TZ1nkAo28nT0i7PzFCL8bWRnknmlZbGFqahoSuIdCt0q2
Qfmbo7SfOvHkRR4SCi8ngOmRw5woINcM05/TLl0UtAZswkEnaDPwhI2i8YAWSy8YxqzdQHY5nfCG
jopYjCyODAfyYy8fIkO5W6xCjEkTLV/6JbBlYVebSQwNJ0WGaoVPHNIa0LJGCauHvoaLbLNyE3jP
uhj7Bwv6aGlpHGLw4RXkztnAh+ifvs3dgd2EMt+5ZTvnAE1Hnb+n2Ja+bTDfi1xYwTKpSGy15Vjy
D1CTl07GQztyMuQ+cDcI/k/p3M+G857mDoNcRfWmcT5nkx+j2YP9XmWTNZ4CILKMs+BzpXQ44liM
aBBUGbq1ne3pRn/owZBwg9kdx5kUS2jpcJyFh4yLYH99Rin8YkYNpYMCRPGI2ZHgq4fZoI4edCUp
VBuT8Umq/iUxmf1wYuW4PnHMjzFmNxYyr63V0QWs711LQe4hLC5gh5JjJpHeogH9InKinQscpU6q
vUplcWbtLc6NC3SD3BdNLTkAm9rC9Jo2zgH1xMbbaCUHc8YAp4qcBhv8Cb/45HhbGQAZLkTTLIwo
AMbdg6TKKNh0tMo6yaL8Kr0qXDbsKBgx6fmzoeu7dhA9aZHJv/Gl+kwM4V4sV1sxUfzu4M5uTA6X
7LDnF65vS3Mqn4yWp2mmB++5bt5ik+9voO2aqz4n8FQzfT+GIKNWCsIZsWdXLX8EUypOVQZf0k52
JqtrYzuUTvRWuWEkSCkL6b05PHnEgwBzdg4OG6wA27FrngPS6DustDCYQ9nsiRo1e+WA0Qhjs98N
cjz1DtpIG044sYgPP/gpViw7wyWeCTIgsY6fMUnaZDmG4bdVO95eYrx44psO7IQBjdn9gQEYzSwh
z8U6qIM7s3PewzK5IxqQ32AJf/dLsD9e8zDOsrfNvGblKLBort5Pdw7DglUTWvougQZ1F09gBAcV
gwUUKcZNDoLraaoIlhjapdFja93PbQ+M2K1dGQw/Riuk05OFjFg5FiqSDu1J2JyOWxXd+3Vcr0qG
pdsytHE8JuGzQ05k1eh5B9ezivaj4aFAqb49g27jYS7YZw75xH6fQMA9072Fw/tzosHWOIYmaQfK
lvZTX27RSHaYlNr7HGsioQEepG4HKz0KDCpYtGQkgKPJWz2zihuGu5/synHlXD8nhALKqqABTvkx
rNt8V9jTw4Q6dcqopB+hxzlroTvy5MYxbXrexIGQS720DR0ik5UC9u+jXaITRSCTkB1Jon9jaZt4
DYmNIaPAC2IU58LnhQ8FN1GIaT4krcXu2DVeEbL6RL8X5IRXFNnxoDjXXaafI8PLtrFkB6H30VvA
6YwamXSZxZo975rNw/UDzcH9Fp7DhTmEt9f/+CFlLlqoyt7ZFKEd7FF+FSikcKCM+tw1/HBhQRIl
udaHUC21V4F1UPPzTQ0FE/Uq1MqlU36FTvhadY6zZT7on7VEHJrMLZ48AYps8LA1V1JQbEfgflFK
vXpwOPTROZosqae0ltGrNgpaZdrC5gAdPvkVq5KeqOiim6VHWm/oOXwKnOOulJfYoVUnQCNndIC9
2KNGAqzgjbQVjaB2YZ21OSbHhv8uq4mkC92gPseXUP5zJH+BkUoj+7NtTSChUry0auBNjxq1spK0
XZNv6I/GUGyVB4JCxdLfKrzTGUfrA2kinDOKrVDHSnam9vunLmB/yrDx9F+f0+08P3tcHZRZ+RtC
N5tA6vGO8blu8kDykRDiemh3HsDZPtKKvdc0ckPFKt0iKoCMO3+IcAMdbUieC0fyRCraSytzucbE
ysg3EOPL4PLQI0VtnLBOjC8dCVjmDc/SKeA12A5Mt/mrLNratw6TYYC+/DEKsDeLpOsPGO/YSUkO
br5GSmZ4lIwsN12TD6f6YzD04XUwpuCA5AYgwxH2a2MzU0kJohw9QzefTItcB6Oznak0tfXQbHfE
xgYsdC5DUcd2a7w9DnkhnF34DNi+X6Fu1w9ZiWkwMYLDFQV1/ZTLJO9Y5UfPyhTgngn3F/ychwZ4
Pa7tkZuDWBtxgtGgLopBfLy+fs0/P6Ql06gkRvu+LtuOr+s0vF4/6kMmqEmZV3NoIv/4YIkp5JiK
888z2EFbQR9sjaSVL4HE3g0SLD2brJkvxlypzqeJzq845WWnaAYFYLWlipoqvsX1j+TAklvhlOkt
D4EGfzL8vPnL/vl5Njc2nXO/+3Lmb4zTrIoINWJDUKI/XP/LG0OMzG0aavsxO/gMJX99HuzwcIAw
riLto8XtNfH7+DKpXAsRqPsyS55t6sdXoXINYMqxv9UYD0m3jV/qtH9lahst0E6bk1eq5hTMT/fr
f+nzHLh0BjZOc7A+G9g7W0Fwn82ouEZG+Ky4S9YmEtcp6FGxzXS+dC3iAqCZOC8GHp+jqm6fcsXO
vKOUEYHOgnT9zym24fEvMlKcu7FDJHGMQuyYdiRIxZQnoysfdJsImqzHm1pTA5xhO72VVb90GfDc
9TJ9x3DdYtCoyeGQ/0fDcUBgiGyf2ezfLFfAxwyGYzcLUtf/un646lO/Plcg9HnoWyurGnRoVQ2+
oPJ/Phhp4x1nfJftkUNksnrkEMWsymHc4juXMC7dixOV/g3m0u94/tP183lWTjdC8w/YVk5ijIjL
sgrpzuSt25YqBJK9GEgqmzl0hs9UT6p+nxBrpzULlS+fLrlqv8NSWAf80fr/0kcq/rWP1LEtQ/c8
w3OE1P/cP4sKAfPAnLLNNQKk5W8my9CqATKZUuy1YqlzuSFAX7DcAiztwKgxAYBiN/voh4Qvi4P1
NU17pTL8+wpOY+4QLQBiFfnN599+I2LpSSQuYQnWXeGiT/H3vyuQHMawr2hMdygtn70r4ZQujJoQ
ytX1JDgfoMZi27B0Z2Ut9Bmk2mQaF5HsvlnX8UjUjbdGVwfI0YunJuUZ6Y8X294p+gX2Yz9R/teE
7foaOckHALFTTA8IGc5tggTFNpsBHUZI12ufcr/QVpMHgqttBHUuiIMjYCfN0mI26mb7vxR9Cjm/
uD++eHKIukW3k2c5ri3/1PRZuhACusqbNqYhH+s5kF+bDgfKGM8AW0r9oO3K1MNCPXn63s61V5P9
IQVctBAwl26wjGMR8UfwhgS0ir3wix1O6PziYcMnGXiuKvtB5xC2d6ce835RfEKXosppSn0GsM2W
vFZ4YJ1/HNj8rwmMyQWZFSjiAUURmTuEzPLi+87IqXo0aQPvJ5wjaZQiFLGzWDCh/xjN6i5LYsbV
Cf0oALGgPg04MnqDIXreg9gltOkMqDXoD20Sf48o6xt94JGsFQwz49nJhGXC4ACE2DoUa1qEhhtr
GLaF69Mv79DzXbfdoivxgJcdA3PyW8yhsaevcwMDgej7eu8WYi+Bi5tkSjCVrrvM1A9tCRTVrCh0
pe6BTHdNHEeUGnofxoSBPAmb2L3l9xSUzSOQMRC0JbJeE6gsDkbcs0+n+2NAaEfoA46SZEtXNKsq
M4y9Rua9FrpHoTproGHQO+hbgLN1vBItfjvpstfjKWzhacIH4Bjha44ZZhDRwKSBq7SCyV1W7ABN
oI6rjq3zr6xlSmsnpnKGFO4CK+iaJ0uAGsO/f3Xb+jCB+JU7t1NqvCkboNq/vyHlvywXni1NJBPD
pLvYMYw/N6nWSrdtfRSb2g1+mLjb11LDFwcYLySiuY1Kc2+5zruIO5BdM7gj11PF1Rp+2hFlSA4x
uCu6EsAOxBWw+7NDtBNsM+y+ZryWfNeOHGgBbsi6Dd55iBfMXF6ur+I/fg7/ByPA5dc9VP/9P/nz
T0ZUTBrC5k9//Pv5vWu+yv+cv+d/vuaP3/H37Vdxfs++6n/7RauH/3r8y3dR/eX0sHn881f+4V/n
J/jHT7h6b97/8Id13tBycdd+VeP9V82D//qT8Frmr/z//cu/fF3/lcdRff3tt/fPuaI0qpsq+tn8
9o+/mtdUz8G36rDU/Mfv/z/+8QXzy/3bb4gyyVfVfv4/v+3rvW7+9pvQ/0o4iM5yQxg2G0Obtan/
mv/G+SurjM7/TMtxbMN2uEJyGJYhy7n4q0AE03UWcweKiM3FVRft/FeW91dTSKI4Qhj8JXfGb//9
4/3h1/nPX+9f8haATJQ39d9+k3/uSMZARYjAFra0Pd21nfkq/t1jQw1oum7ZiGU7BMGKUj1U2v4r
I84LkuvOqIcviGzbrCCgGVUcvbMfbFxfujS/TYBDe1F3KyfxguP/PRQWjrYQZkn99Lv39B8/9O9/
SMEL/NMC7zmGFGLufYcnov/Lj6kzTvJQc40lXuk1vjEF4sZG89RQx8vMx2PR1ix88BvFPBaZ5g8F
1Y+QBZIbUAGSdc9WDqOOhPwZ+deFHY/ZirnSBYsitvzWWhlDg5yWzuYa5ON9F6nb1OaIl0r/YghO
QcTRqIXm4B3iKFj0fho/d7oB7Qke4OPgr+oeWHEEYo8ZVJA9D5HlE5E2gUPPf8z7Rq6USX0pDaNf
XpC/jBb5RFx4Jy/I3lIKMzC59B21QZP6yYR88NUHO54XdvxrXvze8SIAZ/gaMv/Wz8ZNUjVb5gzA
zYZN7rYnW+9PfZt8Jp5XLNzmwqH3qenLO43GOGlKKoLLCOstbbFAJuihbIeNblZYyMB9VGyLcU+u
ao0Mn89U39S9I9LCxS2wFbM6XVocHODKV2mV7KlRxUSaoV7orvvpaiQ+NfLE5hs7idcBW/FiTBmi
KOuehNxxfg1w1CFXiydyH8eUXFs2jzabEMv10kf9oJ3QV7sm137y7LyopORRWBy6vlkZZcS1DTXg
A2yHNoTrgp1q4hQH3xbbotwG8Y0YEDHj7KbrWpwvNRmo6tiOXLQoh72JDYJiBBnnN6TF78gc3deB
OEd5e6eX/q3bKri964QXxTHmwuB/E7W8jRjCFvOYNE4+PRVczHOvk7B0eJxNvBeZ/SOQzs4ri8Og
VRQA+rfBmD22c24nL4pDHtmruVJYoyF3/h5ssffg6V7SzHulfOLJ94jqecaaYxENlNl+CtROI4uc
ayZbsPhgltUqalNMFFOHC8nWyUQBRMsG2hddDPCYbYcYdAAbK93VjE3v+BOK8QfBdfc1qDeyLJxb
ST+P6g0ov6mPW1tva7Lm0rF+MHinHS3PsiPrE6PSUbvPqvhl9JG8LPGoS/+x8rt3P6VZQUtffPbj
0+zU9EYTNQWWVWGmt8gXWzMF4dxqmPTNhRyZ3fc+b5oHmKg5lXR1yDF+sXrtXgsb+EQaoS7QSqbY
lm53AmXCMeAY+MEj1ym1T5ciM/EDtQQAsFx3A3Z72iiJLN4YgA20bhvDOwuMfsN041AT78iUf691
a5w0NxGiXNbIXZbMd4L/6Khh4zCJmr9ETXxLRnOOVe57xhcqmM7trlf+zmrMfdW91cMAbgGTk6nt
wLHeo27uHVG91ZOx7RFNYicDEDbyprDgWKa8aczsBYT9S+pGL7lW003MjcS17JCCGE1/N5blHr/Y
tjKdeecEfNgu7+vkMQy0xxKD9pT8TCF3d9I5wF7bIGFvOZG9xBzRWo6RincOBnzp0WzWO+iXIVni
9jR/GQkt8ONzEJs8FChk13hnLrWc/yWXMkwoOJusr/ZBtI6z7qtGWJwqtgqyXXfQGowG5jvICTeG
4mjL9ynXHiVbLdveNuRL9DDFYI9lc+h44UQy4GkQg6S8Ro9ujdhC24zPWRF8aXn9MUpSTn76Qk3g
WDs388sqTPeeL934kGt73b2HyH83vx1RlG5rmPXmsElSA96YARsyeCp9+W5q7r3lHsyOOpCG7vTK
xuoGlIzzsI9hD5RC2OEQJO1fLXiBJEEoArU151437NtQdQS57Xfl0eeLp6qc1OegO4f5TUvdrW1E
DwXEKczzt43tP05c1kz/4TgGm+uvGeJXwEa+x0eRB94OCy1CKFqivzIov8B2Zl2EJNYX2wcaabfz
+2+7xjbzgrs22VndsMGEtJ4vNdckjexVi/lNs/jNSqtmAC+3CmlLVWgEsZ08uBiZwpxcYRhX+y7w
v6sq/pF9Wx2dgVbr3fe6fz+WzVvqN6ek606ann6WxScVYC+4uqJFWmp3bRlextnIgiC8AIoF86hx
iDWAtMXAoN4ay7/k+DOBKGr3Mu1O2Pr2tozWSVTsGq/ce323di3fZTZl3TsfdfU00eIHrIJyiza4
Y7kDhxIvg3G4h2h+hxJ8x9D/Lcp/+qjZgogPN793H1XePUeukxfz9vMex6RQGJwX+7CYViZ3vWOr
T4/AWuP8mKfxCLSbfOyJdhjv1/xvx53AfSoBUviTeObMkHD150JAsvHWgVls55srQ33MIKUthiK6
C+r3AauPmvxvmQR3wBcf44AcEVeYHXqHumk2WbGEOXUbxc0elfi2Hrjz2/BuXkdcOgdLtznZccvc
lufWrSwIUbGc9OorBDHQFuEdKYcbgiKY5OKXRhLjHTLHvaGUBYyTCM66rwVntAwWXX8iyd9zgoJV
v9JZQOzJN8+k3WkYpRd2QfQnXbXlOG4Yqb540DjPLneVXmGLllXdIwPgti0iLu1EqMdeM6yVXsGX
tv2cI443jzM40WAqpqFA3FRxjdlB98udahNn0xMEPE0uF4Wi1esG6RgGTdY457CCjhYPO+z0zZqq
9glCRrcqo3gBeXfdJI13riIG9ww8Dgw3DkYKPsArO2ttNjzwCgKxFXrBVk4hj9GgZvLseZcys7wH
Hpob1jHz/7J3ZsltI+u2nsqZAHagSzSv7CmJFClREq0XhGVL6PsmAYzsvt+J3S+5m1Nl76h9z/uJ
imDIdtns0GSuf61vvQlCsnf9PM9LeHkcFjWD0IZc3FzKkrhsuradID3kfl3fJzPnx0i2IHUbPuhw
N3W+fMySMlwkTEyWeqNQJV78qpd5emQ0D8UxN6G1usHB8CKxIEPtn0OPBxkSU44ozyQT4XlnSloC
qsR1Zsm1YNiIL8rWWLFxHwgCcJVmTYFGUs8nuD+YEMzCxz6kbRioY2ObCEeYcHR+2ikRXCmi8ZU6
J7iY8fxcTkX6aEOJWfREqX8S7dlkuJWy1CX3nQzOIzmxemVWecwiAAFUykasbIh1W3ikxmXMMZ+6
bnWvtUX3WLYJ8/9mmn4UyaPZR9o7Uu+iSsBE27PnXfc9ELelrNLsfa6c85BMqKfV7K2jMIBggmf7
6sNR3s5D6uG87DwANOmi132C1boBewZsc6V9j1T9xjS4O6HbHxqMtDX2RxpcIgyhPi0htN1T8R0U
wNIYyYgjmE8QiS5XTzMC2CNqqgLsRRSkEHiKZB8McKi8LsBoTqx4YfVheadxxCwlTnRuCtwkkNBP
0zh8QFnHXTIh+k7YjpddLakvBYzfDWIGiketRWvrSAWSmVSI5H4fh+VpVlaDm9/gZvPQw3HkVEkB
zqs/cAIuX5bL3jwzxoNrD29CZ7Nrx9ehMlahi1hTxlicSdmNDIKVfDtUE2ouPxFXIrvso+IUYUo+
UN159G5sTjONnjsrMjlmtf5A8mKdlVpyNJxHJtMU7cwwQfom+Vl1kHGn+ErSdVy4FLVpi7ZAtnXM
oz2AO+2ztNs4wRhutYArnuX1P3RwL8ceSuU2r3GTw0tuMNclNR5GADWtH/pLBrIzE+iW5DEimW9I
7dQk7vAwOLCcZNMInKy4wh2lmd4estJ9x9LTEm5jKi7rKngxavY9HeouPHjvEtuwkBZc56bjzAGA
BYO9SUA0zdJ8F54C86A908QYbwt3BMp+g5MgaIT1YRBwg8LDBEPgXJCkXOCRJWCn+R0ZoyKnJpL+
xMGf5ntdlZXcfoLBbS962P6LKC3Y/uXB8fZQdOM/fgrgB5VCtth87zGdJk+WlPXJxAXsxanCvQpk
75bdUG91CbZDk+NW704ZxQ7LyMKXLfNxegrt6h3Pp76PuaXjvMuQwBzKCEKvw09jAzGKk5BWysJF
rxq0Ex6Z/FD3GYrxkKO+6R/ZmGDrKjDIVEmimuMwTwfJq1Fm8i0fxTdSi+5lsvVuzek/bqIeFL9p
ka7hXIaClAGLqndtW+1SkS0iR98WfbcBhnxJ4RclXncO8PtqxWNDFUuUPWN7Qb4PTwx0z+6cvQQC
Ho2eGisaAIwHgmGvuvQeOp+kKwVsZ0sX/Rm1ENvzROMGZrZ+m2hveoNBLRb3vhjO/t6KsvspS58D
dNpm+IjwEoXFE6D1hi3K6ArmeM1a2vaRGMo7a6Wf3RQfNPng24iBOKrzMViOOmVlRmPOxAJiuU+x
kK7aXtAemyfR6kbpNgmz3Y0D9AqAXM8UOKwi4EZBbF4qRK1zUufwYabhPS+sq89FOxX2Dt7BQ6Y3
n1Y8nHufwW/UXoexOQzl0+xRBMjmf2GG8hUj0qUdLeqemo0TFh+Mk4nIuOuG8LzhtsdwqLapTlwf
QkrIgF5hp+d27+lY/oD9FT3YyND+rLuMWpu0TTgevOzkkJpZ9slCU0TLirXoymIph4aJtz8faCXT
AiHzBdr4omqa7jWVLHcHM6uJ6MuNcAYaBFoHd5oXIAB2O1F1kq6FtDniP/DIRy1kYubvkyE/2tA0
P0ypPVpDUH9qSb71ZEAAB33Z4eBBV6cYE+ai8hYcwDLcybx4F423aJKG6Fu6iY15V0zpW1K+2kn5
0Dfy0uQF9xrffuu1ClYZ1T5wnFKXZG09W29WUj0nRX+kSG+T2fEdkXTqnD2M/KFIHqHX38c9AH9M
Z3E37yJj2uELewsmIjV5k1HGrj/0tFJUXp6S1M3fTVTdRcvhmKbpves9a0Z5MC1+z7QnEI61xKNW
PuV6ci71elulL/ZMNkhLnmsTHlDSVrhk89RYiolyRQKkhy4V/tH1gMJObcNVNMuoFX7VHHZ75BmW
ZtxAZ3a98aG3p6NByuWeTt3+NFeUYbcTI92s2DeO4O6gQdfLt25UwjTIT9aQndIJvBuVQY2p2HZZ
ewXwdimT4FjnFgVX5IPjaGsY37K+E09QQ9OLaeB7Rn/p7gxcnxf4ZNE29omMO455mmRVPLOYcu7I
ZY0h2y3IbVSRIiD1SwLU9qaMSLPn1SQ3XnxJCuE/ZjpngNNcEs2aTmEfkPeqXpxCcsc0ab3vwRfx
zLQBxWbakP7uo/tWs/E5FN0igoj0BDEoehLU1K692JOLdLKGY9zOwRmWgkGluc6Bp355+z1murui
DMqjHExtkXEHWbeRSO49eSz9GdJlw3Qm0Br/QcOMurANKtpmW4fWGVclx0fgvuJLPTVDvK5ZA8R8
INLfqo1wJablWFu73JtOvitPQxnvSoGP0TK/4QI7RA0obw3Sgc31inwXEAEics7TWPrFube+Mvky
EET4zmHQr5K4ig5pU4pDqVx2MMeiHzQBhSNMDnwlgGQUpmKQ/bzUXBs7i/pl52b14e9/8K+fiCHz
kViNtSabFeO9TpkF1k3v7Sk24BLodkc8H9x2CmYCGbmagD4pbcjiAyOQ/CSBF5ysFEih6AUxRBV9
90Xtskgp5sPtoVAWIa1kxSBQvvhds2JoNY/1vd0Z9pNudADXSpg7TgWGlNcwbFsqFB5SL+acyMeZ
LwBt4PYgtZypLuLrBqOwd9CmZH4wed98HhjtAwhkC1d3B2LN0z8eWoA6u1zm2yHAINinuIgaaPOK
UU9VGiQYqiFnjPe3B2kK7070Fn3RmUvch82f+vn224aWfdrMFNZFLOAmhuPR16FKGiBvH202Uiut
oaW5bQrwnTr0ubYO4TLWA26FvH/0sVaGbJXWPRTkrRc5+Ss2QZ9WN73dJ1GXv/oBKIjMj6r7vgUI
N5Fh42ZRt6eAlcUqoQIG47LRnkyxLwHt79gU7adKW1lOTJy1jctFU2M3wSpWMUlm45iGOX3fum/s
WjrlhQMpAuf7aM6C/V0m18y6noKUpf5NUS1Y7kK1bWlhrJr8uQjHCdpksxYQH/Hkr4cgXwlq7Ean
JM0437sWIgTWnCgqdjmXKW3cztIg+J3uHadBsEhVuRjpYTjwzL27Jtv7rU72pWKWEmAZ/yK3uqFn
d0PUgrgpf2WCMRcIpEG6btANAqhN1Ugwg2dySALUAYaEcLpjqrkT9bCWVGpT0lZ7/qaijQIE1V0F
qrV3xIqeCha2Yt2ZkbUjS3oFDxZvhM3NMBjKbSTgaY5JXoCDFu9WOL7YmsUhULc0tKHTLU30aYdV
V0LN71TWR0qVDbYNDkcQgA9n6dFWui41HHuLOaacWOJSh4xG548zfbScO6M56nvd0MpzkxjFCTM7
vk+SN4TFimefavSFr5CKcNCHg57rA2Sb9Bv2zB9hJqcVmy04kNrYXvXdZJbjdSbVdJ/FLiQc9Uuq
aWin9ec7U1odIOSSNJSUNJ455hrtA56O6e81qSukiRwOA7DCu9r9yaUxvZcJNPxbLdpg2gFQzXol
QiO71+dxXSbUuYFRSE5ZaVDMKUkHNcB0L57d4aNfBx7E0C60okMVE7PgPnFKhmdHG1JysQCy2elB
xVqkJjup/zBl+G0U4toGJ5dD7aXnq/HLn0chkOtHTNbYpsohZMEJAhh9geEdhU8gD4MRP9m4mYr+
oASy//Dc1m/zDZ7bETbZGAM2sfXLGMYSPjDgLAYukZWPrcye3ODOF4CjlL5B/+k97XrLWU/f/LL8
Bu//u5bWd/1YMZn61/Tq30xafhtaMvOyLGy/jkNuk/P9l8/ALUgp4PDjdaBf2W6BDoMQx1vOQL91
xU+bwpgkoyrGd59Cj5XHVN91TbDrQcHzd89KbY3zEZ7VtALxuSAo9pM2tbuK+QRqBksWedBRvyGD
bv76pf/qf1Cv3AVcjG2KOZElfvkE3ZzgaigrFspx8BWEyD599U3Jnk4SXOLOub893f8ORtV49T8O
Rg1G2v4fvh81fP3TYPTymX3m35v0z4PRf/y1vw9G/b9Ry6BGnJ6ui78PMv81GGXs6fu+Y9iuIYTr
cBT+czCq/83wmT35tqkmluQk/nsw6v3NdXyPNlnT9HX+AeN/MhhluKhMI380lfBvIbV5wLYYkPLf
L44aO9XSOaGjUwHxfED2XFE7BieJXLZW+p0tyIebJV/QFqtljRspNplSEdJcVmb0RaqJ1COmAmZ0
Ni1bi95NvyAFfkw6/BUJBdqyMU/UtU+Wpu/uBscim+EFb6kXPpZe9HXDv2miWApfOwbJ6C0KFRLw
PfSPlLJd4rkxqHN9U3nGsyVg40hv+JLD8DzWCeUR3Kv9Ds96IJwjm6Argz3lFY4/Ah1btfxZYJ2H
2kx6MyyN1zBITh0GDxA0tPBJG21OMhKxfZx5A1WPOJ+AwX/OMxd+LQDzBoDzYcBs12t2tRjIS6+8
SX6bmJCUfUnCGP4Rb7neZKDbKPdmsEH5DZs/OmQAXRgDDg7cU+2ioj4ZstOxNJqrN0BOKoQ44jHB
y+BgcdGfoIgNyxHIBdsZ+9x39ZPWPOpT+EXKgmq5jykZ+VQIS0Fi4DVO2qWzI9pFnKNdyH1FowAr
juijrLwYzitxvTrk+yKUyH7PHr48BLIFa0V3YRVc6XT3KJEAt8QeQUkQbA8zosVj8hX2zrHQqZM3
Q0DKuXW+9VL7lNln8yXt2ZdOxYDxNPKZLkcfSQWCa5AVpvuOyhHeThGQLA0te0s3wNEy+fL6oD+l
AUDrZU5oiH2te9EaczcCOKzRSMFfQXho4f2NP7rI0DBe+Xs3dX/GjBxVqpfAAhNJu//C+I/Tysoe
7Mo6V61zoZ7nbKf1qSpodSoQaIX93DX+xXCeBpoN11k7/MxC7XMUHgMpcYafNC4y1jlSFLsC8jOr
KwLzE4inYn4eTA7lsY0+ZHi1Eu3EdP5ISc85TtsrDqWtnMx9JMtlapZX7PE288r8c6jts55kiCXy
bu7r62wy1OMK/SAFNOI2f4hD9R1XwSUwwEv2hYpTzRgVoRk6oCVTQMLaChsEkRZeee4219Rpjya7
I8L09KBlH1YH48cQ3VXGCE0lXNnOBEDnTe5lcp0tTeDxUnWZWQk7lSb5csCWbIzkygr2Wbjk5+vb
2tqFiE6YnDEGB2dQt0QcnHwZvwaXcTbmZT7AgfB07Vsa/mwDHJwYhD1ZXdX5zHy/XunIFLQwcFb7
cvpymo5/gZVcZlsRtS5ESWeqngqnAMgrzXVZ9y8SnI4dsYQ2OjCrE0ae3GXWy7IV2oO58zL3PWmI
6XtudqVM4yUF4R6WMCs4qDGLKsAWQ2HAPrHHXiSZChbjOj0DMUdWKIn12Ol0hefAwVc8mH7y1Un/
ziggYZNmCSNAvt7I/15OdF2pJ+a4HhdREWynGSLiWLNii1rzPPhwPoYQyafdl5jImp3TYqeLvJla
Y5XzVwdNy5P7YbuM86pYAGHksOaDseEV5BSogqTjjMthboRMmLly0D+PNRudm2ZixzyDWIqXceMe
PcpMRAzBqc2dVeTLY9Fvhsy/zLN3YUBCqYioToljbbjKPEyTWOsdLxUs/TlT5w6A7JPsrYVD8YHF
KDyQ+JtrxUn29q766p/qpKEKToeLmOkjtRQmot+A1WKCNel63+PcaZlSAL9J2uAiESYEdKVE5B9p
jfNNlD/MnNkhms633KOjWQW6mEqNnAhc7QRzeLbyBhtiwCbwirHINelurrdJCCjmdgiNecTsTPms
JzKHXlddu7C5lhWHUwqedxky+uaJgldHstylXbUvuKhI9iqWiUHYK8XW6bkOpVv23/eW2V1FyhWa
edeHEbBZqd5crd6lDi8no2BgCTTyKRzCbRLwpph8IQUZPJfPEaN7NQZE9ySENeL9Zp7ltO1uwE1f
yvaoTu/WRqKerJcs5GMxJaeu1OmOGCVaW1FisngMAggZyHpO/HNyOWkMx9uX8fAxDdM+9zmVskGT
PNs24aKE2Zu4nJ2QJh5rVvl880bSt0QPuKOxufWpdeOHGvhPYsO8cVuHLl563wVldcB8cTUXGEc7
KHO6dl/G32AdX4kBXIacwxe2GC2U+mc0UExvYY0Ts7f18JSsvdR41hqdUIpXVcvSX00pkauhxGZt
YXbllni1aj5EdQ2MEpGuEAgvlWssR1CGCSLuMp/jD6TOa1SFXJBF9oXD4+N2uZzj/loJdytzCmo0
8kCWtTEqeRhoFC2cQ6jHX9nYfQP0U6e4b/pvRZtdc7rKx5jT1W2vDQQIjVNk7GBjAQBIqTYMfqQg
fmvQPq7PE46NwSKCuw+1mmf24txbkvBC5OmBgouIORbieFri+uuuuuAgCU1Gj1OTn7qcY4ccYE++
ajFqfMCwUumYdR+sJHlNBm5O8aR0037ac4Bvbl9SmGoXafD5UTJERy8JA7MkGNpyq6Z1a20P4RtN
2qxZIHvgPe8/msK4YNF5ZyBNn/Ai1IpLGFK94nZfGgn1ZWhw9MRV/VJEn5l4G6v0S13CGt3jblfO
DxpBGl1PP3BkkKIP+biTllcmKdFdJD1dxAEdZjkfTAnCpKGtm1SldnEmupYC5NGp5jDrQvTQUZM4
z+R9XU5vdeRtPA6zXdVi9xyt7hrr4ytgBrmEWq+vgrHqORRQ0NjvHcackiDP95aOwVkVdwb4Bv9n
x7AbRLYgRWNj99XbJDn0AuZLUNjbtoueiihbFaVrAmHz0m0epvoSjDLE7bRj4pa/aWF97kECLdJi
gsxRyBgiNJwM7IEg8pyWCshAW04VdrFwqsju04iAlBHCs0tM65Fcef9AyRllLJ1Wfu/J0eZ9zj8X
lJ895WmrXKv7TZ1jbeoMncL7rsHJZkb7TO2Ky9sGGTRvdefets1R9eyxjcb8hR9F7aw1tcf2vLXP
lrtVe+9a7cJztR/31M6czNlAbxjcW7Vrb7IV9cvcFLCLa3c0SeKlMa303qk/Z1sUdyxmhgNTt1mV
R+4dpQ0gw66nm1qgdANUxu5sICW4SlOYlbqQK51BV4rD7ZdQtpUSESlNAqgN2eSg/EFV2DdCD9iQ
lYIRKC0j6oFpVV1SPqNKUkuD5GGljBS9uKnOBg0WKh62d6cPTekko1JMdKWdVDcZxVeKyqy0lbBT
MgvoDeN+RnpplQZTKTWmJy8558uonWht8iEW2wg3HIPvk1JyOg4wErJWSSq5fBqV3tMg/BhNXR+T
0aSktiIiWClty7ipXErvEspLqCkNTCCGwcjD1KT0sUkhIkrtDk7uA8gsFDRGb1gJUdUqpa+1Smlz
Vec119eKXG24HpDjKqXLWWAalU6XKsUOP5i3YhLQnmhopiBAKXu50vgCpfalSveDDtjuTaUF+koV
HJQ+GCmlMEAyzJV2qCsVkXbInVS6YqcUxrBFaxRKdTSV/hio1dKIJNnAEsGG2SMdF8mnLaR3B0sH
CROUDXLm33++/faopM7bQ8eUgvsOamh7E0YHpZFSri4o0GC6ko7Zrizo4rs9aD7CKlk7VLy5tlZM
oBGdZ1RYTemxFA6DC1Yaback29uDpRTcNCTf0EJUe0Cu66kxIFRb2cyt0zL3tqWsbBKK5b05E/7U
VcQQ0FPZMGNWevHtN24P45QyAaWsfZnxPSybim4eiGTZaVQyNDiG6NBLe1NksVxLpVjzt9ap0rBJ
KG0bpWrbSt+WN6k7U6o3qzP4X5zphxvY+faTqg483H6a5Txxeatmtib8LxPLUVYqmfvg+Z22CENt
Ok+O1e7GkrFGaMG85XTdM1M9NyEMF4qOl9TlAvXy6+qxVQ/B7Dq73jY/rXnW7thV7lLPKu5MfK8b
PGKfTLbjF2A77gJcj8lH2FbwwUS8dXHtmIPJ2hCulKNu9tbFL+F3mTL0GFiyqavjCij/ZNEgKdN4
X9P3wFFhHnQuaws9U2vtxI7Y88BASH1nVVXMksY42JDhrtetkb2UTSRXSYj+W1vV1qqJxAYOZrYI
h6rHq6AQtFlkTGR2nUZhBmiJc1UBkTEptvmG1vtpVH6EQa3BOBaENSytmZEiwYZ0qAXkmM7nuQJG
xNDn/B9GuJ5cCFEtVTyY4fp1mE7uJgv3BkDknLvKhuOpBrqs5wdWa+qq9FwBGcWGiL+mNg3ebaEE
MPVQx4yeKsw5jhesgiaaVq4BrqpNvXxnZmCfa608ufD57tndRw+mJa5EdrKXFGz8cmZBaQv6TMz6
TA6ygfrPOmgyT2EDNDkoZxcnbyQAoxoOinD0XS9I0NS9My0xN2PDYYIwkqd5wW2Sw02xMBxjsYVx
6JnPVMDki17QPjS1AbDcZEz3tu9xf87e/Ll6qUTBAC1yqFwFhUP+aALP6XQXRAB152UkQgTII81+
dCZOo5F2qbvR1ua9AvEtaz+cPpi411wNjrhGaOkruNXVSG33hmmGHOz1R17VuGExtDCSJa6H+RBJ
GkA60/ElnrwTa2x5x6ZivIMWX+9vlQc+1AedoQ65SnaAMpBbv4mHF5Y6wVPA+LEalzPz0p/YDyWV
MQnpQ4dke9Fzv6r98VlwBuS251ybWeCczdhA4k17MZtsWPlp7azbtnyeWI1sbYMqoiYsL5NjXI0E
G1huQw3iAxzuHNb7RaBBI2n9ix4WFKbrAeP0YJ4eqRgcVlgO6a1IejSeML4vGYgCl11WUUCM1ybI
57dwu3WXijD4WR5dD1P0SHTWX89RJpdop3AspNccekUu8UY4Dbdf+gC+1qOl0Cnu1N+7jX4XUdBL
2YBXLzLbpsGF5Q2mCnN+mMCfjUa1NgqusQyVGXsE4M+7geoWP584NBuzY0dUbZvCmfdI/M2eG+KR
Bor+ZZ6CcNO2QbYp1C+B//gbAUOOsHusH1vqpQwZTXf//eBTg7aSpQ1pWZhH0KfucrAYgsRBkz8B
AeHZOwggLrAp8H87h8aDb4nJmNLRy0PTCrFmlp6cqQ1IzvQrFSu0vGqblL14CTSOudScaUa2zFMs
oi1dgZTzFV2+C+Fj7bPA62BfaxgVqhQLZqA9BU2Hk6x7R1Uh0DYAyhaV4zxgkDfxwwT4CJ4DVns1
N6q1DkJx0TepuSxZH+eY5BdlMIwwFLRlXVTaAS4jG8AwyX+A9eC+3EDeDV8SEwsI7cADC5RAPvds
7pTBrWauh0si9SkzD3o3Phf+Y1Jl8ZPNWZl63ks6PM3jtCz8UdsYPUZQrnrJg4dO1XSW3DpxT7tg
aELnGpuBCWZlToDOxvYu55hqqmTgpPIIurPB4BvS2FKz9N9aLIJex66yliwN1209RlyyZv10eyC0
IDez6VCOLXGmhMMHIICHqgo2ZWLrd1Wlp+vajrRNrGOhcS2P1OUoDy4FrFuiEHh+PEF1hrC2SdLJ
O0s2u05O8s0GXDo6KCi1RU8z11BQrAmZzcTbMaPlnt+M3jaPGNa5A3atP8jD/2byYPym36O2urph
OHjGbEP/NcJXiTDDMtWDmfe5fHrUd6MttmwIURiqVjcWdr4WOp9P82GPyS6kEIUgP+OnzD3Onb0U
XCcWkRZ/FDGbn79+cSaq8m9SsOvrXDFNx/JYpvPnf0jJaB6M7K6OzSW74jtdhiyO5La06sd2ts9J
GZ9oW2BlCtwVwa294grI4zojEsGujOjPkdUZvEYcv3ykGvhe/5usMFzm+P9NB8Xor1+u/W9freVb
tmkhiTvqz//wavMYlBTKCtvKijLqIOST4zr39ddP8nskR31h5HJcnWQO29tfRkUR4EKCS6EJwAcH
jHUeuN75TvBYjzagIk4kUvjX3BNHy6uuGZ651NGe/vo1WMwcfvtefBtxwTAMRb3+Jfc5NXLCEciu
IuO2z269+7Aa93vVoCt0JVW8cecub0I7M6ir6yf71gwPxehi6jXPBO35OwPiqR2FL1Funvk4j54E
jd/M42EO5Yq98wfTPsA+zZ3mDBDmg3nHPp26yjH88P03PeHIjAbtMwr4d/I8/JnaZDh7iw7UOncW
gw2UN4/snANZPv71u+ek+HdvX5A5ELqOoOGoieYfvmgIx7bdJL6+hNJXEJt0jknI+7KMc6FlX+Xk
XEgNn+3RPVq8gohWa2YSCAG0Gpy4Lg4/bL9+nySGQubOC4DF9QIfUEKxBk0z3h732qV10CBodjpP
pnfxnvLBfMe/s4Boy84hRwJkdxYtbe2NcvDvtIDs1F+cmfRTFM6fKv081zHUh/TNLWzkS6QxcS65
WFkFq+hZHAnbJpgmyG7WVHbWWrAL3B5ElpdY5ADCty59d5S8Ka3+GgdKL6MaqO+osUfqbIeyWxd2
c7W6TtyHmnFx+vmaGkRjcQ/sqjDaEjg4k1t7wBz/XYlGo4ee5TnEJyv32HUoY7T/qXEEwug4Zg++
q+9qZM+Ej7RztMUwY/nyWwTjIVIVf2G1HgTjgSTHRwi2am0JcluW5HNNlYyILfcbbsvnKqYAo2p2
BkH+hZLlpVJWnWggnpL/h+Hnb+lvNavyHZ8zgSisRVjuz0dCWdlF7w+sQMuYthhdlayFdN4zNKfD
MAK31xKoDE0AKc6d0tgHLT5z/tJanfVXOiFZK1M0TY6pt0FGRLQMgkVbZtqahj4adjmTqWc9upP3
hg4wD0+W172piUnOuEZ9uLd3PuURhkU+tnKiistsdgxzlu5UNPvbgf+/s9f/r9mr6bkON89/jfV/
m70e/u//aT7/qwz/66nM25/fsz/PYP/x1/85gyX96erEF0yb9Rv9av8Mp4q/kUww1WhWMIl1efzv
Gaz1N2F5uvBNos2GT1rzXzNYcqsE8F2ORt02GMb/z2aw5m+Xd7wQ3MVcweILY4n/y1EdcZXhCh/r
y2ow41070s6dQpAsBO0hbdHeN4K9chNiopN6uW5DcuUaa/YkY08JYIb5oFWcW3ysFB5w5cGmnKP9
AUcCMLzstPS7PpS7nIXxYja5sGj5zEwtBPK/TUtq5xpacShA9XZ/+Db+zVLH+s1oojKshuXyKRms
voRaCv3hsp1X7NtKu52XsQPhrx2Zt8jwXtC0S3C03yWwUdeFF/WcPwb4ldcbP4wQ8SrQ82Fdi/x7
hkMDfYZtafXKXYwYYgz3L+dGpUcBO1aqTBdqsDT31dUummGRBQDvjA7efs4axTGoCMdNni/+wzv7
7YZkkMan18JkneSjEPyy8mgmLwPPR+4kN9kgBWbugUyOX4J0SjdTktHQbdDHlNr00PPkIuES5eeQ
KoZYvgZ5T1mbzkR6HIpHL05eCd1NmwlQ/dFLQTe/Y3uGMbJCjaYcx9QmDHr+hU1YvOs6l4EhQU76
xREioFej09Cuxnv963do/GbU4R0aHkYdzhrTNH81BUS0THGlr2llyJsXL9M/Mw+wegbciUmGzUzj
QwdlORy4+xzKlpcG2cVcaw0kjr9+JXgafr3781JMh1di4xpSr+fPh1Hj+a3p48BaJnD3AqJxq7ym
7ESUEKF7VsUmMRBKhzHU9XOd3/fUxFCwygwwdoC2WnwjU7Fj4TAdaY176Ust3g0S0WyUlJObecCm
RNcXQct9sS/B+LuYtEOFFBmj5gEsA+45PdsDU2MEhL/WxbIA5ZEjEyMVYzB8EdTCuksAvMNSn9zp
fjAbVFBff4oKCPCU94RufWSBFNzVIzROqVsURlc/wP1sWdcOizYUJNb8i5dS3ebSjrkBAs2ioM2W
RZA+tE018znTq+g/Fh5Fiz0S8LKG3QKrvnlyZg2XnZ3gnBAD9DLltxhnylrT8ti3kXZsVlaONI7J
ZBva1lsMI3DHPgxbNjxGlEQWebo3Y6pWe5GgsVeU3WAXHChj0ukhIYBHwUGqnMP5sJe2/9k3nIS6
E2ydwCpWvS34Hwebn1ijLXKbTliWQxt7bKvVYLtP2MueLB0ucNzX88aQo7PCQiru3JKacbO2HxkI
WOuqAR409NhQMirr72vjIQvpje9lawDb67GcwE9SFamumYEF1Og2qXsksLI7l8X0jI8vhmOYMe72
PoReqiIpm7muao7MjHZtk3Iairhakwb9jMyEHsrJxNxs0I3rAlv3h+81oKrA0n8aacmtvQ3zJR25
OEuaRF9OpXiKJYO5TEzJ0qNooxPgb/2eLIxfplSIqCVfXsovzYh0ZlKqzCEZMY7MfG+ukYCrL+ON
plsPnstKc6xoFPUKcCAA8zzyUThxP0Ir/tIKa+069Guyj/+sYcut4bTMtM1twDV/9yaPrF8HsVQ6
qb6Yc7hyo4FvE1p9ZdcUfAf9Mmsm2PUu0zAu/VTPQpszwVI1EYH9OlJk0J4NpxHbu6FOv3Uy+97S
I191XcDwG+GByukfqU9pd+iNW82bXuyp2rWaOd13QTMsA/ZK1LwUIVnoQN8Z8T6siTIJ1KTBkz/9
ZmJfoIZ4t4+kpYTacE0qSBAy6Sit99ZMm5s1cP0zJvIe5cx1ZbTcnttWF27+/qHFNQRLO3snhsBn
ZXOGldJZzjgPNmE8fg8982qOHQGEwdzyacH7CbJ3O5F8Cnr2XlrFeyGA3+YGJRQZyBts3M/SmeMd
RdBcqqCtkNJa0685LG9P6Bq83jLLPonj3XvJUnK2HCfP2uSTle1LEPpR5PcPOeGdSI772pVX6eAe
yjuCHEzEU0qL2w+v0OArM9XxPZzbmn5uwKmBanyvyQ3p9nBOXSm2YGDvTIs3DbCKGFfqHodo1hci
GH+44yVMOT2sQIBH512jE4uloe28ccJgbZZPVdbSeO1Dqrc5XahoPACYbP7Djdv8bWNtYS3zqfvz
bG4B4tdV9jiamIymGXS8xSsbHP0VVw9372g66Fm/gZiLubxCQ705frT8OZ65dtQDr1FBuAYirskE
l2lurga+DGMO3nBy2MN1CCDeFNOrmWUPAobpf7hVqG3wn5xspPxN27ehD7OSs36VL8p8pKw7Sfxl
OgCGJB+nObSe1mKnZdFXim1ajle1TYqRp5PeZmjvXWRhn+c4PqHNTVwoUGjHg19QVIi3DP4A3gXS
uLQ5f4hZWwtI2vCI8JIIh85j9/L/CDuvJbmNbYl+ESIKBf/aDbQfPxz3ghgOSXgUvPv6u9B6uBJ1
Qow4h0FSItUGKFTlzlzJwfQPH777r83g+iZchz0pP/LM+21vkWRMdRiek13W+Q/NnnEotfLXREwn
szOIe+IlC+1nWzkHBnYIqc9JWt3rbU7C4TtLC98X8LXJHl+Kth6IshFLnd3nRRsYUtfp2fHoMirF
y/qxxI5FNKG8sBHzlYPLteea09zk4urxQZPLKXHAAVTLSwU+AzHvaXDM/fpXr4efljJmuwczZKji
e18GVd3c12H6fXVkDHq3YRn1eSBv21j2Wz2fXyIrv2TwBaZ6P1vizkvUk2nJXWN4+0zPPuhm+giN
n339TFnUF3zVfEPdLUWcgPmzAnWYQzsM9K53notFvXUgrEucYXnIV1K4t5HpHAtR3KcxY/U+pbXR
wzghNLrDOfWSiA0YCfuD5IFm2RyGDYbSLvLyf1+Cxu+ELo9vD2exZzr8z5a/y3t1bdGkOswufWlb
PNbPvboPu/T7vAxYrPN7NJ6jEU5yayfJd9OmNNB9Sjq687LEvh3m6sk07SNY8rNKcbMveELgw/pD
ik3JYSzmqad+kQ+poe5HmrEbojNt0d5N3F9sGJ0ZbbhxPlxKUrm8EUCn/X+/vf+1MvD2OBZRi6wz
xflNIIS3YaNR8vYSfeA2URdAI/sWAE1FgCXrBnBYMIlx2nfB7HbkLwEJJNJfJRKKgGC3+Y6I8KdA
6se/VpYkcLkM8rUivcoe09y+/e8XbP2P78M0sJwbq7N1/Ur+uXmsWfVtpsQUoUy3uV58Lkq86KX6
aGrrtu8JStGpUnMGyiYCM2zqDp7GJS6zjziyQHFA8M8rNhe8QcwXUX3pB/uQN+YtcOez1VyypHrC
sfALpOCDB/mAIPkz8VJ4k5+aV3zktv7Q9PaxY0/HdJY18EbTE6DOpVw2XEoPtswu2g1XxDcxx8Sz
zRs9mV+EMTK8PoqiDTTDOS6sAQS9Lklj3/ZeGGiqaukjwjnz3x/Wv7VpVk8u3tWYb5hM1n/7sPRu
saD/UVA+uA6h7eyQ0H1rUGJI8OwcedZu1ryj6sD7Z86a4LzX1g5LxoBTo536VAvM5M5OjD/cU/Jf
kjnroTDB/q1KLOfI316WMeYqKysmHYVlJz4WubWDD7+MOfE5uNlwY03jKc0VJNwFPFGmRRtQpctu
pnR8q7fN6F+bAYjgUA1DBPWImRcfT2fgDK5KgGo81P0ss7HLunDfmf27lKfjfjag24FMNfI/5SCu
i/hvTyqUBdvEjo2IxdP2n5dlmWc2cG48WXPD2WJo6pKEKp5ngXSxYWydrzVUlBLO8iQ6l2WcNE7a
MB6J/azpy9say5/f4YJJepcJ/lCKbTsy6RlcdjQueX2VfjDKRQLNl33e9Mw8zYsdhihlAOYdas32
kXecC05yyp0eZsf9KOkNG9EB+6ivz0oeHCcGGqe1PGpWUX81snXAescOeL3TKbRRrX/+7wvwurH4
18di83WzvIhVp/nnx+LWk6N72to2WWv1aVqswQfodEgZbcIoGs6mF5P6atUetDpmAppCdo1Tc/wg
42Rl61RJYqfVo+auC0s26/RlTQurLUdcY7sM1CtpK63f6qZjljLOYk7j7XIFUhbfyw/FXJn+sgLG
+PQV2xRG8Qy85/pWwX+/z3+frg1DCEz8sCzRj3jM//N9RvkyV0z1aLQYJJF8jSzUfLR7SUWNyH9Z
a4WD6I9ZNqnbC46+0nplCTv+4UX8a9jDi9B1h/wBNKRVzvjni3CoRBGEn3kRCToTfNSLgVMJy4L3
i7PbQY8ReTP3mCDwbyU3N4FL609Ey//1GniQSGGg7js8Wv75GlyKtdJaUO3hUCQwJE62gyHj53I8
k8DRtoClN3BWRh8w8A+9mY5gOKo/fRn/EnP4HKRLlMYFeWoIe32Nf5OpNE5RXsvns+1KPgccQhhN
5vpdrwEslclb5Qwxp1oOIr3uMSsMo0Oklx86NIv//kL+x8OV/wo6hyPwMhD5+G2d4wmfaAAmMOdG
YGacjh63ifbJKJpDH2rTD9PgEOQBE+BIBGJK1kuxaUfGMIRRP0I9Xm7iLtk5ai2C7mp9O/ew6xuN
K6mx5NHtPI+CQfE9ouj5HLnuiU756Q9bcHN9jf+8g3kP4GP5PD0yLVeC6d8+zBzDMp742FinYpSt
lvHbUFdP3to8r1l0hri0X/lLO9yxMJUcvpI7xs1y42GmYcQSwmBj0n9ZtGneMeq/HwbF47EFhGv1
mNr48P0yGrcKekvQ0r/lc6IGZ4y14hAm7V2u6/TH6sO8zRbKC8tYRT6OQmhuXTsFgr9nDDmsVdn4
1QJyQelIjkh1P/MZJncqq9PsHPIiMZmBUwIBm6fdEBAiDCMZEfz3t61fr+3fPyr2JYiIPHZBJv62
CHjmOM8tUDmucgq36E3FoQdcaaD+KXIpaALQ8CiYZuyzCsdDEuO1WOytisIETPv7AniVdpzyQl1T
tsNG1myEGdrbZrAinyQyTBwOQEmNstNia4KZ48+mlj52CZXvECWAKwH6KBNAw6FDuriaDu1CkS3V
mF986CUtVRQXZ7ILd6PZPlCBKg6efuHhm93ZToSCbE7TQTLTyl7kREuDN+ZEjJEeHK371UsdVZcE
LAHjlt9Zi1FsRDvadd6aXlt8/H8PhLu3ozZxuHf5DjOAAq7CbC0TAM6aCd3VFNyQkHV2Q1JjUk4s
91K4ldgmTnGbK57rfZZ8M4T1s1dlsdERireyKl8bLOJ4eXj4pwpVqM+qo7MYZwaeGBQTHZoRBRlR
yT/3esxhacb4nRDLLS1t4DicV3Mte+tXDcI0mmwXr5xAMgw4YfpW3vRp+ux2iBmiSn4ZE3qV3n7T
IkoGrrzYZKAPdcpR4Nsl4U8khIIluh7z1+eoc1RQ9up7F9VZ4KQSLu6s/KwulmMPhbJanoh/owwI
7ae9ic2GARb0MfYw303kB7bIL2lHaQf+Dw/BfnzFuZdszIm0OE8Tb+tI9tlx/1XHcfyHvaG3Pnp/
u1oZPgMdNm2bHeJ17/i3G7vR8sV0i4Y63hbDYgq9pqxB/8kI7bSiz4OaJmw6XX8QZIwTJMK9rA90
4cZGeIPxP2UGasggVXSyFrADcHQDfjKK/hYEULet1mqbqJtZ7TwRr4bIXa1noHYymlgHnODWgAmy
VsaByBMKTumdMRVsbHfMdtdav8kcbivXBCzUcjQvR7U3V43FHirTrycS5Qol5a8WwIZN/xBvwWxW
QRw2kNS5H7ZTZj+SQ1sL/piGGJS/Ng1ZknpCVw37j3gV/2Ds3GY9rBpGGwtbovLNgfjWZeFbib65
33tWKsFMht6G1rztrLsfGCJQHxy4jVN9wnC+w0Zkb+yBey+qKrxcNY7O3IuwJddJtu9yxuzeaImg
DFkeh7p+LzDWcVhlOxvaaCqc77ptadZ0UeAf9VVCx7pTrZJvi8Uo18/V2qabNby3P6xX/87M4n0g
dchXL4WFPvTb4ym2ZeclIQAL6a1tXnSBbhKvPWsJFBtQ+4yWtZYMQ4py7nPOT9hBrAB8JCQsISP3
QkOlV1H8ishXGaAZlVl9RjM7ekfD0MbWK2LTxBzXYIwcGY9Rm7FJtfjYkXqYR2f1Si5pb3rSV+h2
61Q2L7jXJAG663e5xgmv86+B/5yvM9RX7bw1W0fsiAxxi3Sc/QsdnTbOshtvnH5gyoSisn5g0maO
46j0VzMUb05nPaAI4o7DGLRtO66cycAoK9bmIPadCaNzFoo45AUVP82M3w1r59Ps4ghvVE/2TrRU
CY2UUK4yb0y+p4CYyVHzo2ydbV3FdJOxn0h4bTRJs/a3q/wo8PmLMGfuoCd3OarKvm3pcRs9ygMX
u8p9fel+4HSOxNfIQ/hsJunNZHtvk0ngajEhTilWWHwKMnAYhGzqVga9w4xtfV9T15ZBbKR0e65T
xT6yiCGA1LbVR7q64m2gq13CLHBdNtUSUSI3PWaqXXYuYLKNQwNTVjJjwA/9MTWQKRawvpQWT7RK
IKEPUKM0jVIaj/vAiaNHwoi4swqQ2E5R/uFAqFv/Xosk5x/b5qXSC7cChf++YysKjBKqHHSWB2Yx
Yf84JCoPUlcPSFzx0KKWdz36RdpgMKRZi+umJMUjh+MTJ495HHqst26yRH9YJFfG8e+LJO4Uyf1h
AGln3vzPF9YvCV7QTKff3B5OSTRRb+6yiy67/qazaptvnAgIYiJGb/k2zXw3nqgvq7FqDsnIiPxV
rmawye1cPMsuArDQGM9m5dYR43MuinPCt0VQnmLbzJj862jGscxPTaf0RStQ//J6ynZ1tDym18QT
fWzZ3HwjgEvW3UFv17QIW7+ZBtfhBj4hJPNGnpGCP9l91uDPj5DTFxog+HtExBeYwzdDRqTHWS7D
HnM1icwIgRSs1b3O2uNHk/6rscwZoJN3GnSsyJM9nxqpXmLaIDYVJ7CgzlmjwoYIZUI1LRgVrjII
yltZw7oCqef+4RpZA9L//ipoBTY9abG7+v0o2QuXcoW5APjMOs/JpvtYC+VzEg9ny2zuMbje004j
VNRsWxzb12fP9QaaGq+hkbI6XbcJNbVesiE5I+fpNepwwHhsfdaB60omH2H7wnpymc6rhvkTiDqo
cQaI1NWwm24pvR5PNluA/16LORz9j1vAgofJ4dFgr41T9p9XmgXZIAfmLLZGWDTUCmkPyrPCC0rG
+NgPa9bCFM8YOIHuA74+yOh5sBJrx2WUn+NYf/Xw+qqNrYq7EffchgP5CPENxJGWWCmTJT6rypYx
7i711ttLdFQqe0cXJ3UQ0sxcGfIwV3X7EnrdjrLeO9POH8JhaQ9lSu9BaCr3xlE79nzOL0vKV4fy
47eZRh4foTBmZjhjGqLb9dRq0WdqRMY2E5hvbfSpQzgVza51ZjhSLKjJMAE+dOpvV3LM9QeNPe1k
RUztMkIL+rql6DECmChTm9lgq6ENzS3nze40nsjyFPRnatCiu3ZnEplirV4iZm8VbGqdViyi25+d
aW+8u9kEeayLndGc+jYp//ZDQ1XpX79c1kYeithu26x/HrnFGeWjVLgzIMIh+XJ54J9cY/L8VvaE
1FSfBUxBI0FslFJarEYuRV4coIbbMjH2JhvFJ+TIaDMJGqIj0RM6aryHIk31E+nv0yiahNBK+k6J
RQ7qUjL+C6d2W4RL7kuLzfTshnQip/1p7fJeK4MlrMYt4fSI3IrLQDp5wzow3HZ9Mj0KpZ5iS2db
D0o3sskDy8pbsFh4wH5m/bac0+a2rcPZj5NwOqxNdv3Y1x/9EioAPzodvgXyn2vP7t31hyEbNjXn
JHwcHhGdPBpfMm/+YuskbuWVPKbP+0UahU/Ch8UH+3G1wd4hgqIXbOlLZR+SjhgQ4bTqDPjrpbI9
w93GWN/P5H/5PZPESBKnXxq129u4HqLvEM73BtIMzqyk3xPASg7o7v2LJAyk27ARa+CBjzAkYfUW
6kdn6l+l0+6ElUfnapbRY5fDp2UUoLaCQSz5qm78lpnQgEvzCcxvfHbyabjXMutZeIWAQ9brSHDc
RvrgGEeYM95RL72d2Y/pmbNneo7wctOOvv70+pv//8P//16tsnxbU2PqT+GZQDH292tBCaspgVKa
OJ8rOT9Ki3abcirvekO/mRBEyFyTvreM+ykbvnvNcB+q6qFeugM95zATKZhs8zt9ce7XNZ8Uz8ml
otChs5lZui/M6iUN9RtQYW8Znzpx6uNkLY8cuN5KWsbIsdwUY3nhIjhW2k/kxgtehefIrfdLpV5G
bypQGH/Oc3oH05eMZxEhGBI645oxJNc9I/2/frj+kquy4vCz/mYqfi2tnh90x6a7WO/fXcO5eD2T
4iTGtdSO7kRlmBVYdO+d5ZR15zTMyGMyrpINRcLgTeWd1rnmIY5iIh9ru3RhUsBj6Hw266/SEoLW
YtSoeEv1msbWfJctJVhZs9sqN81fefbsGSnHMAOdjZwM6oSHyje6LHq3BxtqEWn2U0npmTe7LVka
Sg87QxMH0oD3Fnsw3+3tFMtGQnUzpcFRzKRJJnayKWKWFvwKHcfJ6rNLaacoDAezBrznSztPTaCc
1k8rS7xwvsCJILUn2Uc4UecJ5mLBE1zPl5CzbzZ9TmZ7rDvYrNk3bVy8h3bgKqvaB67q9NHVsYDq
8lW25veZ0RFN6vfLWH7ESfOJC4DoG5+SsAd5S+orti15pyuyPzNeqG0yOMulRL3qN9efZiL56jOR
7q+/6s2enrD1X7n+oKf5338p6UjatE4FZWn9B/iAPMpUabu2o9vFiklSg1A+tvmSbudJFMc5FepM
sTvFrBaNprkQzkNLO/jBmqcZ2aArmErGhZ8XJMgpPX8pHdN+0G3nAPgof+mk967Vurx0XfvcDi2J
aim65ygcKdAEHyG11g6QrrTDSGfzopZADnp/axHwur3+jBgbm+U58NYmRNLP8ZnkD1azuXqI8+yo
u1l/6kTjexZ53YHca1D1VGaiVEEohkkZWtbCSK5x2RMnIlgS+b3XXQXzweq3ok9ws1TVN0kY806w
Fuxll5e+6ZY1WGPcNMPy0xJ6trFUmR+veEBok9MFr924rxlSbJK1Echm6Gn3MwdH6rIDzbIPQrbT
3eDFE3Hc6D0cYMhmawdWy2kE3PKcgUKaGAdK8yIkDZGkOOrAsRAol4KTdten8snRSfsWTv2o+hYW
0RJ2T+M4LbiHSuoBDA7lXtTRcDyEnrUx4pYRAGWCdx5BYkqx4QauvFhozkQMNM/yaDSo89ukWyPW
XtoU58jUdtffi4Z22OcWaR0rXvu8wqW4aTtiw2baHTV4vE/lyHxicqNz3iX1y+KFfulpXlBaa/ca
1a2bXKFCadDftlGBeWu2iltbpENgahJsyjSn8JZmWmwMFytZB+zEMpS8yDZVZHixSQ+NcasnEcrg
6qmWxt7tMz4GDiJe08asgAWlN6hHRwp1CJjRO7FdyJ7A/FhK5pDIR7FAYjQia9hcfR+eVt+R5aJc
nlGzH1GXEaq1tqit3wfTYhyzHse84lBE2gj8kbOoyqjtmxMm3zQpc1illrxSLIqzB6AV+2nmQ/5Y
fZi5ScwQXjUp7rHuk309sjuBGsYUu+rt3eL0p6tbbqHeDGIEstmQfzgavc1ROwQdBYaYPygNtV51
7iico5xUXSTLBScU3tCrnqGL5BUpAdxoRFduDQV2nt9EHoHEEPREJ0T/8tWqbUTDHZthZAjhnCzT
EH6q4AZoeI/YhcCUSavT1ZFzPSYwhDGOssNHiZkC80FCEMuJDl1UfcOohHMoX0OjAycZkH/BqMlf
rnkzeSyA65Y419Jftc6mvgrTIAEEulDJvPUEqoAnptd4FNzC6yGTkPsdcgOMs/UUnxYMF9CV74yG
n3TNVzk+E5E+LgRN/SYy1jC4yx6HvuiBZtPa3Ts6AyudMT7XKb2/XoMMMYRwqYsWqThRzZOG2zXI
TPnseCHh+QL+8w/sHQA8RjqixpjORxOXgVZ0X70d1fD+VOWXpM82AonBT9xhwvE/4LAqSeG7gbXw
3xljJhDNINjGdA7hCQ74pdl+H/mcIFy41pNDd12AdfBl6BxaDIzhXML7TLPCuCjV+FWCxUqPKo4d
IfcjwIjYdW/smISj3Q6Wb8u7ueNInRrwJqVS26ru1/w/p3qVRjuu+LUju7+gpvSkM9oqgFjJDIAM
7H1fu8xrV91rhik88W7avPwYcw3Jg/PJxqxRKlZ9gCjePMVpABTK4LQJpZW/8grge8lHXdtjwL9Y
cDcPwvmkDBykXYVyPru7zuy/Rx1zRE4c2Sqcjezh2Pmp1PvWWZXcVZwoomUmz8rCtNHbmMB/2qpt
Xw8/2nqPDzo/LEOIvrr4SU27WtY0G47j2a5L2wBjhrbJrKYGmvpaxiOkYo8vmE68Bya7J9yJo5/P
y52aOVfW6+0gm3QPE83wr07c2uwItrE9p19WEL3kGhXm6jSL9QMdIx+VgUyL+2dvOshwZDB8Phas
yTaNMHYsfdLha31Hdo6bhRaBAkWmavjzoT05GyqK7puEf12o/qCvHr20GvN9xbuy4aF4rXMDRyHF
6buhsdzbL/kc71R/14eGrzTar+x1khUamB7L8lfTZ78yM6o3TUFivEDYVzqXianf044ZnvJVwHea
iQZRj8DsWK9JtnHnitRPJueJUyE1gWPpsa70YIWjed8uUOZ1QirKLL/13tzets74voyIhhHeQY7x
8SHVrZtO8mIrmnrZTJffK+YIh7jkXU/aLykrdciUVvhprdHObjHr0pCQfJHzbTWYyWOdXZK32pyt
VdinbuArNhM6p1k1RVvqGwqMJvavccMg4uXqogVpnaLCtT31XZhxDbN/iWbTI8ZsnuRAN+JSl29z
iXxQdfde3gINytkvUFDOrg0Zbu9Seeuv68OO2dztVbdnMcXdnZDOTkrxU3sDq9X5uTFwG4yEU0vx
MHo6c95VyNdLgCmCBlPYP1iD6hDQmfBsSJw0Umi28RE6NBxM1G9s51ohGo1B5SDv94Jbn9XzsWO7
t2urCaaO5G1FOhnHESfSSHvHxorUOzcAmk2JXGkTisbJiStHIjMV8ZeRO3aALAMJJIPIC7ZoRX8l
2UZRxp56vDzbrnM499OHvjr62p5bNRYxk7ERrEfaR76ZFxa3r+5jtvrWT0xKGvEYad53Iy0o5x7x
qQIYYERZJATuWFhz2kad2GKZJX3O7gWlb4yfIn363iMjrqev0a9WsZHsbH6MPe6YSBQ7NscftE9+
cIBvNzHX99bqi+BLlS0wyogtWZFnfynorncDsJdCJg8FBcSG1TKD0/WNxnzu3JS4KkzqhVz9S8U9
jmKW5K6OoapXGOp6JChAIhhYZzWCPaGqzhLZ2W0CuylY23/h3JV1uNbksU4VyoUXU3h+PqyuhYne
bdc+xwVQRiLsYz2B3oFR0iTeTRniE4PhMpeU7i3s5+Pd2IkDJsFL2Y37yah/yDJhVSzEcbnLSIIF
qqKOXJtWp2q+YIbIb0o7cshj1mQMVmP/OLFVGWoOjI0WcmLFSbD8SE3CdrHg8ormdvBlP314lEfB
vcJuEY9cL7PaxRaPQ8qXDHrr0pelcJuzsz6fr/yaxIkfCkF4kjTtDzviqk3w+/laxo6Wq9TVxLZ3
GxkQBpn3XliexsnMz7aZg0DhBdH5+TVb830JIxPfUsku27UojPJoI5xzVifUnvgFgnm6UznTdHqI
4c5YfOtE0wNZdDoz/ixAaAxP0K+3TZ/20Jx0zx+78g4HrI8vfDxCztu1PXxZSY8VkafybAC6Wyw6
EU2nPbdKooQX8YLLAkf4spde1QdNB82FYQeM7pECMY8IF5MebiQIqSiGqr3oZYzlouCBnutGvrPH
AqshmOYN89sEK0JE75nxOtaaxZJv3lk8pi7dQNEomEJgK1q4c0PzVcP5G6w2+3Qk/W4kSK5d9JyV
TJibpj5cW+3hWlP1Dkxq6JrPIcnf3UqjLdIFP8OhYdmkWofuwslTxUidngb1QRpVtjXtAXWUHcMA
s47v8LSIlhpoUz0Ucp20FXxX9fSA5g1AwMAbU2YcoTmz74bovaqoKRfrfVYUtB+32VAG3qigB6/O
BTadx5lzcIqZJlWwW2QY/zQamjdaDYEJoYF66NfBCml21cOvJqstSuaZEoQ0Zk0jtqAknsxj6Q5y
48Sj5WdJTLNSvHPIsVtUf17gH8PHHY/GkH2hZM73c3xyIuzjs8db1sfsKL2GMlkbiY0WVBpzZpDh
3alr5RPYrvDk9tWyo+Tg0arpAxhZuSo2Of5kyDOF0vj3I2fedoN6wjUReInLxjWjW9ozP+tW4T9c
heZQlYoeZqTTQhb46XNKWXQ2UYyIeeqOzB8Gaz7V6VLh4anINoPf4RTCHmA11Y+jSLiGUn9aGMrq
MYP7aE+c/gVfJeq5WT1YDiN7Hqh4e9i+mWxYSqDoMYU/F7CsjaE/FbAnap3hCQJV4GjqZxiG1pEJ
8C/H5X4eRwRv2EZ6QYZdd4+t53wpiGlb9qoEMMsDD2QmbCERC3YL3zk0LIGoSApaDB6CTNLzkylT
7igbYPFOtWOZ191NyIQpUAmJn9qmqFIXgWeV5d6Rc3LA6YAyIlnKQhvcRYmha58NsF/qOLPPaZc/
erlZnVv3GzVoz0s7hudCzOy6nKzaX+XyfJIvql7/RFo/cej7ASZnazQ7/BLNcdLMmS0uaxkGvzKY
e9Yx/pQFHiTmoZwtN8BGx004YzlLVxi46fRvtPsMkDYZOIMLXkdAWuDpvdyF6V4mLA7azKa0xGq4
aAtQQx5Pvfsy6F5/LHCdbeZhVgFUvobuUtz0yq23ACLZnCMAU5rNWZZu0+uTugfVX6/bIDPjKTq7
bMtSwYQSz8VEcjURxafk8Ot3fGwbF7WITe+ib3WrV3s5pm+mvpZTjdSA4A5Eb9L3mg13zurGoGnd
547/xxrkGoRBPw7l45zW5q7vD0wuONu8L8AlJLg6vyjzywiHhrx0uk3WQeVIPSpvvIHiuc77HfWD
GT03e1MgYgc8xSYA8RX1spZe/HULM9KLkcfl43X2EiuDQcoAiQG7mA+koCCjnH8pEJxbs2NjrBvD
phARgB3S9Ngmi2A22t3kkGKKjRy6jBF9ELhmRwY1FXiOQUFLux9pcPcXAm971IFkq6Z03iejBsbN
6U51qDiMllm+4+h3X+Hh8Mu6erCpNYPZmnpU/7rg1eYW9p8bm2pXh4xcEK1Rn40oWOe4e/2949Ed
4TIPk4rTEqHXtuEspOhj2lqAXZl66s+urj3nMcNWvXYav7DOvU7WwiJ7srNT/FBeJI+KeVJsU0Tm
yPh9IbOzZaJZQEYtf9JNjiXArbZNGW6G/nmKED/hOOZ+B6Pbt1pOy0brntyGCsJJ/UwL9ysyTUWv
ExipvB/219VkbIvM31MzzbjepJbAw7JRLs5Wp4djzrjljCUptld7AWd2vmV8BtipwV8VrDQgx7aW
230aXYJHcGDbs6SHFkHaUPg+WtPINrlG8lmRFURYUHTW8CVegYXrQNnEyeCHHH8ni+/HHpii6jOb
snXo28dr0o8SK2GTRcEzT53kIvcg4jEpEdvDr8lYF2zpbq4YyKClGk7FNbeeIOU81CdOWD8Lk9GB
Njkk5zs2jwL9B56+8xyCc45V9kuPi49+ws0p2ZVcFQMjjuDs6x1XMDMb+GmnKdJfI1LRu2FyxjOp
tIMhWuOQ5Z48y97klm/MIB6zacPnI87mOtFtjbkJ0ilNzty87VZHS/C7lSolHGBUxYwXkbZ4/WJf
JZhwoIQyt47FQjtRZmjmJsx/VivHyV4BT24Hf6oQ9JMS75svmkY/VmFz5dK4ZtwAEAHEZ+JkejOq
Krmkdbs6K3B4WgOLlR6B2xQTAtQA1v82ipcf1Okwm2ur4Zj16PO0YW+7lMH9kFL7Q3/1nllEdaxr
0zoRCuKyL3iAhBWq2pSfvak65eskxJ2iJwbw48GiCQ1EXncynPZ9LAmhpC4tsHZmlgGRP3AuDfYw
PSTcRMb+lmqk9naRKaP7xCH7Pnzqc7UcM9wsLAfuYeyI/miWnAOECQ6tZaNYIz10KeCym0zjYrjO
n2VVvGidiHaddikmzTmlNVrhPGb7tsRTObXEWJly2WFlHdnLMLEQ4tS20SXep1W/7Od6waJmNhhB
ojY6lATSgfGc0NUftXI4ZfM4sSLH1qk1W7o4F9rDwh+ZjZPRGXSkL2kZu6Uxk9uo/+ate3N3DRpN
2Cl2Rb92yKSNd/CUu12SvDlPamiPZdNcQGt1N7lOC3aadCZWa8PzJw8xgWZfcaB19GclpXbp5nul
VHdZLNnsJq9GZoY2zPDY/YmL677V2YU0PAU4k2TITBcoJvktzFACOXZ0DCH6bNp0cX1bvU7QTy4T
JjUvmfm2irshtfBrLa69WaIuDRzd/h53i7Zzim5nUlqO/sMghJtY9xApeoFBbuK877Gi2xPKpYXK
tOkmWvhWu0ceYfzQXBIj+Uz8GePawZIAOuv1MJ8g+biXKHIhICieglexzrZuANgho03zzbisE/wI
SSauJLgHfDlQDu7KaXlmVOSPAoHK40PdopQiNboVRPZ48lNSk5tByBMdW3Gw1PwltWHcY1dP6fQl
gMKNW+4NdZIhe+RF5J/FOrmnJhzCrsMFVhp2HoTG/V+XUjuRxmrnPMA5jFm9MujA6Fq2bnZ+3xvW
HqG4CxpX3DpFX/HXIZZmOgW4qyypN5CEVJ+Y29BiWByHBEtdez1+5XDxKBoIj1HD01LTl/2aPdoI
rarpEUvfnRG2vWZR3GJ7eCkch3tipGcl7jKATotxTEhHzHZIlw4arl92EFIypACM3Du7ot27ohkM
oKhwcNNvI6ahHIGBO9lFebBp3zpoGdchEkS2FZpGJ3y8eq+w4u8GOb82w6eoBuFXM3rDIkY+Qdl+
TJqVbp11VQ7J8uES6TetOz7lVHdcXXgxW/CtNXWb0OaY6STsrbPsuRg5kGVAsVBwxaPOjnPTt/kr
icUvggMWflE+fMdk9taBRR4LXPXADLf5xPl9yBWVTCWr1JDA30rkTyvWllOaYhp1jMELmHi90tOG
sr98AR0d/M5BFpzLEWMr3bnMuToYRt7F5M/voMEye2pzv100xCgvAovs3FEb+WFOWeaXAtK15J1p
jrcz2hBMyAiYOGNg/pfbRRW/9DK7R9WrMeH8BMkX+zMATVZIdoOQTU32gIl3sMziJkOEu0RF0HV8
KZOBcjo6KdOnhmdW6p7QDvoA/yizHviS+7rNP81oPKtV8mrD7GcnnLM3zJ/UhPBYtbz7gYoszJ/n
0J3sYCpFdVtb0XmkkG5rpCMKKEAevJLVHLKzS99FSR1QPR3i1faSGZxFTXDuh1B5EF1dAXkMeZ2Z
9EfqwjVwG40yaCnu+/XVAlpcDA/7bp7wrLbMcyNIF4eL9c0VxTu+CHczr8TX/yPsPJYjN7K2fUWI
gDfb8lWsovcbRLPZhDcJJBLm6v8nS9/iH41itNFIrW4NyQIyz3lt4iAaWyoL3KVsHnoyJDcCRCzF
H6KwGGLkHbd/CT5t514G9sCUNvGF9NzW5ezdkSpKOnu3ESDJWzeKMd9I9BALD0BLLBDROD1jVHAO
nCq9K2mAaW1ASC9T1hY+NKOmZEnZpWQz7+9SCnLWyRh+I/p/WVwm3Kkun7sxENvrN26Z0kFXBVXs
TQtDSmpf6mW2VsKkiNGcS77bQbPBRxHZ86rz2W4mP2HNZuS8/om+R6IFEQOWxoQnPVHslHNH0HG6
mwbeeTz7T4bBbFnnxPQQJ8QCa0UJZG32A7X6atvqO3RYPkNsPlt4k4VBe1dMGGetKH3MTZ5f4odW
o1Z4WdNYMxdAdulZhxGe/m+wIpdMekwKoxp/NLiVFAw5PXvwqtCf8iw/cif+gsp8JspUJwbwcqGN
fjQNN17P8JVb3zo4PXCRHdbcUWEDYNV8EgD7eX0rrzyEZw2/PSLYrJbvxZuLh3YyCUsrFjI7Xaff
OOVQn6Oen0+AguLcUd2J5pRgON9digsVBrfMJskqc/4sBiBA10lCopTahAkXNAXPsA8p4jmvu4Gi
MxHvMIkaJrzjknV7xtozopNVZiS7dAGDvv6e0QOxtqd6PQ2kxSUBmTwaUukWvdavrAAibeJnWkI6
bLN5eMfmTUcV/dJk/Pl8r+UpoL9wb/W9CSmEKqRnzFRJicOLX3GE9ztEDbFKI56a62rRkziwbny1
mTQdYGcqXDEWYyxGiU0PKwuePamXOXOjdeNF3drPR2ezDPLryhU1/aSwMdd//DL+7EcUzPPEBZA0
8oibjTDlUuiQnuk7ny093/PRGTb4rc8FPAtNyNQW+onWuiXd43LVijUetfBswKi60WrzIyw6jO7A
B0OQ3VAPwZOvkrUbew3j1Qee9HlvBXeqDC2+9ephVNErwpeR2tvZ464lSZ6e05tk8rk4LAAsUirh
/iRZGK2VfI410r7OX3qkPiYSXGb9aHQhxjoW0rDAgquvZFF3v/OirTZu94C+g9xOJ/sIMot9Kg8/
7azRTTasAk51pK9x5C2H+mjKmGwjLQL3JC3i6fDaST61qCJARPSkJkHhIEqX5qlJ5uVW5Oa2i6jn
XexMbs3KfWSvCW7CNv4pezNYzX5JmFw1W1uCfdc+/UrgdAi9sUP3+WCsrNSdjmNCvjIHxxhP1qrr
GwoJOGSVVwtyvINdvogtGpWHzuHbhwA/1+QykVbJk+oZ7kGQy06loVWkqFKQdtpJfOOb0TasAniD
6U+vKErOovhNZpSfN33YbB2js062xSi8YPkPlHpxICXPMQmOeVDIE+GVzzHrws6lCWJjeAMiKhJk
93JMnpKwEeeUPOUg/pSka5Cf/9HVXQurcu+zMp+sNNl0xpjtrZF7QEXFjQQq6IlKnIfY2juTXIt+
KWkUilYOFsYLY1uBIrhG+lDbUYXUzPkAyvoshuwnsun/A0ezENDALHJrfxE/h15nTP6MPWmVTRrO
fF6mDSNB8bIS5vvg4ZsKhir+K/GmxR5gk1O57gOdbjzKeEULo0utRTivETaRtZKC7jbee1MzB1zf
r5Io5tUVcCqDCtwGSZBM/W+VC1QpCAeQBznEpvUDK15VUZ4xLFvvYUJAmxu7ykLgb4yA4EmpHQZ/
KYxrWou35AaF+86c7tEwWTQ4eESzCQuUXNm/c+Vj/o+97VTk0ckDj2NAXrrmsQExPJckgq9ZhkHS
rYmUac88Jeb0Ehn1zs6HdAvmvtzY9WufpT7l5wZ1xg6P5QhicKl6GL8gVucqy4xtQRkeTL7G0i2k
IK1/CK2BaF1T3rgjQpy8fbAiKo1UhaQKwd454e7fToEKoKJzBiptjlHxoz2SVn71FwwdJU0RYZTk
sxSbFxZtgtTSO+RWXD24uyt4hYEdNprWUQQ5Uizxs9MlYK+s7T3cq3T4TzKgEi0m5bchR4NzlfBL
J3SP/USgV4DJFnPO3jI/ujwYj6F6IvJm3l9vp8r7Ypyf//rkSKVdDhEckTGK+WTWnHte1BY7u2SG
c4BYjJyi1CJ0tzY2ngPBS+teYRQIMsrz+jk+LFV+tHwGxiYzkSwEtEn6sd3dlNb8dgVjfD6hDNPw
lQCoxxkH8yjeRgeiyPenD79n3Q18nv+u6KFQYqCBCc/vpg+dYt1UugWAgrYymO4D3EySWH0CMkb4
a12P1/Ucr6MigTKPkL7gpKC0xSQ+NUfKJP3361riNdhNKi6YZCGUoF1yc8NBto9RnB9NxSHBFTr/
CGTSlFeO/Cewlax6ooVRd/wKvGELs8vGosOhMsKhSvpVYUiGXcHUwL9IKhKlBp8tgqLJYOsHv0g2
UDmgxVUwYBjeyUZtw5zLDc6xtdT3NZjfqQwa4uPHtyJxEbTMobvx/P6BfP0JcKnJTb1hw4M3SHRC
n9RSBGFsR5QaEurqXcjNKA7OLAGsnBHnR6PgkXPxF5glbDPl4KRNmByc8IRQ4K5BuHjw8sreezJ6
NYsSUa02ScZNAZetxjW3e3fSdNmQZdY5qD12lAUyuJRjuMUdj7Q4YNGfhM9IuLM8rlxDsqWFCgDd
0nqOuRsYStv3sQpuraKvjuEnhnU6C21rPk7FpHP84qNhS+uAKnreXN0Crs6zqrr2sexzb3Udy9Fn
LgcCm48BXNdBx9gxH7BWFIdBwNjT631H1QEUwYBi2OQKXDu6pqTID1mfWvu2t3/5PgXaZn0sDEj9
tJl+LWnDyxXw24ykWY+m/6u28x9cGOkOXfHqerAPQfQLonzegl7z3pbxOwV7YAv6o2VnIBFLH/9Y
rp5LRQPETPcEiwUshmYwi+mto9oGRAwp8yIJAYvwbw0aJSgzc1zXdKwrbThfyJlZFvMOyO6cLfzx
irt4nQy/3GXsL7EcXttmGlCrqKM5NXATppGxjiN9C8j4QQ1EN0QIQECMEMlAluD/yq3rY1Rad1SY
zTD4bOhmocUYrUPeuPViJ2g1We62GewFfkelbb1kAydABfijIK3l0J9pa92gIMIrtTDYtzZohh6/
wKpX2ZJOh+v6q4boaZ7pAuxBZbFHifM8okiIySDIiS0GJz0sSUcUGSsRgMLMP5UvuWP8ELsbrCJS
g/bkp3+W4XI/G8Wfq8Dehoyj/CnbFVnxK5HcAyVbNp4CSW6N4VDOzIFIl9+ORk08m4VgrdUvbEOF
FUwnKqAw2iBL8869wlESWTV0fM74ZE9YLmq9RWXdV9+20y4xJQ22gO92YYvfRZj/lk7/RgEXkzSB
xoN3WYo+IIvJfesHvDOp3mTtifs4WxA5pH2I1TucD3U4fEYqXy69OeyWjGjnZD4o6W4yJRENhMyx
VyKsZLZcL4tDebuRbqFLGnp0OvolewercEjgSZELVvj2K/Pt313rogVgoYrHxN9cXXudyZVDHc3e
GNE6ZCFeAipTzl0TnxdEqWw78BoDDtj1GNuYES9sssaeBgL9xbZs7CD1Rc0sLPqOjqbGRe1EYTdz
PMDzfBCGQ1w4hNefQYUpGL+8Z/0lo4A4KxR4VLNPnstxGsOQEwC6XwrwlHBaqRIadOriWxPYb+XX
zMehnxTrqruzzIBZcGQiLgL7SQTevCMsmkSbDtNDa4stbbXJfthYvqjPvDHbvnIoxCV0dJsHMrux
aVvJ59dYZpeABLBzQYREjwDAMt0RQwWiRW+mZQhX3f014S/S95oYk9MkGmMby5BrpeC7dDyaGGrq
owc7OV21TJ0vxYp8Y2cVt4iDKg81Z67Lbyjo/WIbQmmFUdQPxUnnWtkl20qmuz1Jdblk7bg15vQh
D2oavhuBklHLmswqOylpBPtkRFC9OPPOjBiyPHQPMgcDv0LfZjSlNzWhPldLHD0iX/lSjFsq2ej8
sfIHe4qNAw0Yk9v5x0bwq4pnGuUCYnT1xsGe3rpGSFRw+FS23CrOMmFCdug+FfibwbAuXhndKnCf
dDDtdZowNAtPPkYSUa9dsJJ4efYiFxzOqTFtPSDZPQ8GlBGzogiojQB4wW5oeudmtF+yQrqAyfmF
qf6ndQfrEuBTo1ki39bQ626X+usUgc+ua7DYuhrngzE7zEZ/Kg1kWBqVCHGVrdAmn0Rw2woOzcSr
v+iV3pZFR/Jsnq5T55doFAH8Jm683GDOUKm58RN4btcuN4tAeBwTK6McVO12+dXQrWS5QD5kiKMo
kO1X79VPRvDspQXuKztcDgj6SWPX3+6gVSoGqQ6IG4Gt1HJ0RPhuYJLYdrXaWT1iDwp2e5PY3qvN
tq4Q/YShfVy8bFkZaKpQT7sL0ezwZOT9X+EZDNDwa9m5MaLk5EZVi8u5zrbF9H5VMvGswXV41Ykf
Z/bXMBzrJyLkSu0bkFeRoYZVDJMOFUj0QzfWzk6hxAqbBOvEIbwu6+pyZ8zHUZTqUlnxfV8PYAFB
wdLVw3QX7WmS7jfTnYcTiQ1P54aQKXLnLxHqkIh8sNGZ79raP/ixBnUkz+jV9JiE3rNWFFYR9wJg
odygwKD9KzujI/isMay1kcY5E0UGc6fnBhsqkQsM2MfYEiNMVPCMBD1rdDJ/SUtdEY244jUkOlFl
sBlmdoUJaXOHfPgawhgNPs/s0HTM9oJQGETO/nSOFbohVj16cyX+TEc/niZ9P8toYscvm10eCA+M
Ct1HMC3vmEJ4zmgsQR4Trngf+NM5Qtz9MC57L0Yfk/YAjaD+ztGabNzsY0xOXAXAjlV5e92+fbN6
HN10nyZDsJ5zNe9bmAnKclfmYZzq5oRWWRu6IPZtWBdqv6L9ODAW1QnsLIFsKN+74+JnR51WiL1K
nOoMm6BjWTfuFI8ntzFZZ3LkeYPNCdzWG8dOs5OHB3kHRmKlQ4uu0mZ2DyH986m/2K58n6KCg1IN
xEBTNmxxvAeR8SwMl92pLm9RqrLB66BLohIucxq+hVpCVzcTVyiO/hpnzwrhsVzZkrpzZPeMwBoS
neVtnEhzLdvTVctm8i0ijPOcjWhwFnZpPFD/NGnxEjoxI7T20HXupsXOYmUG+Vyoqn0x7gyPj9TI
HHPlL4EFi4y41Z061I66CAt0ddZZkKNY3lttOatl6Kwy6WCm6xmfEeYnGydHcpTZ8g+NmZ/0HuFT
G0Ce2zbIN3UvXpghtDkcTALFJXSBC7QS6rA9NqRfmZrlpllS/yDF1kGOucnTkd1Y2TfxQZBOdMoD
mOclm4mlst+9joXbjdTvMmvomcSTyJHghk53IzEwSy/36awngzNsOYa6zA7Xo23/6eHldqOH1Ckf
47Os0/sCCS2+n/xCXuCfWFjLdkDFubKGeNqCxHXbakJDLNqKNyKdQabNttpi0eJ5FSRO5yne/jgn
TYGMs5dSZIfMDn7F3kjFX58wJsogIfnfeDMo5FASxlWxdxKeUDwSF/08U0K9qumyT+m3IUEahWCs
KSYdtZfnyYacEf9sAA0ytp1swJZFmFjCMWTWjFpghNcXXLvpMxf5GyuTPgYyITZ0HqxUIGeCHfsX
z4X47WM738k6PlyfZqpi7uTAKG93CAr9osLaDcujSv1m6Vt+5rq/roYx9zO/zpWu9SkStCWgloun
pLjrBfaruFZ3LZ6zndm5lI6UwqVlgT6ekJ6zxWou+ehdUG0CxjeolESuvgyVyK2BQap2GXwoa4fi
BMtP9aPg+xDKiRB/gP58GCNErQmZ5DFJemsyvPTVgqIi9dU5S7kkyag6NaRj6KxftMGMDC7mWb/n
RDDqeTM6d4xUyCmKMt05KIjQxebgrsj+5Hex9A85Q/XhOueHUTCsi2BV2db+mndY5vlLSNQO8n9w
2ITvSMiAmG8NzQajVhAPPVFtMztGRW1abEoiN/1KbMs2vMu0XrJgk2Kg5lTVoJjrZ6dKsa4nefKL
/u4ts7LBqeK8Rg6hpKY8VXXvroGuXyLJ6N+17JGPApEXstUIY5LZsH/M5tE8Wi4AWFWSa+50qCKq
Oj5x0W2Vrco9J/5bkps9Yh4YqjwOo/UgmYldToyGgR3lj7vpGwfLrPZkS4NfD3xgMPOXlIwSSbW8
RSr53XkUhqf+SxUxNkj9061CCdkMIeQSU3jEIwppVj54xYJklnXQsQlaVK3/gGvqHnkfKhABcqBz
grDTvRqR6JFV0pA7T7yqgcHacKUTIh3dikJ3IAE9/tXIAGENgp2tOzM9NuG4HhvI/3na5jnbd+by
rhnJpLVQ32MPfDTnzGL1gkuQLhnKJ1tcCgyZh3YEfvIBE0O9EgQ11/Vsc/2A7nG2VMGuckjfbwrs
TBXRFwBHqDUGc3gzuvr22m0xlvLjGnyuuJPZPC9WLB6uuX25iimyQz6plhr+Tc3P8r3B7gRK5zSo
qEcoCO3a9bRIHjSKB8NF5+lGztExbmYXLVmaGz1vw/gQ1GgxwwYKDOWKA4fRCQgN7jzkra9+I5/k
AGaB1omPEHlRpqkoilSBBfQe6qtlvpkS85zbMG1NpEgaqz5yMgAPrelwlcnvpA4fuxjIKyFSkOwz
qJVkViv6e+TOcZKXkVKKg0S1dfIGjx6WAq1i59sUivKCXZeNzrDVkfx4F5iPPCzLGk6ObLK1x1ei
QfuJzhps/hM5Ww3yc9Nlf7Z79KQ2wvlsYMRIwWodbuhopqYlS5pb/DE/XQA8q0c2fxIjgIv11CXV
q4uyGyWi+TY3kblNE//+ShS4Lu2HKa/17E2HrpcvZEH/X25I4yTwtmG1HXRf5wJDgMYbSjcpPWiL
GW4y2cX0O25HJ0m3/WLupek4R9GpPZW6yToAcWJ4QvFC1NfaZoA89GODcxPJookljmM0Xvk6KSIh
QWuNqfiIfvcnbXpUDyba5QBXi2nqTc6LP/K+uEwgzac+Fy/NTKZg7n+3PlQPItB0XzvqPtcSrzKW
TEzhAGgNjbz3enI9S0BrW/NzpjM+uUqeiOR4urLoacAP1O/Mb/S2CRswr0I327eioeawlxyANFQe
Cq/+vBppLNXgaEh/yPUjybzCtZpXCfFGldj0wlhVsWCbqsgDRl6HkgaGG02uA5VXZQyBmGUQjIfq
NynknGIx8C5rEwwxFNZYhBv23RU8zE/GyFplgJtXzmssyCHBD/80BjM0sByfpzh9ZNSmjcx8W+rs
ow8fZMCbJtv8XPZudg+Y4N4MDisUaFC6jZI02yADdo95lj+XocPPegB0xzP54Mej+xDqv7RF+MD5
FTPgVQzlV7vrFd8atec1g/EqI2Q8OUAnu7/zbKZtvPGsjRjtGyuDGx1smh+Cvj4RJPU78EJw/rjG
o+AY0UFVxY6Y7OjcVLiHhf5LF+BZrSr3yZsT/smhrCespnxHaN85joCV42rJ2SQq3uKkqE8k7EJy
kir9kYuB8t12wLvUxduhddSp13+J/T4h5oP+7awKT1cjYlLQj20Wtr8aOKQYp9iVQmPxDq6FkCWR
RXQYeu1hoOVMmUm3zwYmg6H3vuyqJ40ztpjhk+wtjvr3weiyo//bufftsr4buU8hQIN7D63WhYn/
kg2axST0+1+s9dY/ZNC5phV4ZgR27fnW34MDLBapFLs2aYCxYOwbqMWKuoCQ8BpuVmO+bS7bc9q1
1l6KGpBK/FZJOhyTVmEBBri4dxGIe/NgUSfExBEkqNuUSxFaa7j+LiEMGMkokY5lz1Pnd9lGqQLX
dYqPHAEUgcEctVHHwI4tm1JJEPieAmEkx9i1rZ5rnFhOPiZalkoX4ZvClUAnwLCufXGzlN3DQIE0
KgTSNF1oMIvTgOb3H0gCwC+FD4E/3FbM+LIQ99fcGnsyt2T0ejdW/3N9m2yOIsJqJFhffRSmhenc
JsaGVKJOlwxQ20l6pQ33fUWhrhaaa059kPvuupo6Jh1+Gxdnsespe5wbLrCl8sVDg/AgxCl5G6rq
pR49+nqSZX8eayuiPrS5ywOkJqOeS+AUKdA22DIniZl5WIpz2gM8xge5DOPumilx9aG09X5iU0cs
6q2dksa8uauDnZeure+MDflYNwsLiHVTx/a2W+Akg5ykhhmUa2WasGahgdzUKVJmXW+VD4gJZIWh
smZDNyhE3keCXGaFeN2LVLSasO31eZudWkY6cNcNSGKwNnqTHwjH6o52vw0VZt4d9roiJBu6af60
i/XJDn3zbxkQ/xVw4SLKs0nGpFuPpLW/ZSWOmAoYayJ3PbR5cFBGUu0M9tki71Y2rtGpDdUpN5Js
Y4p42PpT7YH1g+GkdbnHKe+cIiMGrfVpJTaDOwdHCZ/YQIei5cCto6pDw+LdIOfbLCgOoUJsBL2M
bFiklgO0/qWy3ewyU5W7xZ5E4akFGze8ky7nbkB98YR23b+kuTr/nS7nWrZpk5GnA5LJzvzP1Ass
ksFkGEQFzhNqcVMhCjBFOK1lAB4LlvBH4B/CmsRrB7YHpNvOZzvL8EAELsx55N0QMbsuJZtJm5Xp
3XVGdbBKhsHQ3zRL8Z5HS/AXN3ylvQw1/FK0rN225qHmwFjpnJ1xCD6lN36gHYVHTot6g3TpejSU
aMmFa07/kr30D8mArk3oVmCaBAQ7ZvC36KXQTRyByDqg2njv62QMMnpvU0M+zcvwjHYH+jLCT+64
JzM+NLnzncY6HSk4qghY0lzuwwjtYm0j1XaSL8zIX7YVjysJz4pu4qdRXJG6ev1/P6L+f0dZ82VH
tknjKS0gVvi3hElZFV4wJyFUiEtqCqL4kvGvfUQ0+Zhn4OIO+zuXNXGt9Fn4sly7SX4Hdvnho/7q
Rf0UJdnZJXgFu8dbbSp0r/P4BsC9Jb4IprrbOyQ0sRSmUHJ3ZLvt6KbNym0V9se+Z2AJzV+OuU6X
PlqVafNkRwmxpU5965XpKc2yZ/6eQohmh2j+1PAxr/pG7E3maxFxExoCf3tHMRzYAux+a8IFt2pa
LtVEDGFO66QQz1HsIDcbDY0EX7ASv7HshcXymlnhc1Qk7wOMtTMATUe5BaeM5hWaOpk4HwK/VhS6
tF//+6eO6uK/TwbyTB3bNU37H1rcSFTIqcEmdSyzsHKZRnWuRtKmW+8hozeutehkRwJ7Izt7T5zH
exNPr4ZjvM0cxanlPPA5vWVBf0eYEdNaFe8FiiWWm/wYGO2TM3kfZUwQZsNylLcWPAq6Hpm/IJy8
E3V1pOH1EiXdAx4igrz48Mu53sZxcxtbwx0ObqQ38x3RL1rQjq4FYXNJBEbfPkmfdJ2gdy7BryKL
X0Iv+Ejd6NSm5Qnv8jd1oJvQo3cUECK1qt9YL1alP1F+O5oeZIa/Hy0EHBPjB17f285hkeccoPjP
aveWR9UW7xelEaa664vqR9xQFvXi1c5HPtZPvuPeYsvaD5W3D3NWqBQVs1BPDqNK0XNrl9W9Pesg
cQFTpQO15vnLGrjlPD/9yX3noUFGP1WKgzj6TF38dkOVrCJPbbtWHpELdJcmZfMbI49iC+8sAupc
TRPbphhva1d+5jNG0HAeLmlHpg3FulPCW0opWD3kN/LL5wnz/OqJGIn3rm3OnUQKatsrwgHOvsIB
418oDXNolfxUzYNfJzfQot9YWT/Zp/ka8j+2GJ+Jz8QeFtj2uVb+k2WByyHB29l+H94CLssQ+EwY
26F0H3TZmJm0T03qPYcTetUxrbZ9Wv7oDHi3aO/Q6f3UWfVlj9ExLivs5wGZNqZcA2lkXDXBKvQ+
roL6mkC+qLi/Ou5TitJws32zqSAQwyXEd9kF6ZfZurfA9fc3ZmA9JFn+tfTpdzdFzwVAOAIFM2ju
MaJxzNoPRm4cVNdAT/ePosi+dNSblaU3UMavQeftNdThTxWll8YptxRGuemUZ+mfiZgJhSe3NPhA
6+CZR8Rele3FUT9eP3ksRmQUqLC8B1bdyyo9WbH10JQk31T2oWHo1BnsuveARVLK7DFXwZEcccwy
86vnbkNPXbok+xVb7t3s2MegJ8iQn6JVl/ezSXx349+C3+nMvnVidk917R3a1DtUkNOp4R2ypTxP
g3EypHsYBnxDQE2r2m6ejCp61v9LWNWO9JRzo5v70nCtgGb68ssO4+eyqM+WQGavHPE+EX4Mzo+U
JHmWBmxsgMlv4SNszZBGwAQU0GWprYLmrUaFtAMQbrZTGAbYyTBncE3GVDYpat9NJGODJBVGJax5
MQLrnetXh8UN5oNFlNQO0NZfDwZHtzLSz06ox2wiF29BBgTeQkyggIKxBwjruHt0+uWVafV3bzxK
SId1PpU7RceoFMAdMHruyiRPopH+baqr+Rxkar0bP6ak/A9gogk2tJRIkmICayvG9hUc+yntHYM5
OLwf07DfYOB/XfrEuJnm50I0T2GocxoXU63cVt3b6FtxfP2KKhLZU5/cejpLptF7V5SIqtq/o/mS
np5BA3B74ZDLMOfLfVqVz77zG4P+O+n37wGVN3Gw7IJ4vCdM+HYq5xvkNrdAzzdEyGgY9idBUxjN
xq8GZU/Mrr8yFdBru2AEcX+MZPnNuPls1zxI/Ga2uI8wye+difgJt2fSrMv+5ixm/s53uudcMvaq
ojiFdXEJnexE8sS9CVYP43uLi0cV8e+IcBaPjBg7XfguBWEJRfKdg7n6CXOub6nXWRpEAo2/hSL1
KA3HDckBKVlm+Vc2Wl82lCOVCc1gXkgo3FLd/BRaBNDjRit3S52eZj/dCkUi85AOD+ShHKSTIULg
Qxy84NhM9o1LZZfukphnV/fn0bjHikO0LJ+ji8q12wsAQOhtaNWIm51P+jsdt2LJvousw88+Pjkf
9SieyHjfua17knnHG5V+FbI8S8QAfdl/C887z3lPHOL0rGT74/Q9yW2DfYcO5rvFtZQJ5oxh7bU8
Pooicx77Ctd1DshtS/8Y6jwxA2OM1l2KBFt1GN/kFkSRdFp8Wn50crXwVftVzDb97hUIVbyDC8Km
ryBhXbIHnPq1FHwkbRG8hinNPylCah2PSINDWdGIVVdn0vUfroemsMj7gOEYDXmRc/4V2YhMizrZ
92q5KfzBXNfCpAaW3mb/qPzyrJR/i9QdkJz3laLiA5XQj740tgDenyRI3jreqi25rBaWcb+GCqPr
oQlvsQqdieNZaIzqH/sZ8cYUuA54gP+REvLUx7hbYd1gnciJrcKJwKTuK7G9GeFv84R74E0F/kfc
mzMS1B6qaj4qd8AQaWLDTxrnLBmVQqc8cHuvw5n4TqJgvqekPHRkEsWOtesS6kasCN/emAXYUVgE
Z2hhpzwbHS0QVQ9aJ7KvMMZaIMZ/m5D/YTNg5kFcSY1f8N9dsP3YJV25BOxiI2HK+ibQN4YpGGHG
tS58yLzia6bbsxfhTl9hRUrMdEtviFH+XxgMQqhjYjOTdXTyxEG8zahKpSJEC+BuAePhbbTLekD3
5v9LWqH1jyMbuAM4cvAPJbNWTlex5TOyFd0u7lgum+KEnhW6D8UY3il10beFHgIqidvCgolwKQ7v
OuthLIeLVdVPqnUPlLXtzH9ZNP8h1NK1bWKu8fnoYf767/+/5F8RBGIguIZgGoPuKz3SEA2/rBrq
+AYjfnaNR8ixXYfqvqgdWmfDT7ReRNC2L6Ypf0f2WWTyJR0fALU6M1lnjSLnuTJWSE63YW2s6yk7
Wo54CkyotEpnKVh9/gi8tLVc3uPChAUzqBSWzfDg+NMJBfDdLsr876qd32t5Trga6248ATe/JekB
+IrLOj/5OQ4S+tPW45D1R7oXL0hMLzYDvgNLDsz2Ra/Tl29A6cXwUVXa0ggtXrxxeosT5i265tLp
xPv6Rhj3ZXTEl0hHsCmuqvrfcvD/CXSyHXLI2O3o+aUX4D8X285GrYuvIVxHcf9eE0m0yoX5uuTt
k+FUFwCaDffu02R7R4jf27b1nwu2O09c8iW/OI13GOKGkwZCgGSqT5P+kD6s7+VqMZwPu0q/o5bd
KzFpnS7kWbeT+BTmWhK0O3SrjTCSg5De/n8vIpZOO/3PyGiXVZ0wXN+hjokayP/8plI/Tkj8lOG6
0h2zCQ9xk0RHI04/ubqOlfQQYMhLJxymAOTzM7p+7OJz6/7rF6KxkL9/JR51NRx3pBuZ4d+wkjD2
OmoE42AdGpr46kR611fG+ppqkEboBXUsKMxTheuJSldHexNLh5DUwCfsLFwIQSeIkXQHjnlgqKPd
m+9Vl6PrE0l2eMUk2l+Kn2GMs5tgljfkV4RnI8Ugz/1HtpBvbPX1Y4V2dgCgFivbHYCYsFh7roHr
t0lRMOjElUInLo4duh19Xk+6sYzJYe256EyyVFl40907WXrkTRFAkMFnddq1a1c2pxYkepZHh173
vOGxBvQwlxObGSIFjbQv5BG74EG7iCYaLCUvmO0y4MDmnutlggM0mt3kCTwQMXrXXKTGavFIddPe
Y0U8EKkuDk2jOpBZzTbBNM7hytQ2xdCt5fToK3Vuqz/FnFZ7R7IPIBA/1RYWF1T4K6LjQnazAVCd
nwK+Nh+VPXhEAgiVzwLHfb2bxdEznwuvdM5DG9xd5WO2+cP4C32eENVDXsCYmoQbJBfz/SoOhoW6
g735qZ3pXlr4qRvnt/kkda0fmF6651ZY2V7S38Fhb0JMJnCsbHhuoN0xy7i3ibhZ9YIalDCIs20z
VeCDscOsaeUE6UQw6Yr/FK2Ngu6IY1/DyDQpEjgsTShtmvrfSjnM/2q7ZOkI6FcC3kIozmv4ny9N
W9itFfVlgMkQUwfowqpLTH9THisD0enSojVLQ/JjElCKIAX/HayCQF2PFCPSdRbtRI46CqWIdW1W
fIFkCEfowKeo3ImueB29JD+4vv8ZmClxlBpTvgqCDfU6xOOjC1x7ZaquQhpf8WAaRc6FCfJhgTNf
7Smy+T2z3WLYglvqaq0WVbjgUny3hg53m3t0uKYMz1SuhXsVPAU2VLCTFTDrLWYFnJGbMhi3Vm/Z
FNwzSriQUNdk5miBMJ8fG/v/sXdmy40bXbZ+FYfv4caYADraf0RznkRR1KwbBKWSMAOJeXiyc39e
rD/Q7rZddth97s+F5SpKJVEkkLlz77W+paFDtd8GMKZTzCbDXhN4KpA6b2GqayVgRNb39FQMXIm0
/OjALJIjU2absgRH6MBK2o8hk60WBmqYSU6lbZctKEBGVFseqKt6ohRP3FFGX7qNNQQvKlaDUn+5
utUSgCiAAbrNFZyCuRxZiVsBDqEDysj1oYurN3fiPQy5/iamJvtkOvAFXK+y+YeL4rpQfr98UdTo
FrliU1dnggH/bgdWeuFplUFmJRGdL6WdnmhT014tViKlsSSs8LbpQ+4X5SYwyzsC2LblaFK2misW
GshExtwcnPtSdXd+hZY1m1dluEpGkrCM+i51qzuV4KaEnDdSWBYd1j41d2mx24fAtA9N6O+qMH8M
OZ0nvoKn0IEW4hySHt9XXK6tKz2GE15t71Nb2UoopkljrBxL7MPKwuPSn61JcK/nd9RnZrGoCW0t
huJVGZ17Vmwa+/pctYNtWG3GGkFO4twkaHrFpPRtpmlVNXFltkSaLRy1WSsl8WlOf6xpx7FWkrMQ
rHXXWNUVMvNCPtudusFUCBIAQYOfnrgGwn8Aff/VO2KolmkaNmktDtKTP74jMW4fJZjmVWURLdE/
vl9T4D1e0xm0lmZ4M1MfH2+ccsDkkMLglbpBCR5VWHEzhprMaxHzondZelb8VUdwmiOLo9EkPkp7
51SwKZrOfSaY19aZe6zDZuGMcsuRrs6dLSeIledrd7bFUtSLNdaoJ4cyynsIn0Yn2CKkgE1Cf8a5
M2sB+4ko1AZ5MkYtL7jJ3OY2q8IN+qCF0NyH0PTf5ZjNpiqyp4kxBt6loyGHDmKDPJy+mrnOPXMT
+ubdlNo3WNZ2Ou1MJ50pLVDJyFAz3AeX4BkNZ/CAHFaxVm2Pp4C8pduqxWwwtsjPzLi5MRt5H9rr
Ishv/77ewHX6523eYJdH9Cgcg0CV79ZOBsaG9DPMqAyTtQfSTDQA+OiYM2poWIYSU9hMtf0B7zJU
OdUCFZWowCUlF1/l1OOuT18RshNuq42XLmge6hCtYxMoIBRVpIs+S+zCdsKzBV3pl+TQYkQw59YB
JlKtIycAbpDHSWSSU1DMJsiSOkN7JZVMkHNDnidyCyMGxAmSGutb/HXlktQR4QkQHWZ209MhCff4
8VhmDIK/EtIS0kmlqbWBvux8ObOS7i6NkPcXFQlhQQInTKveIl89JQXIp2JC4NEpBFXZV/fBp6uo
+9iK+jnExwaIm/PVxSKCN1QdCpUBNKQEVlD7Ajk8WjQ9RuoR2HGfJuVHPikGnfJATtSJFJaBAyZn
jxCs6TLM/ORWEvg3E4VBPYOKEiYFF61fRPZSK03qlU4pF2YbEYVoNenkpBTbCsHbCpjks28m7a4w
xpk+BPm66hrxCMAA2ozFglUYTM7UxCxI5CTit0oGWDC1+ZCFwZOIanWFMYZylrN3VzbWLq0VLMiy
3YDPZbEHxQxCCI1EUHd7dxh0FHYAS+LaXVgKGLKoRqQoBRsfDWZzYA8IpyFvw5ZR1IglE1WnwdyU
xkx6BKRPruUMyTeGX3uuRpNn1qPJonY7CAIIV7AsRMiJIah94SIFxS4fr8aScPgYTBTaosW2YTX3
foojuU6UB9oA0KB69XboXOhgPfNl9K9Mf+D09FP7As4fBlcCYgaDFeEqdLMmU6FvACHV+vTBibzF
4Muzq4RfmI3aeStC9wAg1ZxZWvs8JndB2SXLqz36ii1xO657jZDlokMfUkRveleDappUK4bB5zIu
K15kmqI0tK+m7Cr1mBZT/y28YqHrIl+SJpFDbhtpiuVojCyTqayo+jXk31OaFnMBULAuivuhovgY
NV6+a+hGYbfx0gsYiyXANtJsOEQdbfWCI64kZnEhp6GQX6BaYVPVEkoYP67WPkM7sAHUtxjNHFjq
iJ8q4dGBhFqgTWvoqGP1wpIPWvcjz+m3YfSHcpZLzM7KW6bq2BydslwwF103zWCsg+hZ1Nw1SuU+
M+c2Gv3JExixioB6PHW9T08XG99GDYdFMOMYhVmghR8q85IRBJhSD9qf5uIsRZtJXyPae0a1LSdf
2fX0MLArqVMeYumDX3LuDfpC7KHMrxVLvekk3NwyTNZeEdxIb5UvNamZv+RXBH4rN6hwMYBMfq+a
y69KAYXo2W0PoxP20a7CwAH4gutMAcc5J6vyDX/rQ9dV6OEiAkTqYT6F5M39Vx82EQ4qco88zOFJ
lm1KET8PbnuGF00wKcNh9Rmo36L2UY7RtIdTU+6DaVJUTNjDIqaCtJwqnodNtIBLeiDo5c4Uks4n
VzAwDOIhVXPdBtJETWkvrlH2DbqNRZ52W9dG6qHbW2+kl65DliBTb1ghbv8wHfEeRcrnVY/TJP1W
s9RvQQsXwzLX1WT/zCsURUXovIx60xBJgGj+OlUlrhbYfdJvmhGyeCdn6IUKLFXBTTnBc6KRyJUQ
J8TCt823pLzuM+WjDnttAcKYbxkRp+hQKVGifcFgYXExgju3n5gIk9H9GlYcpvy4GqzSyumSj06i
zchyh8weLBG6Qv2aqYjFQLIAwwye9SAyFtd5k9bgLbeCqNzq/QfHEPSBZfV0pfq1HZOxNEGSQE80
QFS3EJjdDLapeaHqMNWU6haCSr/xzZvrVvhvH/2/+5/56ZfasPrXf/D3j1wOZegH9Xd//dfx0taf
xX9M/+Z/vuaP/+Jf68/8eEk/q7/9osX9fz788JWXP9zcrx6+/8o/fHeewa/PcHGpL3/4yzKrw3q4
az7L4fxZNUl9fSb8LtNX/m8/+cPn9bs8DPLz5x8v39IwW4RoZMKP+sdfP7X99vOPBGpylqTB9m+/
/xm/fsH06/784+bzW3op47/8V5+Xqv75R03/ybFNFTqkSdAR02sKvO5z+oz7EzRFHrQZCTISQSP0
4w9ZXtbBzz8K/SdB+DQuWJdURYQZyBOqHO/Rzz9a7k+OqTOyNATD8Mkl9eN/P7s/vJu/vbs/ZE16
ysOsrng2k87htwMBMgBVUzWTMsfQLQrQ79M/tKCtKmnV0WIcEL6NmfsEJAB5eo1iOatA8kzG01FM
xx8OVqq7Gew7M1NWqo4Meeo0zoWBzTjhiN+Gwz8Ux9Ab/tjO5Pld42NtW0dB5fJafVeIJRihwYq0
LlACegyVBevHj8VUIwlgPoseWQZIAmLbLchnahUdAlnsMTp+lMA77eCYDoDr4rUkHHWmF/G7XUTP
rUxXmoPRC4VWssRseooB7G4aIR/wl3ZsJ/fawERsaDIUsUjk0fzqM/IByfUNoifDUjYU619W4L74
lDdz7BR6MOHEGM4uEgyZqWg/6XSTfGe6X7U16nO/ZP2OtcJdUzze8/9xTa4gHMu4exgrY5egQlBH
gQ8VSNqBg9shtZJi3qJ0dQBXYMlEg5/Uiwh13XbU6zlG4TPSv3zn5BqB9wby49px8fgl9yqK/0Av
g13N19L6HeaQFuHRp8OhDfgDcw9EWUNxtIj1Q4Dnw4/jsF4E8jEf82WeZt2c/Vth5vyhm5NNIyRV
KyUYcKd9FKWEh2TZ0dbT8KOTuEgJ6uGNR9Voz4zSelBUOGbM7sJN7gFGVHaqSNR1aYfpOivwQHgd
VENg4TejET5PIOO1i39sQ+XRrJsCu7rHsrgrp+7NA8Fw2aNQhgfsJeqyEKyb/VTz1hb50F61tbT4
o3K74SYZuk9XwFmqmwnIp/GFbWotzABXu9QysewsgWUDYOWoRVTHdTvOVUug14qY8roIf6IoB/yC
lIP2gY6oM3FwK+qU+54W7tUw8yB6GRiMOeXz8yVMSX6Z1Cz9RW3TZJ30g2VeuDjGg1vTLL40j44K
azZasklfyFsFLLi2Z7kHrXjgXZlxXtj0IaSaFi8RYfP9osndZIaQDppcm5TLnt7VfOS4xKkLEKIM
822lq2sRxMk+ZJd0sRkz803SjYd+nY1W3nhMaJRRfQ/UcY8iHrGFUL8sy/8YXZqUZvPQFerBUtK9
HfU3Vh08DvSHnKw/p5X+YCZhtq7xCjlhlMwDPT2Lxk+2NF9v7M5Eq93kFAddol/IxgX2FimPHWNB
OEjpjtFxtoNVHIKtaCnRM+stHOjdBXRBV3rs31W96aNosQ/dQNayK/ACibx4S3kyK0we7ylu3ZKn
z0TOBHmqe0ekO9U8Cg5ogmF2YYeN+/vGM71VK3tQWwN7ctq/KH2UHwDi8spzbiRN8CjtzAb1m712
kulBCtRzjvIayDAaK1lnL92IArxt22hXajRmVbpCc1bI6IguKjrGAVQs5rz+Qnqqe+NKJ9i1RXC4
/m0cYDhFIbEAAUo5lcvWR42LTFiDNkGHEsIS6ewur6lrswBFcbOsubi3Shgm+85Giw781rErGMPC
WHYyXmaxpS462WMjlNp7GzrFAkz2mhMgoIMG5XATCCRiyXvtcgaZ3DZJYIPoIe4q/8BtjTIEFOvM
dOFWgKF9G13aen2sbga/23QpRMfebDamm/VLcguzhUZ+3KpQq+qmZHJsSQYfQ0Jlk2WKvjKmv44j
unR03VDwrEer7rQbs4YTqBmReGSCX9yUDnX59bOlVfk3FvoUfCq69Rg3k6isQgHlO2B2BV29i9C9
ne+1xZMSaeWmtf1wTciX8VKWYKYQyl9oNrOsxWl4cEc1uOsDq5yV0ycyy//KknQ4m3Hi7EIzw7g0
PT42J7uM+7cqSqB/2Dq1Y9B/OmiV9p2n1HsEBjTxEhSMCXzKPZI2Ha+i5wJSExhmmIvP+lLIx6wZ
q5MoqqfUN1pwJxK//IR9C0bZPpsOjJKG3WWbT59Nq+K+7BT7VBecHqtqIk/z8GhjvNHtcnKN84/S
0GhWFN3RJNycYs674K4d0/IYqQqd7iS48xweuj4+Rhdyh6zb3x4JjeLWqZv4gKUmJvTAgdZQyRQX
WsCBLjD88e76QdQoZwwGSiKrfn0IMditPQbj4ZcvmB4PVY82D+2x3x5i0tqHdb5Xchupk9685gXN
yJTe80YfE2g+ql3y9AeOhi74mQaE42ywOhJWeyPfyzhgN6EZ6CdS2xqhAL/aOG84kXC/BxozTi+i
E8J2EJTJcKbjBWZOU8XW88I1p2jjiAj0oFRJfgP3K0Q5XIrbXPeeEAXAeTARU4YhN52NObINNMxD
DgtyWPK7uyWGNjaRjTAL3I4lXxt1oTYjPHneZQSl+Y2y9Un0xVCDabv2VDKi5LdWJryHWvHkNe25
szM5ZQv4HC1Tm2ZOj99GtyfPujUjW8baFTQ5bb3r1ri/wjlRZzdqTunuYhHdegOTHUPQH+nVlRX6
d33hxRAGcLFEwoaObT5ZRiOXlkKrfCBAc4ZW0VzQunO2ml2cfIdEEolRmFBSSGKdBoSk5NsRsoIS
M/RuyI0+Gym5PrHWtZvrbw0QIZ7ZbnCDhrqec6cF80h4DxNAwO0LAjobjqzTy3P9Ua3La5Q5JCsN
EQJn3GIMm41+oTULmzzfEbdpbpebwWOcbqrNGzn2iyQmhguoqL0keEgSTNHf5n2PV2dQP6zpH1dx
jYHKjLZR5GLsj517fSAVMav0jR2q4aypJ2jMaLMLqdzPasiuMJ3ejTGAn29YnMcJN2AMwHGlFodq
yu+g1UTALiwnurIhF3dnOzcjExQmRpJBiOo4R2H0+9AJKOrqtgMbgY6kz26URhA83CjVJtKlRMCH
Tt1pg4XPJnHS21Jn8FLVcyjmwZzGhQmGsaPcXusR6bBdFN81dV3T4gXwDQkd+a457EwNnx9jpLXh
CXORWyPi7Gn7NVvC6IZWXeGQfK/amHNZhuoF4vkxyGQ0HwsdJJUKjcvTCOJAE0HqXLHszWoFLmPH
xmAR/dNqO9JkbDYmrhWDtBk5KLcVI8GVaxG/FnS6uSoxPJb5SoOAB51U4HVIJ2qPzW8YtLKbWRVb
e++4JrRnrq0S4CHB4dXSGyQp4yJfYRFFC2uU2srrB6QnvRKIw/UD0N9wpwbWKvMSZV5NEZZBdbYk
wsmOI/eSfQpPAeTNU7+Tn1KzkaIH+7GP3hEfP4dIRNZqUwHKifxDE3ikylvfNAVhpNbnw0rnTV76
bUZk2fTBaEgwK1vGlpSXa3TrOCwhL9DjUzZaj6ULMmNzBsFH16hy+qcCLjKmMDhjtFFOrDr1pjKL
fs225T46bnQXa9V7TZ9gr8WNe0typ7iFPuJp0VK0JsNpVEanaEQZpd9HrVMd3QJ+AEYwpvsqPip9
5ChQa0g5fV58UmzZX/EgqhV2YS9AsNSCD55JZGZ169EnFMotJEf/VIxod+1avysdwjtMWNOMtqI5
xqLkgV4TKQgO3QHi1A4KKLo0j9qVaSqLmLiys2pjKEt0h9gCO2+gO8JE1gqfRvE0bcppXRyL8NQ5
CY1sooBMtXA2HlpjDjcpeqJqNUTIyCj8jUNMyqhFG/Rsp3hGCSP/qoWfP4pClOTltmDP4RI1mshP
YSRYw/KHIcyijjGKf0J5YWxI/fVpD/GhRJ4NnOhiaKhoNdKDZ7l0y4PnmS0dqumPfVBhpGZYVR6u
f48HY1y6ngLE4H8eE5SlZC4YEctJZlEQe+YvH/DFv4dVQVPJh6KKwuOid4A0o5jYiHqo+/Woph1H
sY+u5xRR+aIiUkZxkU04zUahDLp1VHFXGDZZMXjUYVUfAEyj7U2SZqXWhkJAXnVjRX6zK51RexwL
RuepqtDWQf+wplaP4aY1GePw+qzFBtUDcxbQyp6+cANJx1zNL17stXfM0hVGPS6GyunxGFsxyDPp
rsx84gxwTJ4DdiOkxy+L27Dwf/0gPYUWlwIDTEpC1PLIJLC7Vpc5sLE1m16KfTS7hD1UNY/gkm0n
2JHYYnh2bzKQH8ZyUs6Ntb3sCm2hNu1tD9CfgaryFruXxrXShWgTjpYtQLIm1mbZoD3krAR+1y0I
EoJAHXAtKHciaS91G7/TQw2PmU0qPbyzcWHir41c515afUHsRCRvBlW/VfuiXNqN7RFq7XDc0+pw
oyT2zKzpcSNFaecU5nLnmOVnoGbUrUFzqxEidC+S8n1gNn/QlNA+Ib1bB3WA8s9Pq2dVcWH0gbZ8
xDDczH1Hri0zhJwyDutSIczTEmW7yLjJF1FIjlvYoGntuppOFlS/9z6D9Wao1afRkJ+ueUwPLZrn
6lATzVXXXDXXPwItMmaEqTUrvawlYjeea4wvMEgwhZp2Vd1H5PRsbD8f5y7ZE/dVQlpewwJR8Z+M
zPRUKNZDoeW7hlC+ZdJD8yeevl8GhVMsoxYtflfqoHqxEy18M7NOvuzNU9z5Olo3lvd2HCnFeV80
wCe93pMdJ6IWBY8RYp6vvgmaw3u8uMFy8Lmfrn9VIwLoIKXRERlaGB5V6vBOG0wdVHhmMzUzVtwN
dP8tZ+2ZSnynYqNdBFYdLuum0I+Rq0DdFFWzNtxkp0szXWXMwhfUfQeS8+j4tcNHIiOM0zSAJXIY
Rnw2PgYCrNSYUOjMF/Sk2bPcyglB6iuS/vUczjmmUwGyhSl3skiLewNqWVZfZBW9Clhgand1HHlM
KhB5mINxMV2KLxQLs8oNOZY02sUrsm/pKJ76TZbJdVGW2wHtQ+a11pNVUojpXqa8EGIBH6eoM1JY
5XPObfDh8CIjnQ6+fMbb9qCYu5KidamC6TiWqT6uzIwpbekF4xEWPir26ROFD1fJRpJm4QNfGYr9
TpspOfz2oSec+lA134a4kXfeiL1Q2h6/tvDCe7yW40mCP4Uf5NwmqbIpLDTDwHHMne311m3nYmrX
9KeYNebJ0i1swDqdesczPgxhu4dAdwpSnIAVJ5llnTvffjQy/5vn1Xek1TbL1s+al4wj7MxX0ubo
hwRPweUAYUa86DGww+IIP62FvYLJ4PqYlPmN7dTEOwFSKOKBIpW8XIr/7hm/Iz2PTLI0yLR7LgDa
zzWtNvYVa5FMg2aXmzns6IResZ67/t5s7RtUhuqnnsdr6mzhz1AjzSJQJkAcNM5s7fBmpeIx7MUK
dJZ8yaqsX9W+Xm/5deg8jTUBFtr4Xknlo+nacqHZwHdARasnxw/wePSuDhCr5gUoaXSv5qUaawfO
gyhAXafdRE2SrXM9+wq0qrltqIjuQAQs4BFse0gMX6qH8hWepdrp1S7wGNSPKcRUl8Ibid9bU5XM
rhoDq6JFFrSjVEs/AK0R9Dg97c8MfF6jf8iCkVBhm8CgiQuNok1uZ08qVyBMwb6djYi+VkNHfL2u
t6++F3dnmN60wlqoBIIxepeaZMyYjA8ThsnNYLULn7Ci5ajUDyYYXBD8vb4V0npAKPkSespZLftF
ays2k2kE+rp44SS8II8wwDSo3Y46V4cM2PtC2n8nLqvZlcfgGY4661L4e4XHiSaPgC2knhsto47z
b/7MsC0iKxSFUiW0ExjEBByMya8RO3SC2iH9APj5qndgsqAvbHXNYOYfPfURX5KkHqwQEEWe+Rpq
xUEExYm99kn3kZYZVyagejsZA60gOCq+8qCcoqAldTtxDpVnnK8/R5pU0QYtm1nva2cHbr3Uovc6
2VWW9hG2xllfuYb3Qh7ua8CMilNGqW5DVX6LyN/AUaqVd3FkbRIVJoc2FLeZ7qTHEN/eE7EgEKe1
7iMaasB1pr0H1+avgdoRTelL7RZpjrPPLM4/eveqGSOJJE1QnL0ESFqjYm2Ksro4Xx/T5Ij6p4kg
eWeGuwnojM+wo5mnuoRMo7cWoW8SNovsPHWdyzK9p4fYTAvFIXUefFTJxwIB/YmSYUlWJAbfLO1v
EHKauLnp0iUJE3RnEO0FfeY3mk0dqVcI0qJcMxc99tBZzwFoo7SIGngllflYpe6zsHZZ0NarrK67
ecs9eELjlNAr5ZQ8Vl61aFoqREsd3AcwOXtwN/Ktn1peIFicrZUrzaGWw01NzwMnWvky2gOTHWvH
WSz4gC41962xv2QDhXyMb1DJbPjzrZqcazNPzhAZAK40XNRq7u2bTNFI/4Y3WBgNCssyuH8dKq6f
zlD3lRmdVO3oHthB6MlLOnVdbIJUMEltVETPwuLwxJG8m1ta5RydMrowTmtJ4qCs90J49omRKJbo
StFvW+fJy23rlN+StldsA2Zf91FSnwPTIl2SrYdmXnc0svqz1PbkVvkIn8Jj5LMZkukRzw2znxdp
+CBqjMeRl1uz3mWu6AAiuckg1tda1D77FYes2OrkOvTrZh3VFYpw43E6fS5Hi8CcBCMEHYI2O3q4
cOGwqfaRBFD1oUijFWeadvX/x1zl8L8dcxF+Z//tmOuYl9+Uh/L//p/s22dy8f847vr1X/867jJ/
MkyaysyVDNvQXYQ1v0y7NPUnzdQZ4TAHY57lWExy/nvaZf1k0A0wXYZhlgabmxHZr9MuYfykM/fR
4aOzwVt0Ef+fpl3TtOi3adf0jVxszrpBV5AfZqnTtOl38je0HakhPaKdO0NZBzHnwTw59W13HtKh
owGC16OWr41B54UFopgZergF3nP+3Yjw1yHc74du+p8sBjrqO0s3LDRGpup8r8Jzgz4rXeJ8qYbp
q/gG2q20lavMAWEcpMZMyTil9mpz0RKMwkWRfOETwlKKWAztRnd25dIQ0W1JSDAxdgBQkpAwTfqu
PaLNWalDKOL4BXOg4EMg9BUqiqMmqvyfzAZ/kknxi3Dytrh8TINx0XevZwPTb6TQYrpK5Mzct+me
xrTomtAtDmWMHEKJ2f39niFHzDEOyURQbhSbE/ffv6Lan2TZPBFc3LqDMNvWrO8t7OHoW5yI24zp
AeJJw+EDvaNvoQVeV9GOrHXMM1UQ2WpX3HhheQqJyJhVWjDMBk/skqL7x9fmL641AFsCu4OKbJ0/
/PFaq00XpR4tykXNXkArlO2VkNqjBvyCENZcZ0/ZUCTSDTTDL6GoHRt1S7qXdvn71+avLjZH2AY3
EQdf8b3jG5iKyBzdzKj0kdJoPf0krDs4kKDTcoRr4n96L4y/uCosDCi2SsWssw5Mr8zv7rKsG3Xw
sBGKH6IqlnGCfjED/ZH0d9nc1RCn20kFAMeL3rDIL5TWWSukCHLCWggZvOEtP9gKX+Ab8eWqqphu
0CLkOKvrH26sPuUKpb3ub0jaeMp7/0Jb/1jV3qkFpd/32lOlEbRBzdMU/pfux5fOV1CJGsfWx0vY
M6+NUPtUxhRjiwrSl4wKrJwnmDn+McxGEiF39lDwWjFHXGhCv8Q1I4Qg77Dg9Wdg/fO0YEhUVRTJ
ls2x0gsfukTJb1NvMtQL/7WOvGDeouCKe34nwh5ts39zOHfCogTroHoPes1b0Cq2MWvQksxdE7CO
pz33IVF+GWmX87bnkSYtbLz18kMpuGoiv39LFQ7RpkJfLsmNlRFy3dY5oOqEEIxG/xZwOKA5zwvQ
GsRKWEMxi93iCSuqwgCYo5qnk5vIqkGmCxyU6KLSpvEDkJeV8smEmQaNPxVfSJCYW520yPswUogg
XubeSBqXk7Lbz8Z9A4wqsTh+hNxYobDgzdn7IOA019H9X5oFEIwE4hgAGWOWsq75Kq4GpeHbUq/N
0lNc8SMcbDJU0sl77MPiD2MUNH9/7et/Mo6gG2DboHeDYEL70wJl6inT+rKGSdhKZS4JK5wViVYv
fLHvHd6BoGZKG5C9dl1l3en5UH44CHL8+4zRUq6xTASAoOG3MN82P2I1vHQyuRepJBqrP7u29+S5
8h8WVtP8i7vW0gGX6ULTHcjl360eMRJGWzo6QIiIAgmxiEG/C6woZvd4pNcLWG5uuOO8khgIXY8N
y890imii266XlsJs0W38Bs6BucmoXmFqMbl3SeicI2BEVjqtBg3tGq2k40kSztf16u2oDSe4iyAl
mQNAfIEkdxPaHCwSaSuboQOr1Zn1OWXguB4Na0Pr6sEpYY4Pe083z2b6ZiIHr2JrStg7QZM5pcLi
1kw/emjjjN54k3vJ7S2x+NOmeJws9zl9zzCLP9DpLT3VB4CUBasW166smh1RmpgmB5AoFV48covR
V/jL6YKKOvoicWneC2zrJAvze5ClCVw+vOFN50uIeRXMxWdNO5LtFaj7YlNr2CEzhRy5uiNRSOA6
9vXxKTdZCBvB/dvNBfbk2aDyQGdjnrG6XUrTHO8i34SwkrPSieOgFc9NLO5EMT7VPVeSrYij4cU0
2mnIz6vGekrDZt+pmF8ClqikYK3gfBzU6wHsy8I0ccDlykEYrD4Mb+j/JeaXqrWbvIu/Sq17ijNa
SzpAbOZq5YYe17JV8ZcS34QlY3pyYW4+INqYBanLXANAIehP3C8MaxnqsfC2jbUJDK56hGq4DSMs
t9Pv17gMfwsdEsLCS6/MWLecDdI4iFEGAA25fWvPOsZI7vBfOiyjXfeYuSIFqBc/A4GO5w4kcuoT
riJFTTiEB/vGi59tDoKD2mqrCOHcwhwaTME6m41FKkQOuchBVw5fMzMgOy6rTnmjfzhPDajEA9Mq
x+90bBnJPq6KEv0q4yVyel5kxaXN9Omcuf62L9UnBh/nxJDd2htaQi1z8hAq3+ZyarMVbCreiGJ6
McuqhNheQYbsjtIZvrJelpva5oKoF4K+HjAlFoTE9vlZQ7FoDfVJ0Y1bTFTQfhlpzxXepnlO6/Ia
tchQ9+LI6ibQM0QpjDanscL0llPfrSNrfAEKtIjrenpGuoaygZEz+Mt5qgt1PVbnDDKGRTJXZ4cX
6ZuvuO6QvSN75r4V1tGVKEIFH/wU6WmYv7q9/zU245Muz+S1vBjW+OSQaDYbOL6VAzgpp8AoXOjK
svfqFbhxOs7qE0TyYpb31BR5x2/KTOIyGrwkTjAwB6dPizDxugnmClfdVI34+O0VATe5r1+m5waB
o8q9ctFAOVsgKqhxMVKQVpJbtyYhdplppbUvw/gbiUHBLJ4uvWbgXEqa3dOsc/BfQLNkBWHQMPeE
Q4um2NB2BR1Q5h+R0yyRNXk028MLIQAKWl26ONf7RwzAqjwGRdd/pRLnMzPSfTvduFnSnK+vDrOq
t2plutS3KZAUqhd/b7fIfmO1fvNi5nI2vxdT4mOZfakDXxYh11lOaIRrvTfEKeu7W5/LUB65NQ8E
hCnzkPpiVkvuKDds4ZCiwmxt5N1h9hqiOluQCcgjhth4slgBcUM0NNVwnIKWDClJqtCHB/D4ZcCC
RJ75zEcav6iy6KsCgj3TgV14cfZqtIAVXQ1YHQ0KfAQoyzIAnZ3JD1fgyZbSu1zfP7ZaakJmi6Br
D2SNbYQRXjSXbzctM7JNEgRXy8DYdGhUx6ZZ5UH4pcT1guyMp2bkqp4WX59d1cqcnZo2e5NsrOmT
rTZtt9MeVyqcbQrYc+FkvPJAgM+sVNuQyz38Uk7443GsA3PR6g9WVZWQaDvEQNEXooApIK9c0yec
RZ19LB2ugDHDAlknNCMV847ah8BqOPZAKHmVtGgzqvl75lhndDkzM2AlpdM4IHOJvxzuoF4MJChb
4iPoAXbb8qMQLziHOq4h7ZdzhWvlb3qGZQU787yzKKSHii3h+q0aA5sYMq3XsC8OxDqwmkxJc25v
Pze9+WoTynh9x2n4oSoudNq2YqXbzlLH6lqb07VYUT7JSt2X023fcdNdXwaRcweh2NpHhb8Epz53
jeDb0IKCaY0+3xL499gFhvcPG/93eszrCdXSJ8feRNyhZJnqgt/VzlWg2w0wYvb9pjwbncupIKZS
Klj+ELejGapoTMqg8mZOWd/7hfdao3icucjObRNBeMWiIyKG8bRnz6aVyNXfV1TGXxUmpqAzrut4
0ThR/PEJZng6Te5nKqqCBOA+fHMyrkiKLHLup7cGCdngGwN0zXXJvPCX600Jn9se4yV0A2OGYY+1
U7Ie93F2Ep7y0KUlsTPOrKZRpGYgfYzsJq2LVQYnjoDWp+n/hI6hS00serr/Rdh5LbetbN36iVCF
HG6ZRYoURVmU7RsUJZvIOePpz9ftXXV+y6vsdaGSbS2RBBrdc445wnT1dJZWmSevoTsWyzbA1M6P
iI+LIHH//fPKC/4JMiCSF+gfTS0bof5JnwXDYEijMCpW8soXNroKRtNkX7Q0Un0vKP9NXW6Mxjhh
swfOiEdQrbLIidUV1TCNXpfDBmU4UgX/LHD/83agrCIDDEMvDazk99vhN/znh4LogmarKS/y9OsV
GwxQ6crNPBH/pkQl3gqoNgUcMI/VpfDc3dSwvp0EoVWuO/j1z9dEbF6qTvRVuQnH9DbykXQNH5Yv
mIz3q9ph5ZljfzFMjBvh1I5t/YKM41n0r6pFpgBubzm2vDiDweEo4Fr9/Vb86V1GMQ/QABYk4CNU
sr9/Vg19apZGELP0Xse6fjr6kKQ2nEFPMaausJGdE2RYKF6xe+6Y+qoGbP4Gm5sk3k492AkabBqr
NNo5KeqOaIzuMCjCZdYKv2GOLhMlw7J2o5slRpB/f/f/9WQDi/HE0BqjG3c/VfTwUXIkFxyr5Lwp
CG2Er404dPyR+pv2ES/3dj95+TmqlSeoxGtwlxMmnCRscixZFU/OEOEXnODjbgkJwN/fn1zInxa6
DU1dRfVmerpmf5KGMqpwcCXqi5VhUUD1YYRudkK4RtsrOwM3YvU0UYKaB1m4WCC2bR8wcdgRW3N3
LI7EShRr6OJfoY8Hiy5uNoob3xLOAnl8+63zI1Qxs0oHXiZOtorX3TtVcSkh2nez5ln6+2f6r4fX
VtHxGZrj2S5AzO8rhliNuildUcqIJlYUcTjz3UQfMfrvJqqVwcWhUTtUg81Ijk21KFLMC5V95IiW
MM9uuRL9A4/5L6wKGwOP/VO3xOX+tMU7mV04ES+wkj1UZKXf2bUfkoAz1BfAX2wxh9PrKzzCDpwF
LzBSE/oAxeHcqdbOauii/36dhJzgd1zUcFRHE5YR2CywBj7tIoBYqm15Vb6asAJcguhQEHnzFf/B
S6WMh7bL7nHsHr2hWsaCL8NBvKZEWZWihMlihoOByikUM1rBH/y18sOCmB5aZ9tHiCOXOS5AzLcr
qrYpWNeGQdHWcmbA//6o8wOs26XY2PESqjDMie7DhO5ClOu56MBhY68Hz8fkHFqE2l9DLgbjZIJd
BMgoXnXsgnNc8IyHLa3ynP3jpv25z4orhBUeGy1XQtU+YVpRg3qvIlMJYgO96yBawSJ5mTv3sUr4
Ppvmg4VJqpup78N8jI3sWZYnCuEUSDIbUSVNud8Se8NTpE711cpxOhIUP7H1KhXXUeKTcXuPgn6H
Azc0+9A9jVUXLrj+e5+xN3zy4arafGSj0l6DEt+ZATTFyfS3fyyIPyA88XFNdAbC44Kl+unBmZwg
1CKLLIchGK9GOrFYoaWNCQb30HwIQKLLWXQKPGsakt5knDcJOCX2Gg1GhbtM7HxaA4AfHQN/ZsIR
icsSEJYEhXJ9/JLb5yCDqSxrKbzi102FK7JJKhwqytaDWJ48cMlvfhHd1Ei7avp4sHwfciLcW9GN
t4aRrVHqrfwyqXcoPZICVfffL4PzB3zEZWDwxG3HRcF2PuPbJAFjphF62UrHgH5yfyKmvZUa4PJc
qNdhmi6wpCh2STFybeMctSAQyHAox0w+sOjfItEgiTtcYmqTeh8e8burqeagNQq2m8p4a7B+XMkn
ZHYHUq3HDY5tjADE1WLAa6k1hDmWSRxRq7YmHacBduFZbbWowERadTr8KrRHfKNNfleAsqNOQfNE
P1ll3in0IhaMAFFs0RqzdpmQmhAPbAoU8UHkkjYc8g77hidf9Qkj1oks1PTce+TMxb+WXF+aijC0
l2SbLwwH1YMoO+2BzSCc6xQ6XbJKlQScL0oWWRUSSob6Wbxfm2HpP/Z1609rC3YrUDHdFtIlbMh/
39ctL0jDYZ7ylevSFM81Z2ng8lYcYcLRhs5WYmBtQrMYaofaz2Am16STacHdEoEhArmT6FDjQaEh
dZBUWqzQe5NgzCle+M50Tak7s644Y0tfZ9rVSnkWiQ12MGoP5vEw1u25wTVHlKaVbh4DOPQ2SAl6
Z95RYAH2zxWoMCsVIAW6NTiovM5RkfCw+N/kTptPhD+Wj20fnybyaWAN/OtYN8XG9NuxzjzEo2D3
8O/E+EcXT/r/bSgUbFdSg/pVLkwJktXmhcHFo5Wxo5RiudpH0COeJA6eZUHUSIFGmxxSqvmuJ1CB
W1t2mTDdEtu7011kxRvNtqB3tj/yItGW8SYsiB/rkKwtSJFY2iIcbxTVLwDtoTdIO+jT6qlpTG2Z
FYIuG93CnGwHI3+HDsZQiObVWrdp/CJqTFls/v1htv/oXHCOdWxRf3nMq6zPxQA24wYkeQSgakr6
ommNr5aL1KQ27I/O42/mQFWXJa5dGgaA2MvitdPOI5SupFonVXX3Aw+YKSP8Fy8H1LLJRJSe399z
gpBIgwAtCwHY3TI8W7EGK6gUKWHo/dYW7pdAFBppGlCzlpNVvDpCkZUoUCCTG1D91xJRysJu9Dcj
I3gNi5J4OzvGpuljb5tpycMEf2+TqiXNjk4HQp1AxIuGmWrh9CVWzRm+JpiJIZ83lLWTe9ODBpTY
ukQiQBl8JaEWGxOra5muj8tRywl77TATtGqyVpVew5lglRKOvlmHzGc2cdYJymb0jzLjP6oMnPgt
MRMzkD4an85QUjtyeK7e/26AE6Pq84h9AbVGbxyp/Te1Mf/h8+z9sYO7YsyLoJiyxmPm++k11dIf
w9DVkZ67ePq0CtCZBosGxdvdiMxb1Q4/LRhfeMqt3FAkHr9nI1yqgmbVxA5QdFcL4Q/b6DPSMere
1PnQIelAqX2Q2AOcYMYISke29jtYO2l7An+Yi3nGbsdA2B9Bax8UvNaz4G7XokIRKJ1fw8jStWIR
zN4qodhmwyQaIveNo5l6t8jTN7FAM9xhvJHHeNIG5xgQHac4tAxJSmEkW7bcLJgQNBk6ZAoIkyO4
s0iUgjmVWuWVpvzK+IANWbSothfenCx/H5GvgTYKEXRYP4ZTvNIVBD5uPNHPl/YpcLAKsnD7itnO
OHrIqc1NzNIjssrJheqZkR0ibB8JDV+YA0ee3H/R9jGcduHk2+9KLKZnNRutPLp0SLlp2+OkjZvy
C2h7/Y+FJcuR3zY57jI5E7qLqbeB4/4nUKLHkILGFfnfCFN0aUCOFKhmv/C77AEzfeC7nsOwafWt
oqO6VCrqx3bySOgo5x+mo2zk8fhrPsVcQZZ0qTDs8BjLwun7V2PyJwOAN0wkADuyA01Z/zyUtX3q
VjDnekXoRbZMXCiF/n2OKHVxF7kRHnYekVACLQqgEV9gYlbW/E97OPjsrVBYl+rXcaTXFf2J1vav
Sf6/qcCEOgsN+1FJrJ+mBUs2ekHffv37XvpnYyXfP5u5ikYaBfGnxyoPKoaU5GGtvJyzt+OYh67A
pCyGDNrpb0WLO8Bo75yBv4QrcqFEIdiYwjXSzR2BDdTAOGUk2fAPi0HRqHxeCLapWqbNlbXRXf9+
2pl4gRcIFOuV5THo0jGsX6iMuTO28LIzf9Q4RsQz61Ku0L9fE7HGPr20mNXB6IASIbTev7+0Y9sl
voFuje8BDUGOR44bk6ttzXeiMXAxxoyzn/9hVvmnMZ7r2WxsfOVD06R9WvhBOmBqKKq+Gdexl7xX
j4nvvAjgX9aLkNgZv+o6UDAKjNoc18RtvUzu9JxCq9v9/QIYAiH4fAUIUgWHsjwuw+dFHRWqnzhR
wDSl0zSS/EC2w4mCcjDYEaOGOAGHoBAixrKlQ47hwsbQQ1Wmg+S8iKkyQu9qiSuDQLyhBDCfCZHc
4i6CYqq/iPZdfLKC6NoGqVinTS+x3V46g/JY9AdzkC95ziW0i7UImDaItVs1BJ92l79/VvM/Pytw
FPQODSNA+e//p6yaXLtAScmFlwNNs6FtHmNqcoUQ3Wxm3wbZJt0FUgHDCz2EfC5HyQmhc9BCMDHy
907CW6yLhQ78Dh2Wztgu6RbqobvgsPdhZfn+V+c80Cfzu0gSZm4mxhNOBcSO4OwimnQnH1fGpJ5k
y6gJvKjhbyWhBE0zQLBoJfHtIfIOG+lfcxTBGXKc4Rl4QTit/6NZZq7+50pwMFbDdU43NJF/8vuz
EI+El04qWtaqY0yMguKjbvK13F/rPD94o3bKQ0oYVaHuYmjyNUYhS5omCGMjYcbyHHTvMQclk1Rm
lBC8sc91UwgFYlAnWmG1AkiKMEK3GC+sLObeid5+S0P1ymPyFGOEHYCCFwKbaDSS2gV1g9oecieD
x9afVhqlvrAQsOPgjfF3QHnLCVbwKrgz0tUNZnIotYQIEre/lBNXHPYrYIP6TSxPOTTSKkaQcXYX
WDuWu8Yi6Xneqo7CGYrSMRB8ipKdp0dn3X7HpXHbYWmYJmyZqHzuidE3fPPrcIoQT63bemOm3O3B
RBUcuNqPMqdZ0z3lUVIl1JRaAx5rv8VIlQnlDJW9pmWIxedCnB2sC4ZL2Kwl+8jG/DjSs/1bq0Xl
xmSAb8XzB5nu9wgtNEbnLrRLnzB5F9FYRHoHhUuoMnMtb2HlIdpTlJ+yR0G3Wu8yxap2ZBu9JqXx
jNVvD/l2aWTmKXY5ISXtDFEB9YMYZ2GXg12c+0pUZDXBs+uWYYEXZiWGjnhFR+BEzXaao2tb3/WZ
Sz16kbe1VQsBZ+Avw8k/jxW2cJXwwctTdpE+eZIHJaoEHKxTdd3nqGMVDCN5XPAw8qJXy0oeEHvS
6e79LOt2c6VtNV3Bt5rxlZjwS14HeamrpOe+9JD2187R0stHRwzCjJKcyL775Z7ym3nK/2X6QT77
ryfBhZ2m2a5m25/3icjx+hbadr2y9fHakUiUYqE4VyxZo1pp8RWR9SEL1FvPBlfq2c3vrK+eiy4u
gcMMkf1nMmb5ehKz9tS8OGgtFwjo8THKnsqhsAE2caoz3OoRbvsxyfAXk88DSj72Xey4rFOVQY1X
C6veJqNbAKq085PZl/pjaQAfzPgZel11QrFYgRTwneF1KpI9HJfh2+3byjyNBOLNlnJKXHypecCI
47knM4ecavOlyadLNvkrh2AfK++fYV11aL+Hazdwv9swv9X9eEri4MERDBQ31696PV4ZMBO7m8MI
Y9TddSbZ0kL4KsqbergkHowVxShe+9Z6qoH8tsXAm0x03MUo7th8sU7wb1t5ykloLMkTZPB0lpEd
3uSQWcBHjR7eEmbrSvTkf4idVQy5xx5OWI3mSx1eiplZaTdcJ4tplnyDKIpPhXlvFAYmHZtyJh5X
xctN0lVxvywpKeTKTI3+aD33jYL+TOWZlaWueAk5L55LGBh+5626FHsDkC45jxO8xMJ1yQ3UVolD
fjud6nIY57ua9Rf56o3TX9U4u6WqcZqL5voMIe1aTPO/CjhNQCS/HdZ4qTDhp9FnKKH9cVhXGib/
CGzgz1jIvLsJJbCPpepc7Wr0FAImt7vp4jowBwYo16WxEVCR+HMSlJuk9lAR0U9wr8SWHERsA5tO
HHiSYcjLhotZp0kGFHCq9WAzHZbVrLzF1G87m5uECo5SsFUi6lkj3zZoRmLcBuhQ7b1ttu/iqA81
eAKK5434V2ndAhPIgN9cXG1zXDkKHF5brRYF4QRBHn8oXbdXR6wNNbNa5qHBAizdt3IYMNMcyfgp
hxHKyXI0qmHXedW5JgV6VZRlubF4g0pJZLok1FopthZjcIBTerBc4DpXSW/yttcM9q2WQl2OSSRq
7ww8nbLFknNJ2+2vTmruwszahJNyn5z0Wa5nCVYn3E+EcDRKZAQF4qCRv0ie0rKh9IjJULtiLchX
SPNuwpPZHNnYaF63vUt6pw5YbLmcaXplXmOMuMiqZfC6aTyRTiN2TTlLSQP1WTFHLLpS3ElJpm2B
cf9eBv1Zf7KKNLoAaKWA4nT3vx/0WuFZA65ABdhff8EnfzW642rI3+1pWPfUHmF2rlKGvAnoiDOv
RgK7WI7/KDwZc/7HYjYMDTBQ1y2VquX3t1EUKvKCOSD3OINE6lga6RYGcYYKKZIwRhfy+vmimXO1
7lIM1BmyKG38dkfW8UOD1bXW5Hc7MneaE51GzOXUYWe7sBvFJyMC71vckcqmttvat18Zo+yqlsQF
O7gbQ/+mAeBFdoJrf4WbDYG93s8q2VW9stfxnQkDSJamEx6yvH1qVGJG1UjQUzEQRzN3wsmQCET3
i1rUm4qMR+xTUyGP/aJl5hc6JzxH2ZMvfYctRZwwZUbSFFrr2By2TvSU4BE2VzYTo6railIlrGw4
tTYJLc4Ko5ylVSo/xzF7DNzmzeivs9+eHbKdosyB38fzNpXbooIcAvCFScPgGsS8D2/JXCEi5HZ5
MWRNRXmvVO/LaGOeN5/y5Ipinw8ATWycIFiMYJeyNsnc9CZJNhGWCzQuLx2pPQJTsAZeQe4OYsgj
puZ2CjTsevs6KQn/5MhoYm+CfsG5HsbmaTIAXuST0djDTEKysfSK7lISHr5rqnGdj1u2g2ibjQO2
+kkushC8ckt+B+bY6B7/vs51/b+2Swy5LAYCusYk59OErI/1fioSpq5yEOug+K18Dj9zTO9F5OwK
l+6GE0POwnBKGtdJYYe4BbnnQn2qCpS3cuJbCpohEh7c99xXp8ouGF/k66p4RfmtrUzG9WSkWWdd
a+odAsNdUFYvqZgMggaeYsX+SS6QxLYFGScX9DGloqHmwBA/kOqK9mVCYgf+xMbSBGxcAlgVPYgg
KLR6uzebHIorM/4U94zOw2Bqbg49I3wRHMP4/jpp6s/ZnVdx553GjoGBhJVUa/qJKaBgVKYOv1uQ
x/AVoBzFMVR3LkmU3mS3KScemdmfu2TGCkNZSxZZl+HIXzYnyTzPMyY2YloPkQsuj0l/AhZ4CBL1
e+HyBzK4D10GuJFiqzNo5Xd5BARZTMtYxl+yGL6aj2dxEgPxhNl99mAYpgLnGox+3XR4XYpPLdac
2WU3h5yOoReMRuB6/Dfd9quYKs0dJb0tAIrALzdZy2kSRnQMAvsm1wyXcj87E/HOwJ5L29vWU5+2
mOAy2TGptVdp3XjrEbEhd3AZ9F62dtNV6pLRMrsd3O45vA4x1JiCSmJZzTpDwRlrlQlcov5QSqv7
NUp0AgNDSMblkiriWfF9tJtrM6FHDLsLTje3pItv3WxdcLH92dTNj6IIzjkJgU1EtxgJ7rJaP/Bh
SXcguQ8B8kV3h4PiZhBVx5W4Etg1dGrylITjIRVsJzFgjato02vmDV8horHJBx9087Ev2SIrdWY3
iYH6W14A7wgGeAiAHbD9ZR6opChbnD2aDSlfVR7zmYDR+qNUjbPkt0aQoesSWNkHcZsxKraC4IMM
+01u0PZWJQ1fPuyDVkVeLUQPrumvImwaF4SG0ZTG+cZUvGtMqTmJxTfEHHZ9fHX1Rl0VxU4h2HuV
uIAEw6ARA8xOLu/hoKJ1M4Z06USEjXeYdsLv5PKUDCmSWFuL8YoooyQhbBAkvn/sEK6cpPz/ioq5
AtNSQgGEgkl49rmfhlJ55xW0OErG29ObRzMvRW84Vz+a2KZgMZS73uJWrerTI0M7uI4DI6E29eur
nw+U6lrrvVg1CU5apYfL0sTcwMHUguBqJTk6alc+VKM7PAyF5Tym4ThuCs2Nni1l1OEt1zoOnx56
ZKLiGe45+dcxheRW9JO1Ldqy+Epr9GLpzfe663al0+FprCJHTqspYUdwNPQIubp2aifbyH9Fmbwx
ta5allOiPYceWChMKO8F64ER2mVUwmZtGagpsLiaafaWvktDaXdUu11VIs4t/Dd7i3qhfa8brD1x
uDIOkTYPZ3LQdAaE/INjGJhWatarE/nWKg/mM5wf7EC13n0lx/TMv2vviQLpXUH98VyblrXv7YC9
v7boprVxIX/CiKmhE0szjoNim+swnsmZv/pBmz1Pk908G1G6Z5dt8cQLFhnuLQAFQfBcMNk9KxYK
zQz3grTRlDN2Nz42u8XVHLGlaDeKUWPnX9lRckBb/pCU5rmzu0NaWA92bj7UH3WdX5qE+f7YphrD
WaTPunLoHcAEh14uVmOLbm09FuxTZYRrFp3dAn8CnlQGhIIiW5s2ZmcNSIidvtYOIC4RxxDiB2LY
RSgmGgSSMZ0uOnZWkOICO3ZsL66yzazyNQ+66NHIetghgws5TvzRV0kieh4IVXpU0OBs8wRusviH
3LAepgnCvod/0aMivpitpRzkl5Ycowb9iyssBymhlKkNdzmWXoM68og7+f++KHjdPSpkQ/SLXiNI
yijSrfyR6fefk3/XtdlB6fPsWk/mmu0ccx3HvzVpik8wum9Pn1CTekw+mrwQCXdq9aBOs/6DfKBL
n6vVuzsXPxTXqk8EJ1arBMymNqFO2UihcQf3+sdhqxbEtsjv8QhG/iW/LeM0wIEkYLIBa0rF8Zmf
ZcjvY26T7vrYKdcB7JVjiBfOjM0G39ZJaOBR/92qSmcfdsOuKJyKgMChOrutOTKqqe+V+KvZsyrM
SxLjMrnw3uVPyJ9NIifZ5q4TLqPAVcp1gaonHqrw1MeA4Sxg+KdittahktzTcEynsWjyVanV4fc+
Lnc6HnY/jcJ+i51guBpk8qyrrAweUxXhrNnrysohMear4s1P8kdtpTjlZdp+xcnWWdmRRSxg4lDy
GUA5vWXV64yB2NecX53gU/YxKoQjNprnXRKtGndJqzjbBs7AlzKAlCx/ZIjUxxQ59FtO3bJG6uPv
o6zHXrpEnSN+Ecnh/rX37IPaOOZrnzcJ7u3w7tvYyW8lFg1Ge0utMNrgFlo/NEPbvfZhfrTF34+I
zDGGctPjxHN1thqeiVhRg0U1clXQYwZrBvfVfm7yTV6nxT5Q9PKIE5CPSTCHxRy25bGwDUxktKz8
lqhevpv02DnKL4rWi3jIGYaibh/6uO934AHwAML+RP2oHdSkiA6Um3NXN0fzZbAiQTHVmqNWF++1
12mbrBiAkGLLO+I4Gm7LUcjm+8qq95MSNngA8l2E6yBZkYnxmBMquhs1J3vEni5/JAAohA2FtVId
ZmO/YMqEDL+ByY3jQ7rWgtp9JAxvwOw4varAlhZFq4UDkeFkzi7x8jWaCW9nV+lDiYXLoo8cG6Zr
oeOlXBOF7iL5Zt+DR6+4DaZbpGXDpW4QL43U2+uSy0IKeB7j96EiLG/JKzD5Ir/zMAm0Zx13G9WI
yPCyftDhf53jwXvojYIPoAXHrB6s02TFT16tTbtAHZIdzG0MVwMhu9BNPDVImfSC7gsMtXobgzkr
IGj7UOGLH+Z8Z8ThFh+qs4tuYqaZpnfNNplTeic3ApNjqrhT3dR/MFL1vfQb5cj5pxyDEn8SBl94
Rxe9f5BfaEmmg1s8xn4ePnCqjg+zYoQPwFG7eE5BTlx33gbCkHFJbnGOqN5ZOWNHljkcYXffO82R
cC+AMtj+PXcDgzhvo+Rvthn+DFN/Z+s5NukQTB76IcLhsV4OolHM++rU9ul4SLr25xhH7RbCfbBX
cg2YUwwXdWE+mQyOsVantN23fvhFc+riJL84doyXbFAWcB5t+0hknLrs11GYw4strZrxvL6xKjq7
qaLiH5q22Dd1d6g1o3vhjjdr0yAXNfQbCAIluXuBNz0PlbFyNbDswLajB6r2p3FitGebb707dM/V
dwJLHscsUrZKN0zgxPH04JqUrr5rdjtqxUfGCsMjm1cESexMiqK5NLClldPQKc5Z5P3RqEXdJaA5
26RyJsleRW8PoNziWbrIHomDKjBFVL82Huu1Iroly+d4pRLl+gAoU1REtPiCjoR5z8HwLQpIIUB2
OJWnWH+Eq7NMYZew04Nh0BmJpqm/cMztMEI8BHi9OZq5c5zp0uK22uX0k8MIviKpVaLn05vohos9
/nUjhlXMO20Bv0RJd/IbiloqRTcdL+QyCff1/Mjo/ghJ/jp75q4EqaQIvqjeja0SgzgEaJi+pkO7
14tur2BiVA588rait68RNcmZtyi8ZQPliOFmqauw2MttPCGBEpGS9LYQYXUYLWVb4YqGVKEk0JuQ
AogA0GJ9zPSzyNo6QfbVFhwbLcq/Gy0KN4FuNmHJFShx/iqVJ9NOC+hH8S0bup75PgM6UfFjo/at
nitERRaBSGTFyvEDUUQT2DoCpUTR0OOZOJowoTpJoqFke6tW8bObkc9B4y03frWB0mvgNO7Py+mi
m+BoOYCaLINNQsn6dCcVE6RS0AIAQAdC6AgCH4vBxC8wPVHumchMhMImNChSrqIGxrMxfg/x0xef
Vcynqajvbq8tKLXxWQZmKIREIcB9fiHpDkk0XvwoBt7Ghw1osMAAdxXq+qFRyHEP8M0te9qkeHqv
immBEAMCg5AJzFN7EbO/iIMEj6M6E7w60duWaz2njhLzDNmfOg0Oxo2Dnw2hPJzp6DQSzzubOOqv
hqxY4QxwkfIvnRuBne/3UbR/ndNdlHC66s2TjWic1E/e9Sz6Dhx1njJyrJCIPIbx9CxnSLMYXA/V
9N34PotuRdJZayEiMY2fepPtBnNmFMWfaw//3Uo5xTNXQE7xAq+clpjRl3UbbZG4PRo+oS+2q6K4
wmpxMJwtERIUjg2zwtZ9gWXP5EgsTslB0YRe2Gjd55rbKz+1SqdcasY1jYQxrPmQm8JxrUR/R6T1
c1liexSmOM1WvFE9KRZdxSMXFsWPuQAVwnAalj9wA/Lj75PZ46tWyIEOkjek1xxkHsEeRPUyie0p
noFNEzE+jj172fOjxWPis8aAPaKVPrwkiN3RZ4NHJAJ/nLKSLk1g+G3MxewLJH12Slp2rH2tp/SY
eDwWWdVDN0shvPaRurLRcntb8yvKtb3ckuD/n1zU3kprvSf6S6RB0MeTjoHDREsodf4ALd+dLFhi
PHST7aPnV9YCv0c5lFVh+8lxp1wwiu96yzy7t8S8LrVh2uFT2G+9yl9VOi7A7FtCBAaOzz3eezYR
cp412USGbHxtxQzKwadpW4r509Agbcji53gc7P8NtRzli5UEH7V1KTJY5fK9mIFJCvmARd3ovVvV
uM9tUFqvbM9eQQqMySyxUmyhIrajJemg2kvbWxgpfozNQBdUtc7SSGi2Qvfa98ipm+arrU5E4qCh
m8t2EQvZmhypihEBZo5sCUFGNr0RT+sQ2vEmBSSLMzyEvkjtYE6mLDhIuGYne2HT/zE1j21nfRNC
LHnBAhLtbdN/n2oM6xL1TCbWfhSOrqogWA5pUyzIiJZDkQEH66VtwcDuLeKvQ8pthvlyNiNhPjJQ
kKw2I07CTPW0oSIKT2jtQj85W6qx1VX2USGuw3EeGi/WlisT8HoREDGFmCkh1y1HccyjoBWo72AM
QfGiFuKw3nRedpIGComSvQ89ZkFC4yyPi9LDR4BorsWvI6JNw2VSj0cxEtLt7M5AgANu1ABwMvSH
Tgfm9JIl6VPr5XisY04TZYc2a77lYbGVQDoz5YpfQRcH4oOoH//H8iPIeSrVZoCep+1UBQbUKMQ0
rTi6kuFcTFcFZuMgCDGSLd8AfAVz9CK1r2jgoYt300GKlzt6Czudf2gvkel0C8lsdvXpozPVs43X
57qvs2vUuIcUmGwPSmB7ZHDH7HxzTc/c8Rj13lxgLomZnOM8SIomPiEPBdzyVYt5JBL84YNt7Ws8
RuSNG7XP8ZHc+3pnqTyzUkmndc0mcrKXxKi+24xGFk6+C821ajbpMjDLJcINDi6V8y0jiw/ZKfmK
ltgkZ4bPkoLrzVwAsS2BesDWKMatOQcb20yqldHwGwZrUWgQ8OQEXs+ahTNwK5gcvKEE+TXDNodx
YWADStH70qoW/kYQYql5lg7zSHnGRQS2LyPDXTTxCF3T2gqX82aoNRzYIKIP9S71sxNKFHIOM4b7
1Z1pQbpzR3AMq8OWX2X7TSBBqPHocRXptr28ZBYXvFsopysl2ZdF+xGLT6UY/jElncUmhAhmq3hW
G47PQdy8eYLLi01CbAT5WiVib0l1JoG93qQNaN2MOMreXdSQHFi8+FzMIDKb5EHy/asKz1GhkdSn
7KdDvNmogtB5I4awbrqWV9Om51sRDrTUS4a/lEtMtYH0HFFM4PSW4wZNgJ/dnX9d+7CB++XrNbRm
9m4zQn2nBDdpgiJU8vLaaQUj5y5LvG14I6i2WDC5YpCpgpHZJDsoefFNzb9Zvg5R32GTCwJlzdV8
aXrYBqVw04566KbRnD2ztTCtF0lK4zwucZyAgEC9HxAlQRBSMWN9mB/qjsU7E2ykTPRJ+K3tBw8u
myv48hI+lYJ1TGYPyOQuvc7WOAiOXlR3RGsW48YfED6Mun0W5DLNgietp7yvRicrE6+NJfA6TakF
NFowEG7z7WDn90mdrZ1bTQ/DXD5LpD6FgM+u0n/N9C+EvXwtfP1qxRUWHkW9ygQan4+gnHiZoIw3
j9iNN6m2s1NdmFioi7ZpHoIG0GEMONtKx3z29QjAssxNRLxwa1kqKS4ZC2QskrLfN2wlur+D76ht
GpXKoPFBhk3jWhn1CstQTDH3g3A/Vtm+K43DUtDLpf8QU6RFxH1cKjX4JPDCUsu07x3o4KJNcHsu
Enijohp3W/43LSJniY7iMNvKIqtxEHXs6i1x17Lc6P1zHpYPaeP/kkpLjQCo03qso6+SE5qmBRae
YbGZbCjfOjzQhe9nb7ITENI4SWSvjXynEOZmOKJ4j7+II9s3Kb+pJuH9eXHCoTOgpU4e3Jz6QJZ9
cjw6J2zDpZVvxzR+1FLrWfJQBjxGF40aH1UO6oQSZ5NF5ENFqqAyi90s6yw8UrNmKVXUOZt7VyKo
bxqKTTHzyIR/ABK9FxrwXfGCE8qrGz0RHYumgbaixjghr+xd4TXHDrcESZuR01CpNC/psU0Nxmz+
IlXks5AbVVW3M1r/ojGDJ1/shlnKvXOu0Zd+Fl3B7GXEJuvbag7veqUcy+/anFBSiVJRflz5GkKs
FzbRGmvDZ0a8uLKUDQ6dyp1wcOxlBDO3Hv2l0eKvbfeDMHQlS8HXif4wf6gcMAMlmu+WP4rEb7cJ
KNNG46KAeFFoONbDaGFp5+TBJSmSm3xFMZHGhXffGfPLr93YZIMWw/giZ9ahfHGEy44ccxL2IQI/
lnXOCe+NbI2YGgB4oGcQT1dtlceY8zx6ljokG1uYWdXdzdQQXxSy3qJSv9GkMYVTD/MHSj/nl0ZM
i/Ub5GnDy25uJC5acofjDXnYv5AJcR7F/EC+AcEaMZSeOCpXPbZGxnass4u57VVX4PAoPtuk1BNP
zGl+6e1BNeix9iamCV0g8KfOWfXKJu1gHctkbt49DUH1wFzTxQCLiYYK3II/xc+OtHW4ytiLVGbz
LM9xj97DYl92VPyY45HSeWJajc7fhOhEvVT36Y86tB6EZdBsVgpT0+8MeHmwRIPREmjfj294TiPR
o+Mhwa9dlkVHOoODgkD+fWnNp8E3r12SFkulsI+y6uzJLljZaYwRQVOtzLwDN/GKc4KNHVm6/k/B
13Itsh5koZqpBKmAodPW0fjZnfYmqQVJ5K7KTFsYvXPpCMDrheZdkNCCDAtX824LUnD4/zg70+W2
lTRN30rH/Ec1tsQS0V0Rw30RKYqiJVl/ELJsY993XP08CVfP2PIJn+6JqPKRLYkEE4kvv+Vd7Bq5
dREwFuDxnGIY9lGQnqy4XieZHKTImxGoxGADrHuehG+lRfSL++moespZi30PCz0mjQ4ByA7sxVg1
3VrW3xKgY4UWyiKU7Ep/nJVBvIw2IxnbnGjNk5pKbnTTJkaJGDg59rNoLuYnEynuRUfp4VVfMKi5
SvzEPLFxMhT2M6q9eg5wLfib3qRU14pn00mOTabvBzx9CnvYjVp03wJqpKsIFESP3+ZztUwUY584
E+P0Krmfw6GSIG7IfZ9hQcha06CgO19MzdMU7+Yps5z8Sd0OWLR7Fx8H1Gm/lEW+yzRjr4UqY1q5
eWTPAH9KzitJ12udd5Hb1Gmylkkimuyco5Tter4F7Mw/k41AVeR8cAEkvWs1Xf7CXLkyTs70gFng
QnKhvMje+rb72OeckJMK5YTiLAeBScH4OG8Yq8IhHgDOjC+Ue82TDxQ+eU9FRQ43+Wg28rKjD0xR
8gMzLb1vNQA6PgINEgaSlf2xANdve8lu1pFLw0/tZur1cjOXq1ZvrzKVVWlD5R3V3+57SBZBeIi+
ATB/ZFKNygFWaIQZYHSAJxnyS8mMuax1y6+lk13jiiMpb9A5dZUbrWx0PqM3ZL9OOU1oiS2ddTji
ybhPM4NuYD+XtNUe0LB0Eo7fTDVHOJUspE6qQ6WU2/nVk5oKQc6yxwqCVWTuJru/mLTmMi1cl4Gz
lQ9jIVGErSyrA7es6RIhigLAQDYX5lQcJZo3PRw5eB/y0nuZcGuO5hmpwaiwi9pT21DXzrB1+QjJ
ObYwKS3HqibnIktMEhBrTfh9Bhymslnh9s8DvuazqI7udvZKJYWxz3ULtrRoDwO0E5YdAoZ8sY5O
SFlOhzA094Xe7lI/7sgPS1gUykpFNBzhU3op8PIYzrE/lOwQmPVlhjuXFdiQEKWHWSehmKhWMWBZ
zKUvpWkKjjHe85jxDENgM4KaxACGT+GmaHBIoRcd3lGvhzQoYQDSRE7OKr0F7EkhFErJBJwrrbT+
gobsuELN99rZgNx0in2oRCOTauegNYa2yfXx2kpNIvimD7mtP4sO+/gsO6e6fW4D9WFyxvsqfhho
5zG9QUAV/NhOtehBNhViReFU8H4ATEanGRYxNFJDIdYwKniyeOfKFrsBkWmHrup67tv5KpgFD+4j
C48sn0MA9ifwwdoAFRsC+g+xAjmrn/sJ8h7LRE5mTnNXqd8HgeYuhIqSXonoSoZpZZGI7ZyUpw1j
5hlz8KNNabr1KtOUF1l5OLXYeG7weSwrHJ0Q71/CJuVWdcSyAmBPi8LOvPz6QAnkRCihx6JbwFrS
NqoEvLYqRqaByvTBAQnL7EdDaBDw3+JQFaSrc1hXXedkZvWXGSFoxgzse82+MqM4a5IjnbdZAwKv
xt2Mmz0zOzEsZ/MPUDR1OOqysTg36szYwooYF5UBoWTHepfkwzn2IsFA1BWHsErfZHtP1hjY5TpR
c6ok+DkYOSv1ttk7U3n2YzrRsknlTjwSc0d2HoiHsIZ6n6lp/022CVXJM7aggoFXMfdeS+idOb6m
n31R9D0EiO18oyY53zISjmaLUr4I8Nt2axpfZMbzogUFCluxgfuwTJZT2dWztWaXNyNm0rJpOwq0
fbGEFrKjNYtDin5tKkAi5hzZjljwxov2nc7rk5O9JYauL4Kwg+uqg1oy6AytmsZEPw+opH+nBpO2
sIai285pl0H4HLp9kFb7GdDQRAAeJNccuQOgEArTebdzbrOAwSyzOTcZc7EaDYiwmO+sYm16lT6W
C8mgakVAgTshRJw3FyXA3qvv7ptRx7SWpH2u8GY4tOyWpon2GfLfOpvY9emgSDcZn0lAj1srNelM
mSGeAqDKK6SnGDMDiipcsgyJI53CG4X3I1wTSAE0tEM4axPNzXzkN3SXEKwhbugPyaMbvOhSJUZy
KCbnmnj1hLqZQy/XZdKH58+PEjtVpHoNLaUio5SNsvfEoMSpGwtha2u6zPVL65PFY132HvjloQq8
VVsrmyYr1zIRYyZCrVcFbDzvRghGTaTQXgXONKVHDTGz3GUMjBSBgr2DIY1EKM2RZJZLkXBOo/3m
cCsEYvOaQSPNKQfAvcPjNNGVbOum21YDVgRKBphYWwvdefQVcv8ENWPQd+Ma5DkdbKS5UobQFebT
kH5ztL6atQkaPo2Vx6JRqeeiEc+WZWHRZx6crFqEsMOJD9ynlEKZwpKuZP1JdTxM4rTPYQCPPi+f
1Ymim7tK+NIelHosDoyAluZQfKVmQ9Olwf+3n8CMOroIV4C7u3Vca1xNne8K+st4ZqvAqAqrYXTo
BpATnBX9CEmJ9TdBpjpHza8fLEWz7hRLK1ZxpQ1rPVHor8VAlDPbvKPSFAsst621yUjyBFspGJFI
kz1vwUPbFr19SD0Um/K4Nq9V+uzFTUri6mbLsR2GXd4G7spuITBGamPhPcUfOgCIs5IO4uQEn+Z/
KVQ5E4oLhhhVZ23b2IQDaYqTGza0EIH/XovJe0K+rzy28g88ZOMdxuKHzmt3DoSkc1nDVAXy8p1J
LHqcap2s7bAtVlPXY2AYYL8rUPf0MVpcuAgOHnJlqDco2ThbI037zxwUCJs02qJTM3xgp6h4KJSM
8anqPnWcaIu2fWkcq30SAwxJga9L6Bc2ySj4+VokybbMU/UUOdOdDxf7fsKyZ12YUG5dcHnnjEEI
FLWbXXhfoe9o750/3pdt6j7VjlFt8A/LDp6VwiGKxkOfJlg++0Ldm2a8HStBW9IEe4n4WH3MAU0Z
U2c+2dBFxYgUS2NTmwjtoE9lfDO9nDGC6LHPqqLkNuq5vY0TLVxlovmqeVj+TsKvLhZGB7s6rAuq
zUGmzTZm0FhkKGuKcKfNX3C57S7DQMoZdG9ozuukeK35SU06OJQAI63a05d5xUxrcKGMh/r3sG+x
9A11fSNBeWXcVSiP05Wpiua50vPxmeMfvuDkXby0MlZRQS/QcL6YovlSI42f1lO2VYVW43r4qbDx
WXGjnMYfDbF2KNwleMRToKXRzh1jWkQWLIzY0jDP1as9bogBwHb76vjDv4jOcSMks1nrloYGRyG0
kler9hlmT1tlxG0EfXDgkA+1wUtjYp1vMm1aFQrGuaM3xUuCylqh4eUMtItbWZUrASABl74eGXau
RQcjjY9tNEGbSFZxXp8SLDSnpF71CLmXVJS9wInJ14o3cveTlkUrLas+lWO09dA850j2rj76/Iw+
xcpiOeF/oKxV35uJ+e5W1adkyM52d3CUcSf8Zh+O40pvOtTlUFTvPiVWsa2DYGvUjAXIKIveODQh
fpp8vJIdHUORzwB9alG+gR3xUIzhg2sMj3Xj7qthE+rqxQ5B1+X3Yxy8MGxE0VNsojjE105dyA+f
wfEZdPdW++mrYmBW2mJp0ZjTBufAs2vw9ilD5Up7N+oIVBCIXv8RMBLj3vo49sUVJMf75Lnf9dBW
cCUxl6hV4uEnsInsFB9eT6EGm8at3tLJSHeFNIOCzIgXh6A1H91N2G8yuFYQUM7AzyFDi9mS6OOV
WgJ36UMz3Vl0ayQc7zU02TmwkBZlbkV3LpAHRxu2jL579DgAvcIQ1Dctt5smDFpvwthphfnJPZ6U
BtkYUrNkm/XPegTWHjTvV1FrsINVqOmkBWtHL5M1XkeMxzgcPDxiAkBcxHgeBEcpHzn83O1gYbBY
1PkaFlO6hM1+pTTLtjbACO6Ivg7ay9ThuqkF2iOWbwljRMpwr6DFpVdJve6sYlmorkunUnfXTQx+
zbaqbul4VbUNa1pUYyL2wTT6hxxP1l4M4mg1xn3WM5PTIgyI4tJHd8VvPjciCVfKEJwGn/6zjXVj
i1naFqZYs66kH1edw81vRuxfUy8b6fiNVNXttO4K1qyHi9MzVcc7pj452bnSsWnP7OSCvDEwtcy/
i63yNUaydNfSBTj1lXME74JmocIRmCBgikIDuYhug3yJ0DBd4zRlb7vJePXZrhbP/N4h0i6aBjZx
UlXJuWboiKIJHYLIXKYBwKp2LLs9ZkDRKmwVXAXbZ33y+WU078rQRkaVLsrGAyW04cU3lSDh9QM9
uGcRvdKm3aVYn0K3Hvee5b+qBZ48jbI1EIWA6S4wufbWaZpPp1rrTphuEjjksJ3GPqJo36pSStwy
wNr0fUcFUR0tH+1gb5o6qr7rnPpGnXejSKlXXeLeZlUFQ+uVtauO7jKYCDuROxCvDP+kRcZX0Xcb
0UfSOFW/0Fb9bET2Q+WJAVikSaO7Eie+I71GC8TagrFjb5nV2giqgxr58a5Fp9EqnGVjCuaYQRcB
o+68Q0VWsixdRzl0Adpnnd7KolV9okhQF1mBvbvD7J4zAGC10axb/VM6hfWa+T54V6txl0nnc8f0
9Eupo+boG5+iE0MXKHXr0OdOjLJsZr9Ue6SCFqEzibsMxUdz49oQ1stSow7pgve2cDVpW59vfETb
eKtFoTIX4xO4y7lHmkuzE1pMRDpcvHZoedJmo90MMzmkhxYby4mqM2Qnk35CQBi0AF0TU8NGpMKy
UwVN2qllwyxJTJtEV/eZTd2JBayNNFyTrTsT4i0gQ4jE+ODqjC69VLn5oXjSzVxA9KNxLsZ9W8iH
QIpRTHWQkM2PeKaXGn6wqvk1HFt/Y2Qd4qVWiiOf9aBV+ueivKP389iMzkEB2E0dftYt+2qaYbzW
A6KIHp+GnoYyEGQ4igGntGJk5joT7DSn64aFW5F6uahgCHKI0m6DrdeouMTW4odWJKIMBpSh98Sa
mrXacFbR/zJsIr5SPaiVG507B+AKHXYaeAW7sJRUzArT5kiQ3gaa+cop90RNpqxBSUAzTNfIxlE1
lXLby59O++kzc0/6OZrJ2d54+1KnyaI6qBmvA8p3Mgv2d8xzRkhb5gNonNClkugLPI8DUqWSF0/l
hlHTQkBUAnEUcLPQN/PXTm3sTPCtuwR+bEUxj9oBYcZx3zr0zzepRV9e0JcDP3fCo0jZRJ6TIuxQ
xFtx6hIz2CdB+pCWE9Akk0GPV2cnYoMDEGGocGmjPVjxMcHjEcKDBbVAC29NNATkdj/aPBhIfhJL
OPFwyUozzd5H8DE63Z9W2GTiKKnX8WGq5OCek71WsnoVZXBWXRCwdMSnU2lW2bYCQEzhjL6IXZM/
aFZzL5j5bh2zvOgWo2CwwN1SMwnLFmPCpYlu1pQqDud9QDWsV5viO5THCLEW3ViNTgR6wNEfAHOO
D15wpSAaOx4kkbLcdTrEK9eigq5Dz1+3zp7GPfcyJGrysr3vt8cOISEVR89DKp/RSWERrCH9pNUc
pcbovgceJOYxpesdVIUJVhJsJtxEfP1QMIFZ/zDgH77A3oWbFiBaPXkW4Ctm6I3FZ3RV8IADQw7F
YMdrevIam+zRIQH1xOiXM5XCxRrsV1RcpjVqdSlglWWPdN0em7pnmnPPOebtxKrQXLux9VzG5rQT
rfcZuHS0UuLo1uvIVJftU5hlJVO5DMMUHbhqv1GiTmU+pdobF6oHTWZAk41B363BKXHbYTJogTer
hW+cEiOrGebn1a7w7W6bYtQHvHtv19O4Rgu1hsWElU7Ijrbccdp1nBrrqLTude+ER4WhobAQ4tyD
XSfTlyzZoOA87qLUf6Zdla3Tsgm+ytFtpKTWHVCw+AB2P1uj2YuSPgpCBR7FLYsoMEqNVWZLujk+
FEboLLs8/zLUzOoxY/JzPDWJnit71MKDY7vcVrVPd+lULXQ7rVei7rd405JO07hpqqZFwttehGVb
I+GToBXJpwqU8ItpNPVKH52biWhtoxvbOkY6tKG3YroVSVcU7C2RwUcygmzjYJAXlToZEa6nzLus
J04LKfoigwIvht7Oc9bgrmgLenD12DWLqmrf3IjnJDL0E4aPFxPyGiejcx9Y4Rf0aupTmHjLSsuU
+wTlYxocpY1VkoJGanT14ep2YD+ET1bmjgwcFTSNVkjQM3dnWCiy4mBaUE4j/Rnbh2g9QYMC227r
h1wLudnT8OjbancXmRTPi/lLIDkZ5lB+vh5xDziAF6sPWZnWB0dvlxrN+7sqmfZFlbfsSts/zqZ2
RTb6x0z+MX8V9P1n1Ly6bV+YzQmT9fY0f5WljlhopSctrf/rG4mIjQFgXduc3M4AlxzLYZD8dmuY
fGf+ctKTFvVj0OBl0FSIEgUN3X4l2pYK7HtM2+Kj0zANvsxfBkb2Qx7o338haNf//A/+/o54QBX6
QfPhr/88v3XNt/I/5O/835/59Tf+uf2Wn9/Sb/Uff2j1+L9v//Y9r/7t9Li5ffzJX16dK/jXFa7e
mrdf/rLOmrAZH9pv1Xj9VrdJM1+J/y2XP/nf/eZ/2/bH1FwEUv795/f41+/Kj/uf/+ua+2/JW/b1
g9/Pj1/74fdj/0NXAdNKFRJ0ApFnhXr5w/DH/AeDK7yAYMW4+ID8bPgj3H+g3SZcDi3Q7j9+6V+G
P8L5B2o4MO3mf9b/R3Y/5m9qMEKzLV0DaiqwP9GtD7TQqRzMHkcymMCKcy7MO802Dnpg7tLCPjtB
cpLtbA1rQrRxo3ROvbsbk/RTm0/vs1AjoObHWGRnvaQ/bSTtrYraq+3229bNPtkYbBj2SxYGB9rb
dAL0F1pHb6mDLjPjjWFsUQWclseoRcm5iE+aoHjowV9C3ITVdFU6pjT+mkB5NHL1IiUku7C5BT2Y
t049StpkYNp/I4j1V2uC8QIcRk4HTRjGB5bSlLXJgLpUtcTL9ZDV3ZXn5hok6mXEVJcOfAo9txnE
2WzKe1X/HOjhoZzRCjfQ0DvPZ7hDb8cZosOEWXrl6qTGz2RKp15ECN91ubEKm/qLG6jPFbDaTeLF
J6AP10wFW2/s9YKmBDMukwUJOuQunOjE62tRROVBV7uwd2qSnDBPPijtZ9N61QrQYqb/1hvWiz2O
F0eb/qeaQagwuaphGGxE1UCY41fycIQJjwthrFr6zXjMPdn9ZNxeLWJvOLpuewvQmPHyv2Xg/6Yg
I3SVR0dlki4cW9U+UKezune6MDOqJVD1jBnywWjio2nUUFvFzppUYHopHFf8obHb6CDbAPc/pEm2
NlLMduvu9tOTffnBU/tZqsKSkk3/j76G8jjXo2mWLj2pTPs3hqvTlVFap1xPAU4Q6a9b650NclXo
hoybxgtcDaxixm6f0GkM1XtcJfv1qCPp5Fk4GkpJMukOA311B08Nq2f7PI6oB1Tgh7r4hKcctExd
nJUOmEZITzSID0oSXDzmUH0TM6mO3iKkgpPE3RTVunXDQxRUa29o2EOI6Fnxgadm6/fIco3TJTWi
kwRdWFkCmzC6xQCD1famaurT2EenKqORC3B8bNNTTTthFAypQs5Zl2Iys8+BXm9QQN3pSr/980LS
PvyLlbSgqhEMTZfU7MOdrYre0pFoB8cTqkckto8eUJEyUC+RER9goSMITuxRT8x990mrPrVoeDZ+
ckhzyahSL1kdvRUUnnaUH3PCkZTLUE1IgKnY0YBZViOrVLwZfn5Cj+FaGdW6J/NqsvFYjt0t0uxL
Vd+jA/JE3+Gi1ipjn4Mhhq1fmTunts89jOUQkZZcVYCuc2945kfcEtU8OhRCPdK9O1VKvemT8Spv
WVsN12AYL0WOz0T9lcr5Ucrpl9O71U3v4zS9y1dvoiZD/ZmNw4VI8YhRN3aNfnGyjqRGW6q+vTPT
6CCFwYZ+uvSjfWY4sR5D9nY4bc0+OZl8fLQRX6qkuyUqr5lD5qNQk89CNPh3NNZXpsvntNCp88ej
xIvEZXQKmHzYY7OqapXZKusBnNjEQXjElsa0p4uUMdF6nfWpV0pzthp1UxCGnXw6GuoE1IaiKUVu
O1WPCPCv1Ho6SlStqyubkSxPeMRJfQQpgXJt3r33JZuZ8ogz4TtkhLfc6J8S13oZfFk2qS9mMR7k
5UeVeddiH14DS5IRz56sFwlalB8V9T+JoEUHw9wlQXSQhFpSna2Rbbo6uUf18ZDRwR0RK5GqBnKF
4ClddYSu5Aidd5YXoAX1Jm44UGIeA+PeNvAOHvUnG8HWutkILTzpgbZs2+mYxPFJccfLBJ1F0hSS
3nqB0km5r130hiE/ULKRB9dC4kPe+MpK3lCE/97GvFnr7FB7Wgid59ZowV9XJlARt8XaFI+qNZMf
TB2gfoSp4u87V1zszEHGw5T6nzACGEAzx2TM5ML+r/2XHk2nQAy3wFl3grzYrTbAcFd+6+CYMrxb
RnWzTd7WlLovzrnT4TzEwxHV5SvFLo3va9FcGZvvGluqA5kvZsMeimEwpFyg7mm0TKb40O71Rna1
qrXahodYQf0AuTHQ5u+jzm4W/UXjZutRQYu5Z6x35YmGLGQA1pqHVmkWHuAiXeqhXqctbZD4NvCY
NIh7TGNxpKHy2ufu98bHT9g2zwqY6WBQsfWBzwIlRR5biTHcpli7Jq2Dg1hzk95BkrLfWsPRGtRt
3Nzr9bDVK7GNbDxHiLsCQH+Yi7OcpEnrkqHiyDSl9BdASInUreyz3AV2kD1W6Tprxy0EqovbV5vA
T06NMl0s9pmbZCuXyaqT3roiWaTDcAz17oZXDggdKBtSiU8uEsOYa5GiiKO126pIMI3vqMR18PEq
M+0vdET5nyibkxeP25CwiWbKhudoI5CZkndGSmqItOGBeq4NRt7ItHVWcJOrA2J3adYEEoZAE9ca
qeW6YjH/61pNddp6NPsHo9nYMcHHYVW4dhPI8Jg/ycdzMIejDNL0pVGS4tqLqt9SKj4F2KmFOcwO
Lmvgm9JQR+7jIRufyiQ8qGI6Nhwis1sT4ZFJz9H/ajr2VuYfUl+n4IluTFoqxXDEZfjAUPAsQ6E0
iprs8CACaDHCoCMsED2IDmibvrgcRyZPCg6+q8CNDqqj79xeXcp3sVWk0i3gN3q9KBQ2HDg/X1o3
l845lAqfBC64voAkxU7LgEKxEtUoXuTK+06/rcYt4kwMQ1vAjE7/VBkd0vvYphIGbI456YFV8lRC
AcAEqLtlhIhyoASl7UP7SAnek2CkF2zujO6RNhPSTyhGVqj5pJzBEWGHJ6SMdZosw+XPh571V2ee
a9gmo3c0i/A9/jWJ0rH59lLDr3Fs7m8UnRtEm5ZN2G16XACQ0b1ZCB6kPAxNT98bYgI4xoPNuNvt
zRejKrcFwt5eVr70waOm97tIHdCLmy6IEVz82DoDEDnJY7QYh21hjRfTlVrb43QdoUsXufIuw2vN
XrGM7CTIjhxuhh5Ml9HhhCAUj82Daw0oCkYHj50NBfDSqOmbzLKtqb9BoIO9OB0Vg/e0kcvuLh5j
OcWQCAm6lhhaZSjVC3JmxFDrKP0bpbDZvOJD+qVpqm4IUlH+/1EozIF2V6l+hkxy2YNU1i5IMm9a
hgu0p3eA6YJ5S2hscNXlAbcAjuhmfW2FAEpBZHYUqnvzhWEwkFpjF+K46YyXNGg2JVykjgNA/nie
TZdBBI9NnWzp8F4aMrYqpujQh2fzKqTnzZ83hv4XG0MjreSjUW/oOKn8ujGGTMss5nnY+/mIarfq
cRQoMZz9wTn4BLI2efTj4GYqhE1Abo7TnMrxnBjgaaIUjhvHt0JnVG+ubpucsIQ8/Pn6tL+8Powq
0Qsl6UW589frqyakBmpL5/pA+GkAS3BTObVVtRnz/K1Ag8FSl/LhlwZ3f/PWv5v8UYfpjlwaur2m
Jmvnn7W5RSQ0zzCQZpJqke3UkT6pzIkiDsloushNIDNq3VBBYcRPUpBlpmu4g/oUa/VBNTdWyEYh
bHmRu3dCNJ5wk3Ys7SlufNynzQVD0YVOqPEkCrL47PGwmfTRZa5SMzzI6/EgKv3iD7TXKU1DWC6x
lm+KBLClgS7bpD21bcHR1W3a6DxQg2UxJ2wZxicDyaoF6sAHcA7r+eBUBuvF6JtrUpBXE1Mh82+d
+NWw16JZDarKoYjreNRsJLZPpv1WTUyoVtOIxlvV3uQyy1MgVThQvPFxMldhsA4HsQooBKTecY4r
dN7ZW1lU1tV4GVkmkZKL0Rt9gY7L1l7LyJsCD/TGdpNZ1UamfqEXrc2gOwikYICKX+UZMvYwGDgT
pMF5QTopo3LY0u6KVwZLJONkQlDtEwQbmTwgYia9/qYBw/gJx7xSHMMmmWOSgi7JlONH2llno0Zp
MKKxmdQgu2FNkYi2PYemgv1Pes49vKugZBCgpn54l8ldl+nbFjZ3Pw7vnrDPFskiHBPEpF/MvP2c
6yB+kmE+edVMXU7MwuVelC8hMTl/3pP2Xz0OpgYFi9oJJS3jg7CvS//apX1bL9VWvKAhvJPyfjLb
lqITjv8iY/LkDBfHMBlVcqMGwlXWJdA7+AezG25Jtp/C8Gb57luQvsj1QLCHRIssNxwvMhDZfb/N
0xoGp7HLAes7WXzCgHAni+2BGg9vBPUCDfLSJ/E+77KX1MbIlYzHDFDzIT1ohH0okicZw+1muAmz
ucnCx6zU99Zur3Qj7tWAWVUwnU2/e2/N5E0fyRDq6T3psawsm40Gki5PjvPz49RrCO3b3LJ2mbNt
med52UnqxkZsZJmHSmDZn9dZ/00XkkffpDp0dYNKkTDw66NvtmlgBrzHciATRQt1w2QJAxO6K9TP
/oQSvgM4FHA2ikIX+eQjb73FkIFyQ5xl0i8Bv/JIwobqUgbZmRkAmkMaUjNZe1NMgxHWsOzo8SRU
B3Ix//wB/mKjoDls0vYzDEy1hflBeVgkth6mQwc/WUVYwk6RzPea+iRiJmHG8G2MYccE/TXJ47Pm
tUc3C04BLWdHIGdWt87NFe0h7JtnqUGmOpe4H/au0xzsgYckiN512PxYen2KCl44LL7BEd2BF1sH
AZaCY8ZHbg+xHr4zxLyz1OTcBUd0Qy5SxEod0ZoSLe+DXMXGCBBmiOWmypwbCIkv7MJr7sV30RMu
J/dSWQ3S/gUtLtqDyjdFS+9IcG5O3K7yLN/cZSUXExm70u+fK9VAq9tiopiipWEAD6Ui123y3K5a
1B1uSB46a2Hy/ue1Fr/J22ESZFq0iHA45r/zGfuT2DBoawtKtFotvUDbTGGwyzVED6zrpNqrUMG1
cxRQ512fSgv9DvxG0/d6eKvALZdD+hr61rKp3NtUx+emic52MDyD131PTT4yOjsgAoBCLe2J46T3
N7LIkqthOdVzp6YcJ1irZncY0t6klJ/jqZgjILNYmWg2gNry6+zSpOpbmG4mshTTKkHW4mfoGvsg
LS6ye6ZP0atSt88gXS+IA5wzJ97kyAGOmAiGmUJJUP5NE2Z+fn5Np+SS0dIzgJSZxkfnlsLEKqwD
zgEvgu05OZ6zwBIX3XuYaEoC7r9GTc8aDom+L5vuGsVcXQYL98937vcGtLwKpKHYMrpuzzf2pxs3
UikYQ9NUSzOJ3js2S+S4a2Ni3RP9Xl095H36Nx/8d8dj9orgHR0HryJspj7kW7UVZnBEaT45OX6U
0n4my7Er7YMB0AqweBRYYKsBrAKDCPoHRwlBheAjkAQ9aKS6iutF1KBcjkThHfK960TaENiCAwfI
izLxl3n6VZugqv+8WnPL8+NNk71pLBtojQLL+zUoFuCFB2sipjAW/VyF2WUG8s+iyhIQmycpAg31
V9zFgHljruOjwBahybKqpBTa/8fFIGipSk9G+sIfd9AIHNm34qyCGQCruiyT736d3Oo8+mzEPXC6
FsHUAzpK3WJWPLShNqSiCteSjP7nS5mt4n9ZF9JTzWGAAdnaMH+T0x49aEK9LmqQSHQH1QHiMfIO
9Xg102yTI6ahgTQhtWloPExmsw4KSm7QJ8B7DmE0bgUluIyMEB8BSiNRQLdk6sqDnS5kE22i29VW
BkhhC02/bouv27JyXxhL+z0APEAitIVkzVgnyIA15FZybpB43pmwJzsrqhOTovcLK463wUQ/kdZa
lVu7IIHYVlAHUi4ZgX/PoF8WJWNaXzmoUoUCnVYhoNpzon2H/biR04acfobsjcnKrOBbf15L7be2
O2tpsI4aB5dt//Z8FEqNnprCWspaRA+RDDXso6ywpWSDrLVAGmPkTB9IZqn4glzbcANr75S66kUn
m/nz9ehyT3+8t7TbDc2RZYDmykThpxCht9DVY7dvaHG6tzwvLm2TX6Tma+Dnl8nOLqp46bTqmnft
8yScm5FGxbodCVXoB8ERX5BHnMMGP7YQer7PJsxVJM3Clz9fp/abpDvrRkKom6jbyQTxw3kPU9gG
ZMHpG4z569ghU8jFRLCBo/xhxnXr986UnWrO/BBJUWUo0HYwN1AjriAh8LTaQIG7pjUx+M9X9nsV
Ja9M0xHssamhOCB/XUFrxPhmND1aD6ygGfufgNy9+np6V5QtXdhmmQxyxeqDguAvOkbovI3XaKy3
ClEuDjDZNYGlkx1YAOyz2DhN6IdqRXuNRfCOhuta5gflmNz1VCLytBuN+E7U/iJHtglp6mskzJVV
PzeopUZavo26gAZz85y5ySt86G0Qhu9lS6uwTC9anL8GKv4F9iJNhtc/r8TvJnXzSggB3VUTFrPV
X1cid/vORuABBz/eRm6YpMhf7Tz6Ds/lBggGGUJ5GLpsHs81a6wkk3PK2duOB3ouz0rq3rSeG5QK
iSgWpFFSwBPwz8Ix2pMdhwXMGnK4ITo7Fri3xGyfPd0rMIajvrSQs5V7Qum+KXiLw+ySiyU8+6aT
ZP35o2p/9diQfOqMqjjlnLkf9dNjE06VEmTdQLvEju+h38Docl5khzQBLTDacJdaT9/Zl8HuP9VU
gH/z9n8VRSzbVk3VdJh+f3wa0tSLaPWDsNUrcPSB7d5Kl66fm+avQ01LxeZwNGC58GMglu2bp0Wv
cRa+mioS5H5yR5119zeX9FcrwjHBwJ0k0RAfz6uuYxzvdW29dF474d93CpjhSArER4hOFlv538xP
XtElPTJG+/ObS9jAb1EMCWgH7UvbxTZLrtdPtyO23UZvW7ooht0hqIJGjWtY5XIc2DLmuLThoi+k
0rBRkoiFPtUtqjzNoS+LC4nsqhlg2LEru5zEOiZBdwq2Z2KlF2NI3lNS8Eqp7iIRXToFCa3m/xB2
XsttJMkafqKOaG9uYUk4QiRISrjp4EDD9t73058vsXsiViaki+HIkWhTlZmV+RuN4h6NVhZe+V5W
8psouUlNq6nzcuzHg+97q9RyFmEoNV+eX1szPgBh/Td4lILULKlZnWZnNc/whF8cpdnZtMPvx4Ix
AQaYXesxPPlsCKZ8F43K2c6thaPHIMbSg674dDyijQN3j1mA4pU7Q84bc5cfGDJfrIp2tXKoEXZ2
8vnBCL7RkNimZXqujWIbQALtW5hvPcQoy6fBIdBTMmyUHkSplx7YLiygC9SITunYfkThSa8RA7Ch
ogw+56m40Fd/foEE8d+8QVeqLsKHiYPLT3moDj2jcWOWT6ui/uzSD4Ks2/CMqsZe+WP5bPoB3vDZ
NR6Kw0goQ5dlVQT+Sk5fCKAfuDBDcTdOpazjeKtlTB+Ee4krgO8r6z4qt/nc7fr7CBHgbtlfLPeb
iy4UQ6RVYKUHji0neYdexiu222BbR+OpRZnbtJr3AcBEDtYwSLDgpFj30+Q0UhIxHe93McIdiNPW
2Jr5Fe34gAEeytWoyYsYNgOJQ0HYp/F4hXoAVhwAefoFjburrIy0cS8suR0guFWrpOeAQ2PpIG3E
gGSRgzSHtLuWgxECS+AGOfC5FkrN1mr2ml2AJp0RpCfZXSG1vTfOS7Q3l5lb433xn3sKje65JI00
RFqT2l92JvzMgzYUWxMBxNiiZdvH17YrtlNuLeXwVaDmK0dRKwKPoEanqMmvvpY+ZLQy8jr4pI/5
oDjxQY/2BryHTLkxPD7JKvM0tBMAwyZix1C0O0WJDoHvXiJKG5Ti/qni/r2xkB/sVyqUAmdKrp0z
PsuF2XF5dsx8S320wFWzXKhmcfbp8dTEET0pwZPnV3tdFg2aKnDCuQYHv2IGLYvRnK/hNu+spdKG
t3n2LwF3XaQupFjYUTz1sQ7B+vLBkRIfpAcGn/UMIP1q1Gw8x4dgNj6Pan3Si/mB0LvUHf/oRM0O
xZBPxUwPUZad9bHdBQhOzsZEf6M4a7yKhPfnwJXFKVY/1Vr48JedIUnz5wLNVWnzOlTeuHXpP4a2
0GkHJofYQOLYvOlNWCdtcW2Nt1itDxK75CSZcw0tbNC0b7eky3fbvULHXf/5SkzZgr9cCUMC0zBt
C5TxT1dSmGqr+xFXMs3Y52o2OIrJfPKXytw/y5WIUr1kfaVWn2V/yJ6RhQmL0W8v3mDj+Jad7RY5
yY6AJsM5I0beesSsyZathP4bPT37X9bLQ806UaLuWe2zk+xMWc22uK4UeXJDHw740vBuEzh5bIxM
u+cIYAIznAgl+6CJTv04vldqem0welJq/eACtvzz89B+G7J0ArBj2AxDf+5VhqWR5Ckc16V8jiQJ
fe7eXbW46chdQN41jeFZBPbXgj+SAq+co02EAWVpQYzurIviNO+Kkx+mlhv/88V5v704rMptvF90
AxTaj8tmINoPjlJgQEHrRapg2WUFJaG+9QSBa+a0bCYnVBCu/7x3skqKLlRpmJZn7jIUFpWf6th2
YSmktCTHqDAZENfw37DQcSe+PVIrfQWeAEVY76b7LAoUI0G75dkyRSaB6AXctbLnZFV5U7+k+kMh
sV7AXiqImzAKe5sv8SCY2OrSYGhwXwd3UwKrXDqw+VImi0x4WxtLVYGNkxkdcC1oOsxp/x5GNNas
4Zoo1T8Q3YdV5cjBJMZ14OQ5zV4daxZReCqN/ehSBcEfTOr4MwiKXZe4DwD3LtJss22g9+Jkk4bB
JoW67SQXiSWqmtyg+Z1lq8dJBpSiOKjWm6d179KS03LrosMNhQdxgJ4I55yIWZXQd+iCtuk58/Bz
heNQZvE1RjQsIhkAYn53EcCokbD88xv/FVlH9e2pjm6RRA3V+tlA3VMsr6VhxkmO05htxbeMS5Zj
d6qay6FEWZok4ocwV+Ls6hI4+77d+Q3MaPiOO6V4CAnTJaEyDvv3SUNQkTob1P8cW18UOz13Jodu
HpCGCQTHoIcmyw4ZJg9JiiDx1FHNa8yPAiTp/GM+MGhovX2ct+9Vkx/KqDh7PH3VYLyN2vYEK0eq
HWmXFwSwiuJdgqnUp39+LL82deSxGPczN654mvnTRlCqIa5V02mAZ5XbgGJCte1XX7U2peddODo9
TKm2U7JHyepp71zAa+7VbPPnqzB/F8U908UhRNCrFKo/bsdk1v9boMp2NMjevedDyCjOYz28d0p6
nZ0OOMSHtKOl5uiCFgJlueVlr7VsjzjlVRqjkvtdDlRwyNfy+wlGhhQR0ixrRv8ieV1WOR7KNN8H
irYIfHjyTwabRR2jm9cyzFWqJSTUJdONEt8pepFjdvY1tJJbEzfW9Fza/sUiSv/5Efy204DZrqdh
28gw9r5+/6dGdw2q5sLgzFIxxdI/EBw65/Nz5Sjnon+ILOMs5UJGqydkj6Dku5MRnSgRDNOEUnx0
QAEZwU//H9UvzxlFiJQSf77G350jQEXKEUbVbZs24I+vyWicAPcTFstGkpkc6CFK4jkN36XKFzn9
Y3IjPd1ymyiGuYCXuho4njqoyIYIuspj7oPiIG3uqs8Os5o/Zt6LMxv7HvOmCNS15KesofKi4Any
4FU+ByFrfIAJNDCu72WiptQrs39KNWqlOTk1xQfskU3ukSTl6GBQC8n/peLjkT5IwFT7+CTVPQtw
TVeMej42nQudbqT/OBUYyUnWSKcQg0c2HwqgTF7B4QfhRoxgHn0zOJl6epBdOQFXQXlrIQEgmWOS
2ApC2IN4G5q6v665JM3F5zfB5QV6qBTQjiUHBHvdmO1O/o0UqPI9FIor6cfIYUJKwL90SXWpOX6q
SXRYwniZ2oyxfhlN0ITQPHhAdJn1/lkzaAKC77rJQai0h02ZfLFNVPYqNBA0xHsprVVaWvR1g7OI
NubqcKCBSoP1UDOllgaNNxsfafGX7f/rlN+WuKzZjPgxyQSj8uO6CltczKMkb5fSWWsyZau9R2a1
lSgbDIxO5n47Ga/q8NcaRf3dA6JvRtlGhw8b7p+6U1UB0TA0qQMKC00hl0NQ9VjU+IpLgY15Ijmb
RDo2OuPuf6U+mMIS81ekcez4il/0pe6SK4jWnaehQqfQv6ls5zJ67gEQ10JaXJacnJUiPrXaG6PU
10CJblDTrnNdHJwwypBH3fZCNOpdgmzkrYbBTFFbYdxv+iDa+/dC00598tKOI4rnZPgsYJVSmy9i
u792IUfRliKQH1vkCrQn1nZjYepUU7AkETQ2W083CtDv+zf7FfZ6tJceIOO/S++jGF4QnVtrM78M
m/eebpscCNwsoRBDeYh0JkWYm0RXeTtGhyZSXyq7pt3qVHESZuWUDVXm0qkUPQRt01EeoshaDyoz
ClKb2CdJRi28cjtbxdahvtVa76La7U6uX84PI/EudepvMaBSDuMclzoMvjhc/6Xys37TC4G84DBA
t0G8gP/9ca21idkoVDB4HSLRvPT712YIg1Xm8UzvTaKenCvFE2yhmxco/xbsnJocLW3GHNVAvy6X
VWg/wFw7Zsm9ShgD7h9kmhZE1xQibqU171PRHhUUE4Dg8rKqZNM23nHsaLRI1ziMsK6S0y9SAOfC
nWnWRYg35K7IJwMtL7fo/KIJQ2dOUk5HKaIPRBxqCI9hYB5XAEJOM/41dmj9Jcr/ag/qmAgb0yvS
TQyVwKP8+ISqIgmskgHFUs4QDQ4YsY4cPP5WEgAsikH587Cqv0PwX15HG9MKIiHSolv7PpiMbhPN
o//Pu0NZrWyr/pgiatzaN2jaJ9c2T09y7JVTZdC/RWlztVj892cjB1e1LdnxySHjvDt5xSFVKD/l
m0HbLyLMSOMqP2DJcLsvN+KyLK/QJ7570Vo1tbVkchlCS8yQLkAd7DK9uq8yicEZJ1pZ5X/Ojyyf
n+OtPDq6fEykmJQx6vvx0cWeawz6UDQoNnkAHxAMUMrLvKn17ISdwFWAPG1Hx4qrKrJx6QfZi+Qd
uXqffojTRlc7gGwSW2tJeNSS27hxnl1SSSg2ZQ16aEAjMQ50F2VMiALIg1lUfpYKdCjia8Ox/V7p
BOmn7maHsUa3Gtm1xNyDoX0ZO76xMNxn00FP0uifIOLzXOObkx7TCjQ1TZgA/c5FZKTrxgG5gxbA
HNkoZ7B1tRYIdHHO6LRIJ0Sh9yAN+AzyujZXLzozq4j3Iv/J2pacez/7IbPRUrA5vrPSpKc3sqPw
K8tyjLbyZJ+LIiIRUd5lSyiTMYvMtDNeECIxipefJDdKq0OilDTtC6jsjb3OJ3ku7Es6p/dhDOzw
UMn3nZN+qngnxHQLEz69tHGp4k7ynv6mSUNIPjIHPtPFwWbmGhfSQ5FQdJ+hV/42feNnng2MgPA3
pGmOEyikZ2lmuHRZMK7Gutv7C8jwlxnOffHIAFGmiDBeflw8CDgrQE7YU7OPtdWUnpQ2AZCVn7OB
NyJnhNav/wKwu2/mHyqE+4e6EGsEGwrR5ccPrTwlMFHXQMHRzw8SfEIHT3DbRxybmpgOkyQ8aWuW
GuIrKBrIn8GjPdsOTgUE+PvQwlZN3GPaaFkL3AQcG+IO9XmmkpJCLsXYTJb5UNOEt8W1D2930Cnt
YmToLq0LOTwpgXKZeWniShjHX7wufio7FLSU4R0mK9RiHJvc3ru0gI9pm0gLpc7bdZ5VS90wKL+S
WxAVH+h1EmAtiPPSN5bJTtPDrxX8TQ5nc1Y+5RSVSTPlz7v/l5aCPEkTQqetQuFSf8YMqVas17GL
ZI/se2n4SOHIyR0xDneN/vV6EonZMvvLwfZXLIV8Lmda3QGX+pvJQmwEajnQGlYq6yGxml3Zkkas
70jPIXk2jz60NgrqxtsAMb0nnT/f92/zhQekgTITaACktR+XUF5VmRo7gKXkpqVIboaUbecsnAHk
NK1jKajSmPAXoQd1H9WR7OPe3Mbzs2c/5nhFWF1wa7punaJbQWeB3q1U8WXb7irEdkJUfEq3hbJS
bqWgkIQ79NlD0q4zDghlaV8k0DsGAYomQ9xXW/jrp7Fsdh15C/fgc6nlB7k26aJKi9eldymnfzlW
x8iWLZV4HTnuJp7Sa6wW5945a/X8IjAiObaUdF/+/Nh+t1zoP5kqUyHPtPWfJrbxSNJUVTZeXTMF
7MstksyHwkkPkvckcOHJeguH9i/Z/ddzpmM6KpkdWrmF2M/PR201AJrol4zmtKg4IISydiN6IjXQ
cx5sWLc710cVuLVpdPdPsIuwDEWYnJxczYwMtfwqQZeq+aBj7ipQsYaeis/M4y/bSVLlT4GJAR6T
Y6nKRXjqx1VloxsbkKFY1nZxbVQZ3wXRKR/C25/fw33s+ssHeaAmbF2ytvrT4YPzLIGR1unyvhwy
ujh1JrO4syp5z3guqngt6awzymNfdCjaIilQeYee/u2fL8X4zZpwNIBILoxdV+cg9OM9Z12J5xdw
kGWcpS9qNx+V2L/YTnKVgYWRZSeZeTsps6wY25GomQ4Cd++nZpeEtLpJauIJKpHRpUEx5PlZym3J
vRr2o3LIxBDqWcp4s2JIg8CeBuNK5mfSrfKy9CylPFzO83/qLfcMMHDhEE/Nqt0lDkyKv9zxL40f
VqNmgFSk8WGhmytN9f/pekwtUkdlR9A0O9qnrfmfcaJrlGc7+G5N5VHOgY7mX6RVlqQmgMz2mim4
a4KzaAftsYG+K4NsaYJLZw4jiI2Onp8V0brS6p2saNVkGm5n/medvrix6BVRb6lNvXML5R/HpC5F
am8BjPTy57v77eukgpZyDDb1z+D1qYa5GtdEZml2oL1xsqvgbE4U1OX3FhkLh/GapPU/f+rvEoJD
UHFUC86o9QvZo6vwNEt9G/cOCimNAYFHVzMY9NcOQfh7HqZQ1ETVZhreC6qgUrAEf74Iw7Z/LWcs
mCYOAc4FSvufv/+fV+tVLe81g3My2BnM4aZ/rYh3DHgt/cn3O/2pRnXJUMvpGMsfqU6Jk0fvmqsK
kMCujKJXP2xCGMXMCyxv7vYsoicnmvU3BffHTR2G/45gALaKXz+bvf1Jn25lQfiEwDUmX9rE2DVe
lC84B5tL3czzVy9FadEch/WQBP2uBrGyMJRyQNMWcaCqTax1gzb+o+vM/kva2AjYJBEld2PcUqg8
XuyhHlEgqBU76YcTWsl61qsAdZp50eDxfuSG6yWizjfTNjGwd7eO0a2x3K0PXUjrMG01cM2NMewn
LIgLTw/XqYH4psIIM4yac4WUx7Jv9G7dOZhXpO38qihp+jSigRgolc55uFWexWlr7L1kj2/D0aNy
2wJoZabQdrNQUTrmX1PwEqJWrvbKsAqCxtlUhfGIosa8cLO4/9ZmyiG0x3CTOEG6DeRYCRoTN4qx
NEVEPsd1JA9WfeD2i+4NYWLzqKIWddB6GtNzpqrP9CS++BBfnToOvgP1eKmGUH3Vh9J/dLqsP7Te
cMIvAacj2MiJA2A/KTYmWo5fSsvqXs3M2oezOp6jUsWSVVGwkIua58rW+l2onaADP44jLpWlnuc7
WoXTtuothWmn1y/1DumPPrSwLNbyz9RVE3A9SCohn3csFBscG5om1CHtd9Ovpu0kOoFJb03bHrm0
Vaa2xmVEuWYPERLcstkfFfgSW2fysAuz1iPmdvGsPM9OiaGyhRyZln+ZlFuVe2TH6N9C/gylkUcr
elQs+h2N9a2J63/SWDk1jvscQ8yNs+wIRWxPHfE6x6hiZi2KwWHmf2tr/IMg3dNWcpkmK0ApaqaB
BYa1wYUXuPdH+zGbH6N6AF2G/53hn5K+3+e99xyF8NYOud2/hX5GURm8IBf5kNU+BOAQG0WPNoF7
Sjx+j/qbwj0ls/0YoXsXtsN7Nrhn+am63jw6j40Jgdzq91GUwfEPXpLEOychS2thyqifWrFBX9/S
wJJ5UB0z/3Hwu3+R2TqlDaKJqQqcQr7oY13uwtxYIxhqrk2Q2Au3QowHKxGnA1NSc+punXzpWqq+
69LpNYVsvcoJFV9M/Ova4JplxrDUixYxbr/2j7OSPOWw5cIJffOiqasDBl/QFcrEXw1R/6ELeyrw
G+Uw+QgcaY35Te+S8ojcZMRMOvrutCqZsY6vGMbBxYY4drp/UUP7muOhucc/bo1cJiAUxK+eAr+f
F7UKMfAGSOCbqZZn08agdShM/SXRx/zZDXflvLF3fTxV3/pOJCibAKtHjidp7Uybvg62hokejBIb
X23GdllfNW+gQ/QjNOhpYcIFOqFylS6nvjP2nUnQ19IS+fUCmb3AMsAhVaqXHN0Jb7lvYDzonitx
uA3TZKnCT0dbsTuaTpaueoOyoMw0ev0tFkZwLpdpjrWxSQshCaYNpY0AyBACy/Jh3/ufhTL9E4+T
toj7TdB+d3RvpTH5ipjVbppqtnaYmvTMOeeT5QfVZtRrd58IcBHtmZhOOF/uv/qf32qGvfTL3F0E
dnfoAsc937+0ZeadI++p13zv6X/+WDXeTR0i2Wj0//2XlbnGtKHeNXq2wtHGPiCFa4G2stA8mxT8
9VAEHP2gO2TK9xHxqLFG25j7jb/GlYU0u+89T0jmOg7TwkHV0aZXE9SLkcLj6PyUJZq9M+oawcII
SYLEzL4VRRfh7FguSn8O4M7yBe6W85CHrpT0HqAjyz3obJ/a1s5ZPx5pi2ZHiPnKl3ZuvMcmRpUQ
1cmir8OnclLQUpjzUd21efisSBJThqh60JIyXrclukDevDSHPt0Hbaoh+Nr2h6bUv0Mob7/FebFG
KNnadjOQb0SbPrRdndrqq+0pA4BfTC8mN8Gm2rG3YVFlW7umW2HbRDcFPWtP/9KZnI1oOMd8vI5+
7BB+gduz9D3cOtxpDPe+fJmGeo2idLqvzSO0zeKImhYQFQWbQHMa9o3dasc5peVoByGkAAZPxznU
OmhMabuw+2leNl0CDTaexidkOy92V6sgYZACLUv/GVsm7G3T2F/DCdK+miblV4CWVN63kVjNB6jh
6fMOVSRzPxYJbZvYfZjxuNTLTddH08YyArBGpopRYms+TQa2jkk8aHtrNPcKIsxfoqqeNq72Gbpa
skp6zzg7TqgtnLns13ZgWjvUvIEQOg9tmb94dbLT+gSZsZHoM26FQibcUlGCGSB2CV0agNLGrqKP
0sFXx6mIMxCL94aCNS1MHaH9zmgcoHIFBJU+gmh5WP+hFzdI/3c2Fh+Q8dHVPIvhWReM+zJFIcyj
yFQgsFExuwZiAkLkAYHt2MYSCOtSWGqiEqCR9oWQh1zxvrNooAfjWZhZydBuCqr3ymk3Otcg4gUi
zWAmCKWq9HsGfxMNeB9VybrIe5itSFofujzMVwN9W7zkSntdmZiygExAkMqed6hgIVXWadt+dDt4
0kn5nGcKGOQJf6PKyY86YWNR4FyxQGKX5rM43VjGXO/FZbxWm5c6xROnLOCJt2GGqvhyAMxvDu6z
O51qs7tk4F6WXjbd2hKKnr0Ls+BrUuzSYD70cM3bDCHJ+qvcMvq+zEPe0nK8BeJy5Dpfg2zcD0O0
k6ctaoYh4sXQj+Uh1XCtOys6ahPiMkr77DTmAy4+62IMl20L3a9NPypEJywloTsWroVF3Rjmyezj
4xTqBLR47XrhzpuxYoaUafr12pmgxZnJjnveOkr20JT5wYHLhkZejEqJUMhF98drAODm0Izt6dUz
VoPegkqAs4hmKSLOjv1VJd7ia/JsCHsu9DDp+1DRsLh7oENSFLkAobpZ4XCgLhPyn3xyyngAnYo3
/CHRvLVPDeB/pUEsx9tYiVSw7/Kv5BuFay48OPlX6HLsNeD69w/ojYcR/V+lOyh9dSgQA9kPcOM4
vSMNDY4TvjnQ9IvWscnuvcxx69XNl96NV3L/Ose8ZIQOmijfamX6EKmGCs29sGufWhM+fKZyyHK+
CppwdnWoP9Ne+ep23ZNfOg8GsgfjbD+0BVh7B9GJNktWyKRthGbvsMty2Lf1WK7udHl0GgSP77Tt
pcHLfqEo477p8Qsy/XVrTncxEZEtiaAfoD24D3z9mAC1YIQ9ZemnETlfQY9ES9F9sXqwMZiPnjHG
PMGZIMUlO6RA99gnbLB2Pbp+vBOC4jxNaD/HO7fDGnSIhjth1XNrhBidk8gyiMRI78HKLzrUfHGa
hm5rZflRXHg0bbiIaA0l5JEtsL/fEtuyrC/mGK0jF5Vy4okQ2hMdMgkXJpFBHUfGZP3q/nfQdCxi
iwdhPatFuSLE3MfhptlNTTjdKrw3ZFtrmYXORkVNnRwxUP64u5GogyjwDF8cZdWZDmklZL31Xn+Z
7OmCwvcHAu2FPUXLskGByk3wqRF/0XpjmdaakftSGLImdzDbyAcsjb7Yq5hzyPqTVWsO8ypGiaLB
ZAZ3GJFbKBtUoeCnirp+W1tfoIXSwD26HYrrrXoukicvjp7EoKBF/iIpodpX/TMzyjU+bXh4sTTR
hhEqvq1MZxGnMFwUAxBYUfAAHvsHAykXM+0uzRTtYIouRX2hhJMvVJJuQLyL54t2NrJaJLBpX0If
yeMUXw4TmF78cbdbcHjRFGCnu2SFEFvDaOvABJ2Kl+JFOhezpr5FM+sOuzh5ExiCLcd6XnrwREWp
RMRhJgQrRE0BO9vL7MxvnfVNa9W1DVm8nnGNY/mK5I2pwuu24ElH2XTxUmM/hP0+mcc3GHEfBpo5
k8GpM24XKpSDdH7XvIdCLZEnh64cp5Bw5r0X1esGEx/NqBdKbJ+q+TG3042I4IjEEp1v2Fk0uZnu
rBP4qrY+XYSYPHG1NkGuHLUXY6/RddJFAGPizAJfXBaugfRWOuUfNq/a8l/lGz1ExAfYvbUybmew
jDhnLyd/2DNKXuYDLkQ862RyT25nc97Co5fHkcPgLW3jgbMmpNxFW6KTW69ng4Y/fyM/rerQZTWa
Xf0pBOahrR/s7DJ+Fr5/bpPxLKG4Qf220LzXIod2yZkzjLqLMMVlOUqoEdkGG921yfpQ50aIVmuR
bgHYt+5aVDdMVDxo1cuyElWnHAsAXFu3+qwc7gTYMiMntubXkXuP8UCSVSoyCUyLXm3MDZr+okbf
oGKvdM3+GtC/DzNs18vwtXe1F9cILjWZ1x9QH4I7JUFegihGAEextpoSpgeIym7kGVrmPyJvaVEj
iB23dXBYy5JiRLmM8Wy1kOhhQsDPAcIiXNKa6jdA06UJcA3JtgchhQ+Zdp4q78mrViD3IOqzXcse
McywPjWELXxv1DeX+C5hJBJ/whqzKqH2S1gdyJSB2AVh75Kj42vNwyXmaSoJDsoiiSSac0PD8tay
u8gTKNEdCgknkTwTXSRRE0KY4NT5xasSS+/MOdWMirtsvIzsMxYnmRTZsqCCwJ6gRYEl0jrr+10w
kpnU+W2K63YhMgKVWX/g5VmCQLVQyRPPHa/qL1KYyGVmlv0geUEYWCILIhuwMCMGuoCK4YSL5oko
4wnfT0HzE2DB19KLyKD2OotrBtYo3rSwtwgWoY5jCvxyeYhs/62Nfx8LQ9ZR3SASgxwVZqhxHnyB
RLUrUsLhgJSKLCSpNiS/yAKV4gJ700WQmxsRBxBGWx+Mb3mh7eUbJfUkeXbURqy4iuf/1xrwi+wo
2VbKMtHTk2zb92xCJouaFx6NeZ1ZKoLi7Upipgi8iAJH9Y5b0LcZTY8k7y8S4PJkfMva7MHgqOSm
w82cRmMtzy+oLBwl243RGKeOBaWjOF9/SiEqUVY+13PRAg3QqUWZRkRfpDLx/SvyFgtbqx/qdWBY
+Ff/Z5MHUfyggZVCI4e0ypO/KeGwFcUQkTGUjCwFkM/0V6E2xGpG1DhKUAh37ZmhX0UmtVOEmQlZ
aJoAEziYbfJuS0RGpBqBaSBVDmlen86hOd7kZfrK+CwvW/QFKi2+cwX7hqqVF9+hvFLO8yoz2+es
6jYqbiA6uSRCnKfAvmj0yY/IWckSlZedR92aiqdMM+TUIgQE052lHTv0vCImv8Leh5SyCvzpfN8d
ZPl7to37Ff7bVl0uJgNyJIbaEmBDwdigDSFls2gjikoc7bHdfZWxY50uBA37lvAQRNdNFBBlW3So
mGHR9SBVisgXpf03XCjXMb17Kfo0BiyLppzeMHd+Zlcmjz1mY6P5aI9gCZISfD0xtIYULfNYtO6X
Nb1lBCdQmL9j4EyF3Jq8WyZ4BRcCARYgZRedBJ7Qk9bkn9UmxGLBnMLEGCFsmQMjcladzHgEv2dp
dLiZkvX+m87M1TOHdxlQyY+rmebrChAxfpwXnvEyfaqInyE98TSxYbVhNcGoCkhdHLx1ur/yA4gI
Y7AOLedpoooD2bQDznsMwn8FT2AIvXN+dIFpyBjXAE8nGJw5bb9PChoYijdu8dd5bmYaxwnUfkHt
GeC0BQwqA/QY3QwVQCUV8ko6y4JvK8sBhUnzNIDxH8AceSqH1JzJm0ZHH00RWp9J/6XUV5qqb7OW
EWAB7A5hbvia5bnOYSVaE6Ij2W0IYGu1NZNZPZkZLFcFAmq063kag4UUbcj0qdVolxbhMm5STIv9
DM3+Ods01NBE4ncfIXJLLw7yCX0YQnfZdba1qq0GJGlKJaz8wxHhxnGCjeh/DxDaEgj+hD3DaH3N
Da3AUxumDLioKIWDX8PHd6ObozED80zYUoJpmI3HbKpPKlN6v4mvaUD9pOjfuiw+j/dhefiputDw
+eRsUX5Ccb8CogVHrGF3D9+jQm7LjdS31mOkwfiyqoKbAdM7bf1VW3xPMWkIiu1oVo937JhwJYXt
g3D0Wf5fJc2xNDESS695m9584MqCktRwQkG+fypOMpi6Q9eclgmf2oAaTT71gaxUgo8wW25j0jj/
i8bDYOMK38YftixCVl6oZp8y96IBdYsV+Cmm/eJY303eVGmBLUUa3s/SazsyRKmVO23ZCKhRnWjb
VslJ6Fj0wi+yYHvVvsiEQ0DRDcUYoalRgRl2kXcR7E+s5UDsoCqgsH7GWGrdlHQPZPkL5MA0oWcy
SMeFl9bMd8EvykKbbBz85nEBrP+jMaNbX4a3XoGaO1M9ERIqhyWUAO0s2ug2I3ex6BNlBRVh55eY
4YEowT1nVTXNq6IiJTIaM7iApPvSJZO6KEx2VHDtBHolNFGhDtVlwaEbIiZDYDjQJxeR89jdqoP3
KKhsYYL58fzgsiTtODurdcBRA3NsDEvA0Jzw09rbHuridX6Ooeb6jXMRhLhsVH2eFn06PiLOvRMu
mwxYtVw9+DYfrz04A6jrRrn0gC9oNMCY1NZ1CDOncdZBVJ3MAnS/IDMSPbi2wSplRnjHltkQXaf0
LKSquXffh/IChIofmRb7tFGpgj4ogN9oKL5LEBCoHYZZB9r/C03l3wk8IlQAacBERRxtenS7yVxM
MbtZJ6gaHsBDmGcLc3SitTNSGgIF+ZYUN0E7yk8UKN/d+jiltB5NmGEAtQTtKlgWiX7ioYFSDrEI
spcqP/hOnlAS9NJn6vM7GSlLZpImxhBlRhustrtzMVj/Buh9LvMSkImp8Ssts61FrWClNSafslGU
odvNcYeIBNM2htZ4tTuW9WrLzNT3Jtgbs7K2MiTpka8qcL6zlS2haOUJo9EfmROqsKNMG9CabM9h
np96NXqJG/5a4Kh+aZ3K5rkb8C4vS3aSAK5U47ks9NccsxGqx26mh3soM+eiNnq0VkL/0OT2C6nS
/RcPi1vkZpDE+r2r87AFsxYafF+phqfWBHE8g0YSfNid7nMHy2jOYC66kadQdY/aHEfL+x8zU3hS
2/o0TDDh7pxg1WkumUtCL7p3qjm8Q8zs8w4tBoB5Z2oAsckKoqpmrsA1DncUq8DkJKMAsz7H4XSP
8bb2jDMAUu8xuHimxbw0QTtLS0HxkmsDBF+LiF6FxskYlf2638FqXWZdspXtzx3d0dYC9BRwJ9Ct
xTShSAS8QX7GyJQas+Wby46JAv1LpWAdBwRobLqdTKr1KToZYNrxVpxWELyWEp46ZrRjQ5MOwl0N
WUEyckl2iDvli4ipODl6IZa71ksytWkx1HUTPEHGpYElmoSTO7N61IurGyVLx+mgCpr7Vr9F7avb
E6O5qBZs4GTXMMTqd8Hbl8DbZHgrpFeBu894AGmQAjsL+X/BBAAZM6Wz818Ea8P4bIa5yEOmf7We
MHcADQViViJ0KDQs2VhyqxhsRwuJavfFLkxwAQCGEE6l1Gp1jeWGQTQc2xriwl2np+OBeHkbYmhB
YQKgqAJnE0/IOtew3cHYRC3oKVAdtRm8GOUF93CE79Ob4O0QYPqqahba8+lNIOAGEjFdk54VY3kP
mb6i7MMEyXuQwwT0z9kms6DQtGwRaQpLxolZ9ojthsJhA8EaidKmHeER8w/wvKvaehdBIM5gQTUj
uDm6s0phO8puHGP9MZO2I8PoOI9e2foSxNGUDOFhJp92mV5KyIdRAr5rGthnpjkcGt1ah8n4PnTQ
j0OKNes7Fu9LyX/CUxWAqZ55j5RUcnbO4OWaeb3Vawy4UFsyIN9J6SURQRBRNB4w94wecGcR/E8A
VkBWjPx65tLlsnUFOihUgE77P/LOY7lu7mrTt9LlOVzIYdCTA5zEKAaRIicoihIRNnIGrr6fdT53
lS3/bV9AD1y2JYrkAXZY611vgE/Nc0UFFq4J+1L0y2IjMKaQCXg9QnLCCepxmKCqI8BFM/1SaGi+
kp0YQAyonXRyyh3fwZPVCRNMduSKlpKORLF9VxBY1mdHI81ACtjrF/6in34VmfNIJqeXwGXgnBRF
FNGlp0D9dYdnSFrkQDPiXyTTXUsBOcMKnjhr01i9Z3hQyPHaleMrkRZh7KlznN8oz/hpKKihHPZC
PBWboGRBKCPlPLBEQxpyZmDql+V3fVa/y11jNeaVt1p7EcEjvTtn3+yMoWpMgx861fCWdvanlzgP
Tq/2XAYZcAoHmUYHkiqWe8AN5mvTW+VdLwaNty8V4KZxVJqV9tp3zysK/MtRHA+yBUiO0vP4l5+y
2Mp1X5soDoz7ZJYqJRdvJC7gDV6iMFTklCcW+WttekjodbPL+AO5WsUnSvankBgrWA0OCUQtAeMX
bqftce6b6/Q0l78dxJBCOR4/bANDP2cMnu1JIxOk/CaLUWipmoFXDJxZBANAGSs/xZzWT10F95fv
xnzxi9Svb74HNUAyRDtWdL5gpdmOLxV8CMj+K2I396z1HNnyGxZmJfGFT41iM+KGGRaqP+ZVjvkD
vMmLVEaIVB2D/10LGVeOWuCGrwFdShRYxI4iyNkAuFXkMFM+6yjmvDVeD1v6XLSFOnb9jLWH8d0h
GIsC3n1USRPs4xVi1xfkFwjrxFhGU5cd2liPwzkjKk5RTMWYAOS59rtaedqdhLxb7a2Q3oVK3CA9
MDLECWqDLpS/82xOY5CykwP7xpqrk2MTdZXqSFvitnpMdD5L4JoOD+N+GR3yTOL4t86kcwfEzbbG
V7MAdPJZIsQFLtV1AEEGCik/ut6ST3GruFiT0BLJA2AWtqv44hkqmqGnnxJ6Kmw8+pj3ZdZ+D4v3
3OC92OG8lkxaZKj0uOn2RQmNhIRsbKGMB3z3tFmgFpErOOLbLxJ+U+il+Ka3hvNcuUgxwC91X5GS
yBeuHPEVLCmh40llGWwVlel4LwfGiPpCFEdCqBGbEr/vzyUFZL285kjARVkpOjnZcctS3lgpKZrd
fOfRhceEIydL8nkR6SK4aDB/HHbGML7JwpaLQI5kqdiFaycfTsRq0oikhpQm/HPx7HBLHKT1/GBy
wokIDMto0qyhRlr4RaIqRVeF8sjCYU3RE2v+B27M13J7SFd2aWM24EQj+yyW4XFhvUAeD66XFe8m
HA65pzBckUdEjvbdFo/n0fryi+DOaLto6t2TKABFG9XoaK22pSGoBJ426nj5RRuM4QxM2jybVFAC
mkzvJAVEXzqRXPgVFXS/wmQ2LC5EeRaZ3UAeSE/GmH8uzfJoJByn9KRCUpMLU45vcWmUrrOFQi/l
RNF8H3lwdu8y8tSe+00/r+72JFffpSyU40FuCZ1rYbWPpkquW1gaXk6prm5mEOC4T2B6MC3g8pjX
ghhYIuPtx2bFN1m66a7eLayBNgX8YATnXV9oq+JME0OV3glhdDSST9GNXWoZriIh2LqOuklTjlgE
9FIGSKsvZFR5XMIudwd1zohTyVh/6OTzEc5VTBR8gxm4NdK2QvOTuirbMD5f0r8UdBOz5p2nv6Rz
MFOY0/yVaHtLJw9jfForto2oZo2JPp7C22eEn8/Wuy7poQxbeRvDbV13T1XBt9FH9aKvG4rl8l14
/nJbiZuRSI2sDWk2pDi53KYNcjcDRgdT0cA8pERBoxKNpJuRnnNMqbQ7qg7kAZ9jsoVjWR8tj5a0
T0lQG66qoH6X79PoPfUR3YGpMI3A2qTMPmd6P7s+u7x5MEdRuBiQvTt6r2I+JXP1o2ppbqBEKZ9r
19OobLsOHNIbCmbr3ZenaD6spov6dsblfJU+gmJCSjC5usR6UNuGK4yWXtaiiYI2e57nMhQKZeOa
E7VOkNNzttC9OK2o0pzQb72oHcpmnwXtz64Yvhct59TFvCzZ8jJUib4fFW3GOMVxOLY/nEXpuy1n
DROp5XScOpS7oKE9iUeikUHdIg3kBsW206qHIIIU8pvoZ5YlPgtguzvy2E6Vvv3Q8vlBvBakse3r
yUExTu4l7HkuTDmaG+y5uwW8pIMCt2ntSws8eTSystoBpO6CzLd3hLI9u8r7yr2NCtm8rROYTVIP
LWXxmbmKIoSYI4cbWlbIYCXEhHWPvYU+3R0BAfwUDlLVHof56lKorpCvFbONrfoSVr1sw3HBHRVq
denScS2tQlxOBL3DhDi8VLFxvBZn/MCeAr18MJHRbgoxldk1b22zl2Utx7oYs9SEbXq+frg0W+ZE
s1XgLVnLd5QK8iJwW1OsAPUH007uL7dGMQG9ZGl/n93wmEkxdrlUiY14KYwq6k2+R4BH9S7z2l9l
8yAmLgmNBl3SB0Y4oZ1qtyKakJ8uvOqJN1j6Py9CLw8hh9QN7mKeEu+naU0vGt25oDFy2mouOFTc
ZEe3ejNjCrW6B8ORvxVNHptmP63zbZFzONPCNngIMimUmI1uNllxDb7XFn/XA1bkSr3YoiUsSP2e
Vg15G0++tVHiXUClSwfms2Zck1JTi8y4xTu3vhJXPVfqQcAY19semXVebg4478BsAkfFTvKpyCe1
Z+tedMFiqiKmJDV8OG97X9BGuG9CHiZAGdx4t4jy07MjuWCFOgy/ySCtAlusAfWqN8DqQNgjpa4L
9uJ0h8nUjjO3oPyx7ZqnmN11Ec2gypBGJd8Ueh8ErtDphTaf1ZDWkcww9eA269M7YzPuR6oN1pG3
tifeoMiHfPc91cx9QT/oIBDBFkyWI4TcgiEAsEprpIdqeBHFriBucvMFWI7Ckns1RVVk8FOpwVeb
/nR28Ke+ksJXKSfC++m5KuCwNJjyIqAUp1+B9FbL+yDC5iYGJZRW2C4GnveU4LgXvFw0LP2oPZNm
+CmNLTfpLq6SD8E8FbaBO+DHK0zT+G9vr6Etm7lAkvEq8eg7twqk2jyNOh0Fayo2+C0ADpXZveoC
qDgrAzTrfexALS4lnbsl1DWgdPznrYL3lJTqTu4e0a2LFEagxcV4RhRxFlK21BJrDtDsoWPQrE/X
pLLh0WQJYCSKGVknUrFNQOqh+BXFtsF1+yQv4y/XEKnvBIcbguJGNOTLqPaYxe+MkiJJEFD56W07
P070FEswPJJUJ5ebjWiN9DeaG247uZZFny0barOyFUfZZFeVA8YR7wLwScPQo9/C+4ItWgGvUfsD
lrffnfoDWdZvJvvFzlrgW8CFbqijHP53kB0Jxb2T66qM11dp3ZzSPy4Q06XUlm5a0MRYZ64Q/PZJ
W8tok+IG8q4eXCnZSXGdfG1xdd0421nD4CYzIccH7+LYdAFZRAjkxdiqypXIQSM3lHglaTb0y5Qu
gg91kfvHK/I4ZzoVOCUTeFs9OF4b5RmXnei+k3nGoaMMxGDVOjFOO6YKTwccbEWr4sX5X2iQ5TSv
Xk1GhMW8KnRdEu9NTLRplOSJiu3cXEBEUF2J2TS90UVgYdTkdwiW1HXA7s0CrpHBc7Er/0E8mC/L
hgPotXXUMbOyL7PoIZBgjeRd2OvZnT97B6e3j37JM77IJazSxynqvo9tZphcy8Z0xl9+50vPkWUR
LkSni6zAv2va4cVBENA72Z1Q45dkPdZmekF0l254FQ2XNJyeeNXx6jL73Yp1OmA+RjA+CId7R4LP
3vC3r8mVtW1SHi7WXaOy39tIo98KqO/FxRVsx9AIOCWtdvzAcNogKNdMbdIz+IJ+cp6csSEyWHuW
d5Kt/GHSbycuym92nn6llonNgbXzeg7TDLnZYBg/S+fW8qxvBYwQ6YDlIuY+/ypQiuTEfCSUfSIC
kt7hy6tvyEh8kJvY5ekxEOSMx9G0aiFHUYUKaGCY09tM/I8gyXJnSvV5qV9z7kyp5i79LiylV6Px
D7VBeTRNMD/t89K5z1oDqq1tPChVvHfYwvfGY73eNPryLKVBlWsU9Oq9o3gq9eKB9GQs9/Ek45FX
cfxCSAVj0RilZrdGOjZyrHKKIMdmRtiqW70yuWmodlIKKMzO98bQ67u0Sz6GnomfmLe4FWM/y9ut
Pi+igjyuKwqoDFdDAQHEZyeeOG3bjnVSZKyzaXrBe0TbBY+1zp9VuFAt4n0BCQFRlHcU06+0YxTA
uSbNjxxQOauh0dlF/ffMmY646F7pSlH7Zh+in5arSDBMO11vCpYbgeT7tdYOlwLeouaa9OOkm9cX
cIW2kG63Y0rBgc6nzwv6Xc5gAWJ99H6Jxj2ZpObZupXTCaeQfufb8hEaBgyY5CxvLeosb+LXoZUy
iFNlcR3F6c2kML6I0ljcTu0+ieEhYFiOioZOteA9UYG3OuGZ9bdmMrPTOGd3jIFvsvxZirIqCJ5d
WJHDiCiy0ZKv2B1vzaZ9GhBl4/FQAIjwpIwB7T+5lEmHzQsvV64np2LJ8ZJrbfrWZmZ4geCxOHjt
EuZ7PKPLM7ZK0izxXd4l+b5du7eLIV6h5/cqhnFdQej8Wqc7wyK1t3ldcIfpQFdhQ7fJo3ilScle
+/FLGeotx1Jr4UXAhIYy5PIKcDa46bVjx8hQtLUilamNvwDKvzB67WcRs8QmPrVUR7J17Mo511sV
BtQCclMXcMBqLcfD1IlacT4BFfXX+XkImt148QNcQ4F87Z7xIvBbRk6vLc+Y05BL5ShFkhRLckc5
c/2tgxvKj7ogDn2afIpmR37vCd0T5MWU2i17rqeHyUJEzJRIQFNZtMpPPmvkgKCEx65ed6PR7aXl
8qhfjezH3OknVLnPS83PFSvPyQfn8Nxr0QYGBGsLUit2fqILErQb/e1JlOBSe5X0UVL6SXHjYwVJ
JtR7jqBK/l3iK+6e5dbTSQDnrGqNW0Ekihm/tgFeD5XJSHHZtjAZMjZJy2XZoC4XMZl8hk3Mq1K3
+pq5xKXlpI75Zr6s/vYrNosv8U7x1fBag26AMDzl/rab+H4ycpLiw2Gvb7gRFPiu/DVMNWT9C5jq
G96zhoRjKjETsvJPu84+XYD4izPolvv4QAHuJiMZK2aYm8P1PNrRSvUpG/eChRtp84564lWbabYu
F4e5/SBv/THAmpGas2w4wgYcYhmBtqDgMhbuM3WsvCDyUSyKqLVZEZrReglOKZ/XYJ6s7IBo7eti
m24hB8mIozv3XnAW84oJ6Ezcv+TdWhg1JlK1Jt1VxuhVua9+TYvc1SdxW9BJJKt4lE6rGdFlAoNZ
2Vg52OoNr5mX/m4K+ZTvMamGtOxQEgPY+5YDcUTynRLh3WQTQVj5dwwHIReONUubGltfptDe5rc8
JgDL9OHHBGjrgt5e6Db5esdtx7AzP8r4dxUnPszukXxJkP7cM4l1wcw6DpqE5Rdmm+/s/XpwdmW2
3XRTIWbt/gARyILAlEB/8Ja91qVjiDd9EzM1dSoCvhMTCs7KeKaew970HztXHVJJT5ra5Csw4VJU
E1/mSeWhVQP/i15iN7bwx0kz6/m4biqpWIWGfe4GA81KVbSopNobfa+FPIeIPI7bydlujEVZuzwh
THmy/POiewi643K/OOQPeATLQy8RgkidcdoLK1QmjNg1xNiIf/c6IwHN65PTUOWRJEfB6C7DoN7u
/MS61jwaZX1g0rJ6/r7oFVU/81B4cCkfsU5Co74eLZGux3yEKl5erJqMoGFlbsmoHZK687Mcb1Rt
1jsr967JwH1plA1iQLO81aAek/rcTNZmtfEqq02Y6VoeOSvvSG3Odd/qd5XDWGh02iJM4kCL4gzH
IXthWTXY8Gdw/lqWw+IHvJjYx9KexDUnJhatiHkxUHf9BMNsodCmOl5blL4h/XOC2mefjZxiMAh3
7szrd9PDUNevaW7fmZN3DXkOAGSCKfg0z+bZHssP3U+GHXqXBSnMDn89uEzcx3m8XC8jTLvcPGrO
XaPdNXn8Odt0cOVaWTusvriiGCoPfWmGOlFsFGfwLnzcPtzkMOraR4rHCrSE7ENbWRQ5kZs7Tqfv
baqepuK1WWjgPQanicNUHKLm5bXAlbu3YxwShK1UjtaODGaobe78PJYyiPPnYF/bJK8hkGF5MOiY
mMM4K0IrrSf+PMjXaN06M4Q+Nu1M2HVuoM6aP952ReyEpcfdh4SnxMzS/DHa3jl2zqa21jSCLOPC
6a5JJIyC0jUOae8i0qhUWLq8N9f3v/rssIxxEc52BqTLikmK6d4BcCVQhjjGBnvxef5FY1Tt7Xz5
0eRmWFlSANnpg4dvfu9uxiG3zbtVE65xrl1r89ycNHQ34bD2L4wJOEy0ytxbupoOqYuBgc8RYSka
H5thb2o+t+u4nOKxvYL/j0ufi1d92T4Z1UQ4DLGvI8KD/dY0JDiAFikwFLBVp6E8WeoSBG4kIx3e
UB3pLs/VK5p7m2AWoszXfVOpfdIzKct92EDtashhOUDWUxB6N1oTw4VD1OX0s7Y5MLRjdeVYWuGd
cN0QXr5bDICVePmeCnurdNOrqiuv1sGRkeB6P8Ae5jNjO3iZsXtkE/lkbKMFiphOkivJm7msmFZ3
n6hvHrKeA0nvR/Cq9ZPIXMTLxdG06dE9d86OakZfmLMFg3q8VXbxPHnVRzFl+L9yZMIVVao8Jhow
VJ4tjxKFdDke6q7ZNzrSyHjyo8q8lhK9wg869E0q1wYikeNqEFmKljZHe5/oPLJmwpwsWfdZklzn
C7RjUQYMAbE99QzXfmtvYrTVExUeMJPPlLXXbzO/56DMqn2uxVZkN/2Pxk1/9T0HiT2vZ+xvxF7Y
okODg7nUspi04oPC/6Xr+D6Xcw3Zxbd6LJ9tH4BgGvz7WEu+k9aCJ1eqtmOVBrf5ME9HPfW/o4Jp
o83d/LCCqQeVhltpyI7JwDGklJTLVr5hBMspu1YBbqPpL6gR5U71RnCwfuE0uYQ5h72dWla4FTQD
QWrV0QJrNECTuism3tzlc6/160gvU2GZG1fVfSLnv+1AHZe/zcp03fsSk0MK+Mh+aw4DAtV4KiHe
LFN+Rnv4FOt80UW3+49Aazgfa1JXf2Rs//F//3+O3PYssez5f0du39Xdr/8hcvuvf/ZX5Lbh/x0j
DMcik4LOLNDFI+ivyG3D+Dse+LYbeI4HAQzg9W//q6q7If3ff3ODvxPphMmBOOthH2Sjk/9H5LZr
/53kPvJ/A2JObRvPhr/930Twf3mdpJD/4///c47wvwUFODrfyLLEY4ZENf1Pi4GuSjrLtJotmvS4
PS+oVzdtVBQXAXNXZxpo6Th+GuI01ey+wDZk0oUX4K7WDNx6nMqPuswEnta9R9XX905SRk1jFw//
9FT/h1/TFd+1fzZlcHRXxwfS9UzDhIj6pzvGQqNlulpiRGYJ+ryMu6k7ow1Vp7hP83D0QVZL4bAR
vRMGaY2/meUd8aYEiquzRwTwDpDyhltNiSpLPxdGe04cJwu9hhmrbXdBWPkm8QJ88kW1KrTRdENH
J0XMaz6H2sXrJ7GgpFUxxgHawfLUD6xQZdpQvTdtlkaJq517N813TucZNzm07rFsYcN4aY+FOIoh
p73qkuGcVyngpP7g9tN22qz0NtPHJWKQ1NNMLyDZg3eXOC60vCtDa40wqBqsB5d1OPQ95qmQP4iT
xr+kDo7NQhml9ZkW9qi0vDVxjwNV3H9+8pYulgt/PHqWmhjFO/TGUKz+tGRQjY5bnBktcH3HYliO
sZ4/rWm/hapuodOQy5g7VXXoAgaYzq+FicuNUzYoti3GZs70Y/OMAfhMbYd8UMGx1OHKWmUQDhPi
Nej2FtJLIh/8Epd5+r10QRBevlUqaCLfWeoQa60fVUFrXOTdNxMnnyxb03BMfG0PC2HbFTSTR/+q
b+DA6huJOHpnkPepEQXst0SYzu2LVy7Dvi70l7g1htPqLHccvNjDYwR/BKYZj4s+nIqg6c7lqHVn
bdF/1G77YNbqJ2NFuJuywmjdaM91JrymsV77uCzelENtU9cFLl66bA3ks884F16h4BS3eKbyG1HF
3O27Fa3vWc/ikROfgD57M3dtkgTneQ3CsjCNm3TV7qE07Y26/KlIp98Bdn1P8VeMtLS4XtrFuEk8
+3OjoQ9t3yVBJM6epq2l/B7r9yArf6ItATPj6s0W8h2YoMDeMYd91sJnwuV81yTY2gCFeGFXT1dx
Z6M4roJD0YvbzdzdlOim9pU9f+Sl8TPxRz+yW1sL5xHl3+Bsp6LWKOX8UYu6yc7CzOkJ1lmgsc41
XY5VHUsne57qBNADdcUef/oszOvvUoxfBaOBB0AvYnfP2vcGRsrL5sRXRXGAAbycZKa9uRryeCsB
k7RjuMuDZexMF3GGq48miolHBwoxZUm1Hap1vFNjlh76oLX2pk4yjsKPi9kpGOME0afmPHAyMCKj
mXexftpicxDSZYebxBKEdcXQp26KY+1bY4h47Ls9eE+ERKjQMIuHNh5a/G3Mz6AmqGQ28zgcAkTs
W2vwb5eMfah63Ac293Vt1qfWqvZzwu7ED4yWI7d3KSoSxloDBixJVl0j2I2kPm3G+pXauWISQTYJ
Ho+Z19HEzRAU9UZvcVDGyM82H+ZYu64RbUY6/NsjLuJXfslxUduPqc/+r8jLuRHGMNkEFgLyqtov
WXnUfZqFyan3hprRm8YcaptFhUEcTki9G7pmjV67K8ooacxXMnO2W2d2eZE6g8u6oaCGY8wx1Eoa
qZVX/IZzHrpdMoWL1Rf71Yiartwx+0c1Xw/sh64Ioq5A6O905ha5M1CLXgbHtuo5LAg9Chrvew5c
d2ACH5Vs6KOdxlnIXJ/0eZ2JZp/OQAHm7z51k6OhrXs761m7yv6ZjpoW+YxhW5sGva0rYgNefWqt
QyqS5LhA9LkODIfdlfp2RPE0eU0U+y1//9gafNsancJO85OzV2O+4ZslJpQ0nx3cG8+E+6sRZ2Z0
HdWXK4evvw77sVcLKm334M3BTWaVD56LCUnnUktrPbLPYFLshSr/Npf2bRE3SeTNo/nYDRHXxHI9
9f4u15MoVp4ZWcFQHOCFajsnt6qwHoyPeLQeK6NzrhGWMCSGix5bsFUDsL6SLDarRauYk9h2WBn/
G6gI//NR/m/ezlyigalL5IgnSVl/2qr6i8blM3hGFIt53ZJoDCB5jJvOLxBMDwqeUthWPLoytl/S
Bp8K5cUgQUPz6fflfzHDsdx/v1g8Q6oeH64JzjB/3unQmzZylFP8tjb7e682fQ+QE4FBb1EPmnjZ
6K3RRKXmArTPjXNIlhXFHOhnp/RTlSc5UpAx2xeACwzR86fa7O+Un//OnPTeWf31NHct92RR9399
5MKmRM9bRUi30vdqKVCwkYvXjnJWein1djdiactZN64a2ZIbEiPUYYcat/PIG0srcqlC9nrbByGD
kXm/VOly25Tzsz0vb6M/lThWyl3X+PAr1JrAJFC7jgUWxaNxbzJl3yfbSkK9bAO9NWLYpSuyKOGe
J/iQNM1UHVmF+9X05hu7sVCLuJ9jgJivGKwPZNzj3k5ZswiBe8Rt5GIk6s2uFr6RibEDvOkr3bK0
vTri8HpvjhCg+sbfQi/G4hrJOvaZ1HqaC2wCWLbu26m+zWL+2FtXqg/GCJHaFCO0jL5j8Y2DO6nj
vEoyHxi40WGdubntS4kXP9kRrclGFGd7o7/pmBqHbtw71xwRCMAx4IOxtTE63xlTaR5c63ZVTHu0
xFuxhPZ2W2bjGaB2dm221ANDGikbuCGf4ucytyaQpI5JWkHkQRFr24n2izVbLL/m3k6oAFfkppb7
WazoL/BJvXw20yuv7AnZ2tIM121r/G7jmKRz6zMoRi5183cL6oSf5EqvrP8ok07tPa/vjlV3a0ON
j+hKt3PTLbt0+6zptI/2mM37Wp+x0tiqYYfIaL8xwMIUcXTIT0umA5LAIByNKTkFLaRPBATmHlLJ
TdZo19k4wh0K3O3UaxyJa2VwGOBnc5Pb90zb9YNpcn7HW/GrayD1qYU4nZpxfaQPIJtNonj97Y0b
Jy9WoOVHhwilPTrYjwrq+BFDojz06wS/rtUK6C9ZFWbRds+Few3wcXKztUPZg/eC0NCrknc85Y2x
Y4DaQTHv+gh5MAxLGBM51mIs5Rp5v+56+zUODuuwfjgtXj0LDMLcn6pzO5j3fUnJ5RoerG77dc7W
Y75i8QtqOYe1HTAeI4Zv11D2kiaEWD91tD2uqk94SuBKEVUqYYYA0Zei+mOGKXG1cRangbEdLad/
U1uLUNAsytDBlC6aWgjkfbEySimx9uzmaLbKDkA2TeW4PKnWD8fRMLEhxX6ZU/R2cNwbuNVBSLo5
h9YGu7DAIm0cuZ/U4KC7WBFmeOSVFBvBH0XvHWd7jZHKmtuhZXyCAUbkeVTWoGTa2YUS5T6kVAtu
SRXWVVMfdan9lvsm6mxMUKNMTaHr9caNhUy/HwfQHRN/mH4dr5VdocZvieYDYvT4rb33RDcMJAXo
lhbRFS2tRlpnMMFd03BzmKdMCpTZudqgdcCzvLdcVD96TncAMedes/v4qm1wqzDIKKLqmQA2+uqc
jMuhcwrz2zy5T/6yEYGMqtKxbqtJw8o7wTk2sxnHdWpdcLHDVKPBMHOAEQgBbT2XpoK7aag9jPY2
LBfwUlWBzZnx0sKO6idyCtC4Ympxv2KZOTg90xibxTlD+q10XAMLzdsF4jPiqBT0XKoOt5kCCVcx
6Ueq8TZf1uNc+SffbcwzruenJUAuGRdweIzuq485afU+sM/GjJ1IPKpvXvBaJm8r/JB9Z/jrbZWV
OaR2pLGX26lK7c8a+xytmfRzTNcQdGnxMH0M28r2bJXCNkCVWGbbIINAcqtNoTrY9TPpzumhG7na
F02d3NbGjGgdHs2KHd1zgod9VZz/853rikXfv3RPBk47NjEG0IO55lwxvPsn17N+Lboiy70YjmAG
4c+ur7ue0wzrM+T/ffJQ0j1oUYYMGiGOWndZgdmOXD4tJtwARCi4dE9C7a6dLlhDO1bhnAe3yqhe
Gsiz0ZICLE+23u1KRcWeOdu0C2ZOcJ1z+kT8CFSN9jq3UwLhqPU2IdTn2TCFs9b9JFf+lFRhPw94
W/n6CSr3iwpY8Zc+jcjrCFosoBlh9+cq1l7cbjzF+NmEU9KogzVkSbgMDT5PT74xwKg0ZZbhLHuM
i4K9PjI90wAIinJNrtL4NZfrRyHnd/X5vzzmi0vlH4/Zscl7x3DUd0z3Uvr802Nu2yWbloAYMbPX
naNxv2QzQ5Fl4OIfe0A6TsSbl8b2AWdVUi+QxBDXlejBzhmR5vATfCaJSD9737yZEI0sZaedZgOU
c/VnVPMGfmomWoD96G74vEAoiIbu1uhX8wA3g0Jdw8Rp1buD7xGlqBAGR14wrAxosv2MhP1qQeIO
c/HYWMt9MNgGEctImfQEyj7y7Bee6hpZc3FSbveG71B5gHWXTYSP0HfpwXCsgpxuqDauYA6aj7ZW
Fnuo1giIAEIM50cePLlO0t7PuL3rc1+FhEdou+q2cgHb6QLgniKytzXdubJIdwvLcoFeuJXXl1oG
aR54L/VA5IOAHAwar2EUe+7GQ8IcSEh9+ZD627d48cgmJVrw0C2IJ/7zXnFkL/zxEl3dMSwfVJSi
0P0jTkLfvKkYU0OLqiDeTnnDnZ32BIMTknVcsSrGhWo4xDpdqpX0vyEc6qc68aHcT+zywKMP6TgX
Q81Eca4JyxhTuKPbuNlhzFGs4HKTgGFjvOv05d4JFpyrqQen1n/WOvr8yuyPtEf7ZB2Bg3LT3H1Q
uGAJJlc9I8LJR7aylNmbSkvqdpcHBM/uytjGFHr/POybvA2wEpNWVq/ZRBnvxCNzogo+h7Y9o/4I
xjQ4BHBDUMV2xsHKuv+yEdyLu+6fD9GnwAfR4wmyI/71wKlSCw4qnt1AH7V3pv19LTP6uwEJfuSu
MBOKJPD3rq1/m6z4KbAAy4rUDADN++S4lFQJCeeTMwQ7gvLqKx+u4poEmGOYpuT5TsgfugopPZGS
u26arQgIDVfssfg12LZ2nvoMXa09d6FqWg43q+ScW+q7tiqeK0cPzgtmV7q+rne18QBNrjvDlrIQ
j4AXeUWhYAQm2CQ6LpODgu3rNPaLkeHfIRjrfjPwr9n6OcwGP3kMAsaasMixXHy1jMw7FNhkwc8K
ciRFWLvUXUGQCO34JK6DHMI+8hJgpCqd3wgHqcJ0+p1ra0aqETP5pu3OcVAyIlxQgljZOyC7f657
J90TAbKd1gwt++gN9v7yQKuVtZSb0BvXHOIc/HI4v1yrddMFx8Qevi+sv4ERT5c8ug2UDoy1KWAz
LEo4xdywdmnEh+VzmMZD4WbbwbQWFcam9tRgHnK+cAzwnCS+xj+XFVDlIpVm06fVSTOhi+HUvV9I
b9gNrl+dl7TcdaRG77M5iwaYq+VcHAGoWI/KfsbVgbYCVgwwSX07ZdwRdoefWt0Z7m6eU/vQlw06
1lhGPJjM3NKSV0bd3NZLjv0r2B68uC3MmubpsoWShUGwE2vAxBQQYMHYh4xZxwhyGPFTT9LQXLcg
tBorR5EOodqzJnqWlIOy19k2M7XXyeG60vMBPTTD6m2DMkKtPlnQ3zvpx4CUnWs8lnQmSOmpGHHO
4u+I0TDwFmtTqkFmMspqh13QU3NwSJ4NeLmP5VLhpNJ5sFahhHv4xYR+Sp9tKXPdG50l+t5mYbz+
PcHw4roc7cPaw4K2/SGqOj3UFEVbPQJgKQMfoRQoKOpraRAtmD9VPt+lSu37qYKtXEPdvbSUBfhy
shlu2GYusTRYpqzMWNMCDUHAgx1970wFPrHgtubUAyxudv7gu6zWAtu2PfCKQYeLUYzrmG9L7WXY
r/PV9vrKgvlhT9RTqaIwjX3jlKZucNv19zlCjiBx7oVYWfUJq1TToLivEzdSOTLDTtB48jEub8yI
h+1WOYQ3QGunWY67N83FMsblH6+CLc61fpitZrzh6JPzoqt72C3m/yHsTJbkRLI1/ESYAY4DfpcR
xJiRk1KZKWmDSaoq5nlyePr7Eb0phcqU1ma96OqSCAZ3P/9IOIC0WTHHkRli8MDB2pH5dhPOJq1n
ZKCSaxa/EmrK+1uJQ+bM9Sn2mk/tkIbnHsLa0dFDCK+4v45A6RqyX0zltojz4dinw2eIdzgvvsJ9
4ZfjRWjvzCZwyppCvDkIP0iKWPYedGRs8dRqE3tuPjNjThNNTEV+F3cAhI78FJVsxZO4XMGeKpV6
m+MwJWdxOaUjZ5ihXI0uLsKzcSIabjTLg+PYy31d+bsraIUoeu5RkDbUuS2soWerCz+1a+SV0dIG
BiXTH4sqcTd2ARlgNCvYztHnugGrodhUIAPHBg42mLuFrqLkLyvS93ZCftjiAAsmOE1Jv2fKRIXh
T8i6r5AlVllECtZr7tTmTg/Vrhqar7JbomOXWe/XsW0w/G+0lVl7Jzb3PXv1Vqx/TBxjdanIq3W6
u9ap9Ol6wEOCxd4UZe5h0O9W335L+5I02yvo6YHaylA+OKzD2yrKUoJW811PUAl2uPpxwINA+j7B
sLyvOhiZvKOGtAkV1UTugFZmtb03l966uMl46YtUoUN5AhBOHqbJ//uKO9iao8aEzxnccM0KB0ZI
dHe4XnA9EdNsMsOGhfmOJhtMt2dGIeaJVlVpDru49SW+4IShySY5TseuOJSz+rl48O0E0wr+vx0k
TMjLmMyAdnNTEo+mXyOFRY9QIkFXOoORDpGVm5n+nmpVHQyz5OupCjaiugyyniHMxaow1NyNqS7e
7IIxHtEGhUetj0faq+iTqL6S94n5UB3mRoRHa2KdaQQxgNfnHdkATvHSvzd5UqM82Llj/d4VBAsr
NDgbpKT0pdc9K4DJWTOUI6Go0Dhemc4Xo0Ct3a1E0yh5f6LWDPeoGv7ulOUfJk2AFWeHh6ZY8HKw
552aCmrO8Q9zCF9h59NDVAnzWBdgTRSLfEE8c0aAVm0Nwyk3qZGLS5SzOrbGZZzLEKfD9G2arFUS
MV4InPP2oZLfiIwx7shSO3GCmM6l82kxynnjpawzVYN5CRS32USfJslkRIt3HKRMo6ii2MG8sPjk
92XQ+JjmzWYJQKT9YMGRhH6gZeRcsUWDcuptU4Un+lkaKhmQVRpobjheaW/f5uKQDgkK+bqdGY1H
fy9j692f6SFeiPLaIHQo9jKtaoAVYshxmx90PLr7InSDmNDeXWZAEigXVWttQMmgN/Q2E6tCU1lk
KLoOXam1cxrCaMeHzjpaFqBVCIYvbUpHK9mCSyzfmq6NmG/sF6TGC7N684/he9Ue04DcQqBEA/RO
0v2wnCh5sdkJugYOsB2/Lg4JZNpbUICZ8b6JCoqb6Rp1eyX2tlTDhRP6S2NZryxJmjWye4/RFT+q
MjvaGQGYJZvYCv8R+Qx8sOKJrlG/riL61LuoOguSIV82PetQUIoaICTxtr73bIsKQmbmCSwwlLte
zgAqZNNw6o2su74ayMYhhYmw7C5QE/iaLdaPol73sHHANU1yu0Gz0MHFFhYsRBTbJKaolURra6iG
WVGEm0hGSlP+EF4lzj6hB9KqxO46oZQi6XegiCjegAauKNgc0rDM3kQuSQuVkpjg6SLaeRH6JNt3
Lld6mNn9CRDD29l+pwLRip0ZfpuasAqS1B62hK0FkSLOYrTD8IC5xU9hZIvMnzcy7g9UanEksQo2
RWQujsr1LmwvpQSLsVHMB4mFg8/KYbdclObwDFGx8eK830M33pMU/G7GOkWULTDvuQyxjdo5Xlme
UDfJzRUzk5N97GGvSNlS8Tae/fgvldrTsQKMxYZRJVXw5zFH3DYZULXgS9+zBK0upgOH/+sJXYis
8BZUmoE5Q7fomugIP2XBH8xjMqbrqXo4OysxI+cxPNYtOWjlp4YqRgK9Xeiy6TXlBLrpE97v0QNT
VIU9A82Q8zjPYoKnSU7pXLSn677WT7RCRS5rXNQQbpS13fdCafYSga9BVq+FJpK3t8eXonHbg1UI
AKzQ/KCBXa5Tx81UooQPb2/6zjqW3NTKRG4mVNokZCXHzqecwfxiSbvdC1N3OAnnr14rnoCy6Czo
kZ/6MKAkyBi9BY+1uD44ZzHxEeT2FjNTm1nG7rrqDIDF2073n63FgZ9OerLUl/ZkZ4R+DMzYkI1s
UctwEWOKm4K8xlF7GN39H8aI9/IKkc4dCcKOievcwN/dXSne1Mm2FdLqhz6zDnGcvxPR0l2aFam6
rnFEmLHqtAPFMwW7WJj/KOKJHC+d/zQbxj+rICoVvekWk0VJVJc5nvOivyRlQ7Fck0mKzgki/fNr
9VuRh6S0DhUHahJ+lqW8m7KIOam8Lk2FHxiiv4/CGo24hFAlbFJsTQ7KDEDjI2UspgAbnzeTgFSo
Vd/tQq/sAyNJeRItlMpVi3C9NT2hkL1vJiybyHDHipP7n68Zrcrta8E1u0oIZCiS3ezmmvuEJFtU
SyoA8uXUMnCiaEAfJw59O2W1zAPOYDKfzsSaAQYU8PyDHX239bDXxAXcwwCiuyLVM8rirUxVDkca
ITT3fLHH3Qx1YIQw5JZf3KVJtC8Um0RbETNvGRqvEhFy1QqiDYnGDxWS4M2C9uefaP3HTwSXsgGl
fBxUyrwBNWZXVWjZ+UtyM7tYJbNyRCIJODMts6v7ZWJC9zpvuIu+LiUcMwL4/2m4fur/+2+Nj/gd
V7Fs+jQcz3K4xa53U2o4iIp74Q5ecD1WmejTTnNPmLKqJ3lHzAlhnkPB6XbiZSZQONpZSYQvr+rd
u7EQX9rRAxrO/PGYqXVzgbfaWNAsOCVSe7+g0d8S9RYdUUPTn5y+xOyubDDDsLGXeDjYMZLSBZHx
XWyBpljrB6JzGIEpLd0txcJf7Ggwd5ZQH2Ah1m21H1+ETZkz/yaiIX77za2vi3lCR4Vms/D9ep9I
65Hy5rJKbAhiIDlXuT9TMYSnYeLLd8b8xweP/rbxYv37hUNhjSMsx/SvjRj/AiVD/L+MKIUXLElJ
CHRUwgeXJi7wyIS+YPzlZCM2Et6gixHuDBEdbCYOnb5Wd9cN1hjNvZFqcW9M3ZF5WCBM9T/qqfqt
pG69TFZln4IQ2GH7lofVqCAbrONIW9kYNkXnsTiH4VopXh5CNv3WWOw9idDWZdSoRFi3CUMb49OQ
oltang3SfO4SSuirbHJOPicjaibAzJq5bnamyB61ScF9knV6M5XoUf58k8VvyjCuHkEcAiXP93wp
bpYQR2smos4khAXY8yR90wu6xKGEVkW7vsySgznE+Z6i+IbRnm4JSSj6psDO+gIrYOU2caJ9IcmU
3WKhStpSHNqQuGeqtccTJhHQdZ83SLSZd+bXHqqsA1NsVUxvds2fOK/dICHus7y8F7W1CyWJkX5V
ebvcXrX+JWi66Vdg9Eb2USWSdT0q/LqtWkKSnsPC4ni0t4pfjxJhFFGzkaI8iTD3YaPI70q+g80Q
hVPQFYt5R0DLCcqM4o2eY4ZbNkZAhY+3racWTQMp6Gh1fVTFpqMxd2Z7afbNyccZCgVGDDcZKSs0
jjdsD40c1Elo75OYL1u02KdMbT8SfqBoInBc7QU0ufVBI6ICGs20nzy0ahfHotKWCQnUutpG3ZrC
nKvnthyms5Em5D5QxL0bBclmSxk4Mdq6wQSNKW0Le+9KWmri9Lw5uatTBO0mwbB40cxNxxHq3E0x
x0fOfPuxmU/X0bNxoQAywuAZup5Nq853mTLwEsOx2HnGdaM9SzySYFRrfKFsK9QkipbRnUGse9BJ
/oFmZdwU2O+cUNo7u2O18u3svXXYoa7AXxZ2/U4UMOPWQhopI1M7OPa26LS10/1kcUoFlctrIA0Z
InSxDARjubrUbjXilO8/ixDJouWqHfGODB6a3KNm4Rlol+xjDwjA7yu1saHfMTv6NNjZPIrUzr5H
w5pqKxAdlzVI84C95ZQ0n/POCne1/zLaOOUt8Qptuy+TMrBSH8VOlB/12MHy+T5wbGfGSBTW+HxN
Mz3fdHwQBWtxbZg40EMGRjWKH6lMvMARld4xrBpoi3MscBEhzm1RHvPa/KJaoFm14rOpJkueSeJp
UsyjlWAd5Y5M49B9cGymPOL3w4IDXu7wtvsWm+lNNxQssyTLBnrcTbNX/Lmv1ng9NRjvonlu9ABZ
+DPz1Le86okF6bmZQ3ceO7b2ofvWw9DnOtxMfnmPi6Ph/rZklPPUl6V/GBXKt65/oC/7rXSWz/x2
bAL5bmqtO8RqawLPK3qxc5LixfCbM3/FnTv5z4uOvsu6f1j/ud+rL4Yd743R2E9zcgI/n56Vyl7J
NHxwk+jeysqXrOevnozoqfQjgEIgaHTm2exswz58FJNCskHb19x8SgdJGiBGq8KI72WW7/KweIGB
meP4zsgnpGMOAHzkRPfUToBeexi48/plrJYtq/RLXhrfrMZ7w/1JUX2470vvreWHuFi0TZUc1+z9
hRNyPxkHu8MuYs8kt3eB0OI4r58F96JOnuSoLnGZrDBX/Gro7KSN7hAPQRshXqqiw+Bd/Cx9Rbex
9yfjIqfoqbA6SlJQJZjqMtnGvljCQ1xGTzML4WQTWZhad0bPh2a6DPEgKX8rI3nNJYBX3r5QYv4w
8auv/5sTH+d2fpbJSNe28RbR34QqIjrUcUwEHanx/pwg+61PFG590QW3wcmLf9rk5wdbzO8Dm0WI
OpQDKyyMyu35SfdoqcKM8XvOYAB9p1H3ZvIe1qNx6r163i5oY3Zp1SYnp7U4KHeSGBdHbbsVK7VS
Xe4jEX9lBVmpluYfHKnkcfvVcczov5qaL1fyyMnJYQxFuhkcEwjN/kuvBHpFVZKf2S/MPH0AEA+n
18oY7rHDwkM56C7t7MNkffi12f9xdloPTo4pHQhsWNVfdxYYFzuD0vaDqZrZ8Crnp50kFg5+kugc
BkwJ4hKDF8pihHsxC4TZ1YKNx5mPxJntDRv370zd5FwAWg0QH2qU5N91d72LQvDPDwgU5felgVOW
xX+u561blh3gI4zGdox3qm7oWc5hZeNwG0fKfQ7jUj3VF2/Wf0cKs3rZKXM7V8u7h2Z1XzGvbep6
daY45FDzQMoglj1nMfBuAB6UMuTFRvdeipVPtPJHX5g/DdMpThQghefSJ+tiSe34rsAJBLN5kgoo
g2sBwM++DW6oNjrypk0CcA/7Vm9r7h9qrVjbAC2OhPBxUj4xaLJhCqGGpGSaSVBSu85Q3k1F/ils
1j5qA10hiWIO3DoAGC0rro20LRPT82RUDbN9rDGEl2tFRfPFIgk86FdmI2rmu8Fv+0NY1e4dkUcI
hcAmGa+AEf37yhuPVN0gAmQtBSy3iZqAuNG0NSS9Pil0yRCyZIk2RQT0Fhp7sjLv+tAtDxgdHoxo
iBmU8whJjWEy08x4mEhFCgA/X6O32Iw6FrSSfbsamC8MlW/81un2Tp+uwp/o75HmgPu6/BxS0R1g
5SoC2qb9jR/KvRcvyUGZfrqZsh+5aXyyUuRRRYqJ0Hbip8Fsom0CsUdijWHx88CcoqouHvIEYMn4
pGGNtm2/cIexd26gybGd68pG4zpOp9Ke7pul+3GFvIe+wVTKQ69Mqi85zkicloW7scruvvUhcdEL
bRuzT6iN9V+uyIpf0ldWl39FkMSOxfmwjWy9EqYEJSTyTVWOvktUhDJVN+hdqbPf1Cvch6c0yOTo
rVeB4Q5t4cZmcTktCKNWkRvwVbFdd1LkoNeC7IFq3a0525TYgK2Sj7ku0SnQzgbE4wHf+IlYmoIw
FPK1qoHNgGa8rfZ8CiCc6vlKgKOaSh7jAXEsm1zKfMd1EngqSE8+JIb7WBvJmlSgSIXw7Q2ebCLe
lvjeChPnTvgv+P+bbZtykCkWefBXEVMrwU70ftAA7sMSvTjVOByQSgdqSBAuR9zpiX8ZZvXRjBN9
PyfjvplLrIZanycHkzb2qsduejc73nsCHeZtadqk780daQZhQ2CCRCE3fZWRQxgY+VxJSUJdXkYW
2A7ay6o1EoYqcg1jFn3E5uXhCm7JOPcCu/UevcXo7h0sp3k/xPul7J6FpedNUdb9jqrNBXMoCI2X
nYGb+ZpqNJstsi6QyHrveirBUVI0gb4Pw4mjl8VhK/aFPCV+e4QPoykbhUBOUhRguscfm4zWzgWc
wJCXWSccx9gnYwoHw0k9/XmpE7/PlLZn+wzzpjQdxFI363I0cMqHqo93V+R4CpnWu4hPoSEpArnc
ggYT+4RusMFFZBijfEBxMMbdFxGprzorak791rNtyD7oRfUQzSm57Xp8mlp08muHte/OnIEHAhpK
6tms7CVCuhjrOjs3KRJxqgJxdiYUBfVZTFLWTHuTt1ifPZd0d3Pw35AEHkNF2JkA9GNJYfn88y2Q
t4iKWidVsE6sKhQ7Ih3+dWtystqY8qWcAiQq3rYZBn1xUKjtpygaAhb4tBiolyjEMbMZPGcsj27d
D4+VVyO7QM/djEhhRGilW880hmNr1wRp6eVoI89HlNuex9V4U7QoBYhYI5ubirIXki3fxxY3QOzY
KPiKU2E24rKkktEvsXGWWtMz3hlkD3n7V5dMJCcoA+beBqtMhfwrZeonx42SBhHzqeEc3NoRZV3W
qJEKkdngVDj6lURnROw5gVVf3BCHJwZI/4Pd8jfL13r/QJ0taTK7+ep2YvYdnbK2qCmQGuf6onk/
0g6ajIoGv7CO9P+tejOybepQCYTzf4/9oo4Iq96SzHtWCDa3owExRLVIwuxTMVKm3ubPD/k3rfr1
In2f0ALQOepLbw77Dk7MiryGKajcSD8KiSA2rwcbfA/CwogXOL+pPFG8sC9X94zTHjW8jRHL5fEq
4fzgcm4PGOvlKEtKdjwk9KZ5g9kbBqAXpA0doOuKQHRlvDXdmNZRclMduSALGxXElnyvtmqhc6Sb
xq8RcNep1qiVYmqbKhEjDlkgLtzWZYhIDqj0so+e7e2xjeu0LCVW8RSwgG/doCF1gUKbkllSklcg
O/SwxAHuPHmYQJ7GtlbkTrK7+aneDQZJNTr5AOi/vjz/RiTWCyDLlr/eVKblrfbJf+sddWbHNWGt
XIAN1NkJ+01zKsHenFW7TvrkHWLfaSU4kBwnE6frSJAAJ8euwylFOMjZIjnl0HjD+PdMsBZLdpkf
pna1xqnyn3Hpf8SJjfK3okIuT3pv4zbuX0J3LMq97+6UiZ/KMPwjTVN8YSvduMy4WEoiyj9Yh35T
WvFTbWpVIHOEazpC3sCqSzovWACTMXAIZXuED8UWUsJm2RrvNifVHTVxKW7IquKICNfWM7sBhZTW
Oezyg5kw+bmuvKTxI+CaOMdrjlXklKcsbeOjIEMBstljQgvns7MsEilW6J+hvnKG2B4Z3oCweA2B
p/rz1Wv68IxHHawbBYW1GMc/fwDOf3wANpOAwI+P5gy8/tfn6g913fIXjkG+ertsV1iX66eQL+Ib
2263Kw3nbRlIdx3I1OAoRXwLrZsslRm1Ik0uokAKxyT0F5161lqYH/lutzUQ+GYaqnrPktJeMI9/
k2QZnv1WWqdpbMHNLNkEuNFySmYExXZ5PG6BxGhhhDm/b9VDkiNhCdn8NO24y1f1bYrF8tRkNIX5
2lnIb8jvq6QgNEnU3yetv5lZ8xYKh8EXret5LBtUfWbX7LRWyf7Pt+36vd18DrY0hQkAD9VnXses
f0HAXW9pKaC4g6Hu7E/o/SAio/hzETvQVA39lzk2PmRtAv2PitRdHLfEuNUmdcTYCf98Mb+JZNcX
Fn2UAyYuFRrBmxe2yoy+aDt7DCqmqK1kvNT9/C0x+3TPlGQeCzm/s/iTw1YwnfQoZ4nz1dOFysnB
F90pU+M/XsQhiQU3t/naXNLxgE02+jlBN+kIBJumwr9axMNDLrr91aJzPce2mfvUjBOSioZMFitV
NE2gBrvawa7WM4TlJfb74Rg1fb/zYBdMp/GPwN35DlXeJtfzyeycOxsbL2gaTQIzMcwYKYk3KCVt
7RIhD1ZD6g/9+HNfiNPsGGAhiykYqmY+ywolG0opG8W90u5Z9fV+SetnNx+fKy/Fui/B7iAkt6QH
6H0nHAClkMLHae4EshEUeJbMnkfPC/e5xQEbnUTgoBjZSgRVhbK+lMtccd4aYeiN7NUf5w/W1us3
dvsyucpSrO6u5Hx38w1Wue1WbWlOQRa5WAfXzt2ayYIkLc5C5MUV0gofV3iaIJ1TYrdrldp8Rrqq
+VaXdtM72HKUMfbBsAuzwf5UedAg1Zw+8zt6hOYgpcJG6L8ESsYGGT6ouXvvAtqQ76ycntxwahGx
58RpaNcjEraDKE8yuzpgQRruowh0l7ihbWOwRJQNgX9DSYuEjEjL9Iu3bBhdlJsaE2Zou3fNUH5j
rgQgiGjdSCKd3LW9SZCCj4niz6++uj02r6++gn62XE9KD8z51+XLtvo6pjGB+3RuGkYvkw2U0NR8
OsvIuk8TNI9J3eTHdqD+1ejTIE7CfzqlX+fV2T6Vd04oaHwYQVq7cgq3eUws3zAhtvSXo5UwxZpm
j1GxQpNKS8tRlnRvdiVSZd+ukdJUpRksefZVx0Z8J0IWIwylMLL1D1jb9zmhyT7vCEob2dHIy6l2
HlAWpII4NBHjXtKSS+HXTrUVEUIPR7TfkXI458Gic2XJiEWezC+mHfnnwe6/TbZ2N30xxJcp6Vbl
bP9pqWGjh06VD6pNy83ojsUOpe7q1bDlvhKGDV/gITDSmGnQeqa7jBmwKOnGtZz4Taep+zBJDs/T
6D9E44QFvsn0s+EiAEE8TrwnQu2mhMGHFJhPURi9ZB56GHv8Ljqn2Q39BIGVw+oODiOYXBBOquie
qFeQT8gtxm2MgvPOMMdqhy2yAy3Z4y2biTyznF3v2B3m8I+42fU0dPtB8TVxohM+b8ftgmiJsGw9
tHFB2LAryQpk5SotCbGiEE1YyM0EP05EI3ozRLsBPCMvMeGzs8CX9OdX9PoK3lwMzS+rMxOXPXLC
m9U5QRbaEaRsBgUrI0h0d7RIzgzq0EPHRlshyy7F7rTAHBROdAas3Kb9wpzCQ9F+HjvT3PmpO5At
QP/7WKGfTijaZH4fo1OMLQR6p5xX+EmcxQeH9SvyfnPpPtMowz+nS8n28uvXNcDCDmOcOAH93Mtz
k/KVTDGjhMdGhtBGXOxr+lTF9s+bfqqJdkFMKKxjP0yntpy73dTrcOvOMxJIhL6TE+2NKSRKImLl
Hruy3IL7oDyvp25nEjm3KUyCwPqsGHbjMnwXYfS5nms6UHUn9qVZR0SttPmRA9ffXkKykJeTS251
1mFgQzgtKi0+WJuvKQi3twCEGIctN4Bx5ebgTbVlWKP7QVM9F+6pXxJFDhyYkBy87xXXsR3oBxQ+
nU2uRahz1FD2Uwoq9MpWqUNnROWhVeVXx0Klls8mzYUNGAP1HGzE0jB3JBdqAbzlG8hx0aofMDMV
Z2OqP3qW6/R880NA1ZTnAf4qD1bx12fZkaLwv7gHMUbNXSsTMLlGeluXk8pWwuNv/W7YaqIMEOLg
KSN59aHLRwlZSP+vxOMtW6Dyxddb7cfy3DvDj7hYE3F6V2+ryTxkam7OTUK7JvjxFBXhJs/NEYcL
BoPYmKkGopraCo13L0XBu3C+aIqpCZr2/YMv7j82BY4qwuGzA0ogR//XnzpFft27dYnDm0M1pZsM
LC7wHhgkrrXaZC7P9TFtm+SSYwPt9WKg2h/+mVJiusjs3hp55R4dB4VY3dYVanxUw9Q4nOa6Upcq
Jie85/w5tKXNPbG+YenmXL/6NJersd6q67v8wwd4PVLePkBbKU7qQrKMXN/Ufx05/RQBf5bxq7rI
TfFpGMO+jdWr0nNzl8zZM5EJCMlBHvFGN3u/iFzsyP5rqHL70FHCdNXxLgOa/NjiHJqHbEhevL/i
IYjH049euPUu316vC8FCwojjQuLfnGq8KGbgDn07QPXZ3M9ubj2sB4xyQEmLOgNif+kcGhE2kHLj
SxeW2HSNZp+2bke6oINdFLXxpNcDjF7WWgLitgljsM7iIAjW3tRVp08ksFB7K1Hah8R3RmN8rvpl
uBvZ7zZDbNB04VVggKNFHHzXsrWvx3W/H+4JGJk/WOn/a7lUkEkO87FFK5W6WSsGwwTVAWwNBK/R
oyEmbLYj6r0+0t1eFBzAUD8L5W41hetxeG6Tw5Vvd8OZhqrOxLZr4PCLKnZyiLF+K7IZ199QjJdJ
44qoO4e4qjASlymnaXp0unOEskPBYN5j+7qCeb4ForLG520XNZu7pas/TSvx1HOYHTynCD760bck
GicwNGlMj3BJQvz2WtppXZU2hp8V4X9Vrd0/dNXbFcS0IuPZpUGAVtGLifz6YXGMfdOgrK4U5VQG
J0QntsZtIVZnoocvYJgrpKhEpBlGc0yJmccdjxE6yWZ18OL4yYkjTAU52wCE+GPsxu45TxjNu1nR
DF9uKJAkukSi+cCFKo8FwZ2oB5KPfvL6HG/fbB/MSLmWJQX81K/ri4HkYhYhIPl1UkburXZ32jEd
VD4rStG2pAHbxJl+QWMnA7FAGQ68Evv8xerN+44Ai5OHyLAHewiigdUpKSz/olGCUsO30HeNfLQv
QA1SdyK1b0RxoJ12dYVzkMPoZyWsarp90EjwPgA/rrlQv/4232SnM9nqCJVAwffrb8vbCkwC412A
4hKpd57+sNnCz2kFPL6wPxBe9MltILYLdvArDzHNZGCaetOXLmVdPeSIw+Pb1GCUB5vmhg3tDuDN
4Q+3ab/Pufujl2jK/7zkO7+/hb5loa1QPj5DR6obWNG2htYIRy57VBTf9EovF/A82Q3ek5WR4MS3
GegwfO/xUN8VRLaTGPqYzZak5C8Ct+WUv6mS/nsu3PBr1cVUmYbts6NFizgO7o05UjmgxwkUdWXV
1j7q08+my/CKZa9EjghZwyL7uTTY+wqLQMUc+9aGfCosPwb4HDBChzlw3mcytzaSkSqw+/jCisFY
OfbfhxScvi7sk5+BKzGL9B9BiL/J5ogdQy/nILCA8Fbiih//awMhCRE1WpcyBK6ar0Y3UaBN4W47
C/WQaZB/WHgIxoWwv3lI7DiyTc3KY8JyChJShf4iyf6582n4JbCmMbPzjF2ldgUu9IahUWTjsUhT
dBDERmHiKb/Hs4c/re4R4vrZsfbw6IN1PXgiprapggzt8p54X5f/qiiHwtH95vUusviSqoiKmkDO
DuhsG0YmeqPktl9zCtqRSXy/X7PKogRniOo0HaC8bHBv9zQt0X7IR1Zj0bPICtygHgvPnjU8Ys15
H0fKq2mUdnr0Tk1Hvm/dvRHahHWN95vygrdJ6L9ns0Nhbw6vZOd4h4XIWzJ2nX88xRyRVkTs1MYX
U626AYn/rGfwKQx7y4PtX4irONuslyjWEdGUpO2cynQhnamWp7jH/w52T6Aq7r7S/NmWSfTghdnu
mv411umPwcnUdlQCn/xkBVWSD/s6Nc6aQM9D6ywVOQPmuO8X8tLISpsVi4id1IAzXAxayMBvyQ0n
bzzeLW7UfLSj/w5C8wIpDv0IkQmXu8WAw7aN4nIYwIAdgxWdlGZ64qMkT3aoy6xt3ozW/xJQVoWJ
72aPPvHt/rqOqDxeDjok50FH06d4bsgonads79Ayt2lLvzvTI7Ch8CS7XI1O1/iWQeZ7EVY+8yJ6
JOJLkJca36KcFtmraeLPS4j8fVX3gdCImeHQsjITNwfkPkUAZs6oHC2kFwR0ObvI6sp7WSTvkc7D
r00zseeq5YGaPNCBBM+3zsgcMnymy94zyXVPntvlSXS1B1kqvo6asfl//uZp5CwZZxMY24tZQtC2
MwMoT5WazpgQhKphgUkd81kvUb6TqpDk/YaPpbuy2wweB8NPf5q6Cc+L39OH3Rg1Ybea9OKI+ar0
6s9typWJrvop6ckKMe8HvYsS1YqpgDTFd/TqGR3K+Y/BrMIj3ncZ0Eb65zv4HydU9FseWnXfE2hM
bk+o5OQWBs0oS9B7qt16PWhF0gOIToSn2VZxEGX6ZTHpXarIvNvR/IAaQloDNWmkSPfZsV2KRxur
1DZt/TzokuaZNhQCaliZ0Pj5H2x1at3KbrY6sDZCEhkW2PNuRzulSwtUtJqDoiEHIc6ghydX/a2k
Ux1rQF9SQVh3Sta43m7yvYkLZzI4r2A0JNatvoc+bA8LIwQHaSKEytD8ynyIXEF7QDlL+4UsKGgj
WeQHfwwxadnO00L8wEhPHLl0kqxp+zmXMT5nJg8OKqxtSCv36UK+Sm60sHXtC98RaXgVo4rVA8Eb
TcCwjG4L1fCdVyPMbnwSD+YFwTGvmrFbTGTf3VTKAHHlPpJoj8uQWDyqVwhxVCeHbN9tvbBLEeJa
kHlcgRw6uKKadN+uoKtgFDwpQVgt9dHD1hK9EVSy/Bvc6aAWOE6jpUt4FDGVUdNydvu4pZo5TIPB
CQ8qIZJr5pCMNK9yD1kTn8zBKs95X9G3jiS7L7T1aWmbA3KyE64E0r9hzaqRdrCupORZVou/z0BK
NkVIJJc3P3Yju4ZM5L6I4uXuz2/sbykeaxIn+R0u8LlabTs33zxNzHiG9UxQY/igIH4ei+bNiJvw
0W37zQTxKJNcv3RLtWvCJSHkpP10xb7TOjcD/twDAQLk46EHP3j2dEjqObCBWfdJB6XeRzgFGzNH
+B2SB79GZgy4WoM0JQY6x6fkzRicJzxxQ1K1iCzExaQ/5JiSa79piVbbcL56zOexvYgcV8PKh4o6
vBQpaYrd5NA3WC1Hr6R6PFXOXudWdiI/pD6mlmjuiAQ7RikplcmcDJg+33S8vJg55pChTb5ZpvVG
QRCZV/lqDvD6Rxe/zW5QdBprXKKbwn79873+zR51vdeOXM+UEhzs1jCRj0hMsKprFCrpVhb6kKxq
yiuypOHEEV6xx60ZKtH8/4Sd527cytZtn4gAc/jbOSrLlvyn4CCTLKYii/np72Ab95zveBvb2ACh
lnpb6m6SVWutOcd0cByX3/KqKXbIpMUKDI1zQHP1pev5kytbMcofx0OlFlvLIqVtm6w6ou9CiO+n
xwbHA6ncxYvjQGTIcn+bhLnYB9o/xgCPcwXOxLa5zxB0SvtRPwR2Om6bavjLYOYf8rXlJWOPYirP
f/gWfzu9eCMrHNmCPqQ3ZV9xJOXL+UCozxCGuGLrd7tN60M0EvoM/ecK7QU90dgEBxXjrXBwYfhV
3W9765OJsmAnhpYJs2a3JFur2A6z+Ya2O6e/5gJqWrw1cxKEayA4+cNij1OBvxnZFJ4Lnz2p7LHI
YYCELVmcRWkCgIvJ2/TC8vtgm4sRd/b5bGxxCOBnrLnKt+AN3iyy3lnaUxKzCQjsQhTNVjwbK6I5
YQqlqP/hrDP6s8ZrYyL/0qYLl4kdHgMW/IRMrhB3haspK+w7x6FnnuR/mWE6f9iXgOEN8AogLLAp
vP+3Zhm0VyZgZkdYTpV1jCHO7XVjocdspksfxIfaYqftZTHzSm1vpJlZ0DgRa+UCuvQvRxTjFiIz
IyhM3q4l73mXSAhvtkOyu2cGw3EYEDhi3/fKeanDxq8tHCTen295TP4vBTzxjoN7qrz28u+XzZ8W
1ZCxELW1udiMfm8qNCGKJroz3Ub1tXESY2GQdC1AsZHVGsT04ucKxctQ6O/Y2A4DhpCtJo5Fo5tx
ARqAQ6X4mPQpK5IGvz/Ytig3XmMcPCB05r+c8e4/W28oT7wAygtlJJ/Jby2Q0jVsZU9ji+h4fHQE
ISV56NjbXlcXnEwgLNDKQ7AT9GVapsQMlnf+aLBuUAVPvnxfJGer1prvnW4uVmYJ9iWy4HugCEbt
X3tMaBg4oz5CaRExhJYpkKlgQMfXQf3UwXguyxlQbBrDlXQROMbMGEMvfi/q/HkuUNdqwoW2csSQ
L/uK/SXjnwTFxWrsSferjPTBKSSJzmIgkLGYSDmMm12zjHkqjNpUgqxG//4JW/8cwTOkiAIkB7Bu
kLou7+n/qcua1COPoPYb9rggmLyxRndTFierah5F0L4mI36GymUbQtTREwN0jNSaZGEPnXiPMA6Z
mqKSMtie0LgcNiXJmmAsTjmS7n//S/9hS4n4XG0HFhNkRxMQzW/3s6iF394TY7KhBqt3y3089Fr4
8DpAHNtDa23rTG0xb76Q5qaQPoKeM8d05yM1zRLvvhj8n0bvOMdFFoqVWu2x0F8Rjbe7ybU/HORI
s4xfOsMGR78Q7EjZuVhZvfTJCE2gh4jj4y32jARbmQ8xw0JoJWwcbz0exqRilfSSvlmxjZ+wTrN8
L+tw3UTOcQyGfsfQ+ZNpNcXe97of//7e/GFQwHvDdtJ2kV5hY1jaof/nU6xH0ybDIsD422EDk563
h8qp1tHY2tsGqlnMxp0UFUybtZs9ts1IdIEXPYnK/ClBrO0NIkbWDGJI0NDdqwnFbecN04uiqsS0
hKtvLLFyBFwVTcbPYmWHl6Ehge0vr2PplPzvrpjrlrGGjeDRD+lx/e/rQGwDYDlGeF4P9UQgwOcw
4NJzc1I/Yoe/YMzTet2577GpSH0c2qdpIPuOpThC9I+uQ+igWEEFzXaQH+bI97fwwfq1UBlxFLb7
xUgCkquLYUPG+0/uCTYzWy9b40b3uQr//cVYf7h7cqqytUOW4/2hVQeqMqsFgBeUJkl9GPLws2SH
BAiEKtYuCT1MerfcOuHk0cyD2KHpYTmZiTSpJM7GHmBU4sBAAPBhqoamR55vBo/ecl1YDlC8eN51
gCnYG0MnHCdMl+YPrzGBnNIsQE46jtu8JPMgitx1qxVwCQujBmpSOGBmpTZJZX3HVuDva5Pous4t
zw16Taxfl9KXCI3SgSwXqPMka9L49T9a4AVPN+Z1jM6bDC8fPA2gmVuVcqu1EpLGSBZIvusBkNcN
BszYLsbiVcJBLuHzIjfWAK8yrwi3Kng32kXWltmEfoQRMR+ESdeI7crhO0ymeh2G3Um2dbRJU287
OzAvuw4rQ50de6fbktPqHByXQG32y4VrBmv0HPUBUeVmQHawteXC6hlpvkGjlrjJFpGYH0IfxM+9
jjtmXoHAATErH5EuCO4VA2eSkUhAYT0m7qKD62MbRn6X9vP71PP3uz7mEAcjy2bI4LdI6pVtM2VA
15Y8b4wesLB9veSz8m77vNpCoyHtu/h5TlnAm5jSMw+QyU5C4pxFLbdBvwIKrcrnDfuIt38/Bf95
c0fVQZGGVcUL7X/YGGVfQHBY2A3WzDKGDZ34j65f6TGBUizMrwTj3df4QSG/Zj///Vf/8eSn08f1
wwyGuvy3S9lEJo/pDc8Ogqtpr4LoJS/Tn9SpKeJYihtopHejtDahNz+0zB5XQH2+EST9xH4p3rCv
cI6YGzd8YM3BxOjQ1qBazYiw8tj7S+/gD3s4oAnsRSOX5gvKu982DhlExKBdQkoT249JJXUfIuUk
kGQahYhgIh+v0OZ+spzPqcOINQIjsrOmhs0q3JwchcbSVaGtgL9Z1eSZTvKDGXPBIA5vsp01YMGR
Ajus+4pm71nTf535cOhS5NfEAWGiCqA09miROFTu/v2DsP5wT7XsReyKXzikt/Tbi6uV5srhGt2U
MVuysuQ1jZb5AqfqaI344sOMKwRdFjKjpcDxrY/Rn4c70S6jMkLROuFyoRMctLeYG8su+svi9Qfp
MP08y0UiH3KFhLcz6f8sXliYhYwVcjbApfW292guGiPZu4XX3FURu6YbCQS8A528DaSWALnJtyIT
w4OPdTE2jEU63T40evwW5J1/av7yDnp/egc9211yCmgJsTD976pERRP4M4Hl6CyzY8uQTKcFvBq/
uzm1rkHZm4cODeoq++m1jnnkrngcMgd5aV+GH3Ptlft2dMVJGCCHupL5M7fO1s3CbUo6067yrS9x
4XjnGRFUuKI/AgXeb6yL8A9T1AYPHbtCqHAKBaT2n5OlpusSYJGMLbvTIsUoPd08xn40QLkZ9iWz
ZBpX5Ke5VcgctoLHhl5iHziUa8iTwl0h/UMaWNdb28cqB/K3mZAV9qc6q7CwL/gYe+GXpkn6ZZ6j
9Jr2ZbWBip39ZY389d79tuKja2CGRwuMc+D3QW2bB45HNdEzfZKrekQHZ7cNnYuFHjNk8ht3MNC+
A2qgTBjRrnWkx6Rrb0y23ge00k+QPC4oibDKMoe75UHQBFmi95DWJFUpdqQhvdlA7GIT9f40jCQA
EstxiY2L77ashC1oz4B7IN7zgBgNUfQ0DGtj7zDLWPaAn2H0qlPohMwW+i7ZTzOzYBC6yY59kk2S
JL7b3JmPc5I/36DSQ5Mu4lR8SbckCEDX4UGb8jDr7NXrCggi9jyuDSIW4C1b7jqZaT+7eMkQ6ooH
XdKEItA1ZQZdxp+FGTORIVDgF1AsIYkXkXZ/vh1IkMUZmIFdzsiXZig4n1NrE4DWuVCXEoIMiZIc
CDSMygFk5qXf08ILHuZiugRRoQ8dSK+d8vNvpJa4a5CTDd5cqGgRepGIAIN1hnxoW2Ra/JIOOUqf
QYoRp9F470p5/WYaCrkPYjTVseszYx+W+ZYDQD8vLgEQYcNNKWuZbkwlqSTwsNajKkDmSywjCnC+
Y+f8iYZx4EkJWkqciCn05QoQt12w72izfNjldXVw22japbm/F0GI538CgtcYjNw09P4rBvJR0BO0
mu6hcwscVnn5VtS4kkQDu6Yvy3qrpXK3YAnkxjDw4bXzsHOtMr8YmFWFhefXWnoYcXjfs7E92dxt
SG8Y7iHx5ltVj2xR6pZ7edAju5j1Vtemg+YuJiSuTnMM79FHLHK8IBMi02ZqTqOw7I3bqpl+SXCH
W2Nee1HpbPqcIJagy7d84OML04WzJ2Kih13Usy6Qb14EBAuH/Os9PUkSfqv0QOnQHWTIaYX4w7yU
Oli3KVroruxXddc0nzOHuHYjMI8Nzq0jdGVMYil4JI/YE7TBxdopXAsmu/vJUs6FoJl062C9L/3O
2EaCLnmzcBly3FNtkNdXelhHv0GcGwvTZZzQ5I+iI67SofZPK/ZNIyf10SoadjMwdbaGE5tgFett
UKXOsdQNkC3CpsiJ2pYW6FxSVbJVJhzjeHtPI+SBx0q4uIMXciYx1k6h9IuF3vfhBhYkYR0cniXn
x8w3QKwvPiGk6Fi+8mNjBdy7Gvf+1jtRccIkvMakqYKGNjBsozk0Dp30SEBxMCbazH7MlkYRpwVt
DHaUl4iG3coX0AWNCISKV0WY/oYyvqQ2XMdC47exI3GXquCTXTWvAPLWWdtbRFK7aHnb6V7WzANk
PiUbltWKtwBUeT7GervkpLlxoeDx/KW3cat8fr9PLi4Iahbb9t3ft1OW4fBBA5FlTJksseU1oTQl
fnPXuoy4g46GrHAXxTss6npnz/1ZgiZgNFjXOxqFgAqgWazxB3/z7Q5amlc+hQO3eaexmAyD20c2
at2BbB7vYwSBZvnTKjta+FMdbsE05hBW0HDUM0pS6L/l3nbUJ8dQYPOc+aC8rRFEAwRWk8y51kFT
ZzAhVVbcb40+SNZlxrUQYWugQY0kRWuCFpOB86yppy3wdtRRJsRvbonF3pPtBkRyhFoG8YzRfrVC
Rvh2jjc4h5x48gImkaBtvllpIjeFNC9mFhDD0y4vK0v6XRS0575vaI837s3hzh4buiOdZ+8+KWoo
7n0/LxMulK7qhRGfu/Kd1D7THwYoF3BfZ8PTrBy/+6pD9NqtRIM4VNBc7cJ6NZBAb+PJ7h7dgThh
ZAhTJHZlFT90pf6CbGRr9sThSjcgsleFxHsIxwFp4n36923dHyaGiLZhrNghBbNPvfy/m5Keaasc
TPas9U9TOu7GJYXwosp8gJ0XfAqSgCG2wWY285iB4YhHXVZX8CvZlRhW+7MVtb31jH6j9I8BdvdF
tMGV5hz3s5Qnh216yDVgM+5LzdEb6pXRUfPlGUMlXQgKziKJIDjTwp7H4TzVHUjjBYSMcJgUCAS5
W+U6d23iWzQf6NqSq7WSNUtHUiEbNQycxYopPAAjH0VVmBMOIAApmIt1l6orRaWRejk0C8YBacDA
I5HIW/79PUQN8c9+A6IEZFHo9UL3H4KTsVdZlWpSrYFGpnvtJlek2XLvBPQO/f7VABgnJE2mIXD1
UVfneCquvltVu9YEkRZOS3uv+tEPFJpzIi9MDqH4+xGJC0Fjr0iWQYCSi2QtFr8zZpdXUw56b72p
JJZ7OSiipaBg2IhvEhvBVtGmFlzSeOV33LyHOuECy/i2SY+7HYZ+m8/mu7Jz7lcguAmz9g/oWtZh
wbPnqvjgfRrAJk1qD9LiWTVoIsIsIL1E3MWuorwJKyrigllDbkHXZZk6YBA2zwj+SOwNM3/d+9hh
lEBCIy0fWZVLhWpnhArERoQsNsa6YNWwI2nEKzM7FhNAiaqndVYqvW88XxwMnVx67JPQYwyBzM7f
9sMkN72gCg9JDc9sUpqYvyP7jCELznpHIACPGJPhhw4e2sF7b+MZDJBMvrSJsyhTRLNSRFEveulT
Kcrv0ofPkFR3AR7ZnYyiH4FHL2GoIY5V1Xpqqy9u0LGUDLy+yjzR9Sl3WJ2vlcNf4g6CqXXj3N1+
Lzq2nBjaeedNzB3mAqTZEF2JvgTcu9BM0uBQ2UAHLWNfL7GxAV5zEKGojqvY2HZ2uIhNMCc7mkUA
Ucd7boYPdeVJAjCwmRNBqkg7QJeCxBsbLa9y1Qf5LoZCmqXZh2fifajlZzUzkyLVaKJF3F6q0eyg
EO61gPEv8+pAn7HdqIVOwm5lTN3nAMvKJsIJkFQIf4lJCVEQ4VtdfrGN8mxki7mx52Zm3QsPdYM9
w8v4C9uUcIN6WBNhVe8g8WIs40eJYi0zyfidiVm7DgvKnYL94JT4zHssRKuo7dba5ZSvFMN927LW
Tcpi6AneM7unx5RG+TvV3WUw3NfSTj80vSMSM711N0U7q6IoMXnz0NhB0O63zDlm236tUvlKi4Dz
Qek7ZeHIzCZ+xSRfu8p7r8PiISPEytEwoYjxOtsK+Kos3oDREtHDiaFBW0CESj4i4uqw9p+LOmVl
qYJ3LeKP2I3ek0S+lp6x8Qv6PMQhsT9rRmYTnLX9osw1KnkXqsZZkz3ckwLEmxrgRDOJL161Qdwf
by+apgVbzxArCkIMG00oMUCKhmPxSm3F0KlZCKEGM3DqbOxhkiwtAuTiCfxjgFVSQxHwzNFYxbHx
INLoVYptTougHnhLusHGKTZCnAuib5lqDg1OF9Ma1lJHD7nPmVWlXzOP/VPdJR9lyP9SxcOqKUiJ
NTVh22O7jxaxZ1t7ctszEVyRveuu6r4JSHtPPv5yy/T+cMcMcBPQ2Lnxcn5r63gxJSWWuX4zlO0r
Eu1gw7z3rp5Duqhlolc5qDeGWAvIJ9LntE32eWdjXVzo27di3lq89l0VvcInUhuNNno/yAtytKXh
2D3DsyKQNKFP3SHLwSVeeLhb//1FhH96EYsLGPuOg+3pdzgZI4MMVkYBpcl25MEA/WRLOnNx7OAT
6DCz4kqo1ooUeJE7V0pXFwRX8LNZIi1yiDXrFExxptu1N8A06gpTHMN4mhhIMEAXrcUm1RrvQGAf
ZWdHGwQ6zm6iuHHxOR5a4AWFR8JA78s3J4psNudWsJYlab4uxDwGtf5O93XPiN6qNlU4UWEZ73Yd
gxmd3pRXZSc1th/sXfMNeogcNkrI8l6MVPekVrFXYiQjejqggIQJRAypoElWK/eGYA3QZrseUIGi
vRcGCJAKG+3avxcx3RYjmJNNTs8KLGpeu+dMmM4lCwg8XijOWRoWu6CNbW5NNC8dEzx3lH4uQ3xG
U1r3+74x63NGcETIgG9VBPnLmM0fqJUIkKlN1sPK2TSR+1EBYb63iSD6Wzdh2fP8tknGFYmixgpD
Fynmb7PYycyZt7P/2wAWPM1MZNbgikhEmrqvHYHiCASLdqXoUZNzFx2yyq2BVepdy0ZtU0rGfTc9
n6pdjC0L7IoN0B0X6Y9uyeFzRHhGyu2sI1X/zezi/qHF5CB55VwMFjPl7waJye2YdPt+txmZoiGx
4v5vNERV+kEsd6wkE/HnPniEiClUkY/p1nIzvaMEKXY58tesARs04pUg8vwCGhIaBly8ILlbQv+I
HsE2OyFUd2mP07ZcSOvGQzN3T6RLZ1BN0x3pEZi3gTzAqn0IakxBwzLqt11ubXAyZs728URApbFu
BhjC7sLj6vUuVMW3yqP2nOumfhgkmnfmofCnG4zrbIgccjX+0qz908YXJSADQGbSFrCG37pxplu3
o92Y3BlIUFq5aZtvy/A4YExY66WhLgPzpVR9jr2UT3qis52xaDgRJhMiJGmxivSHY38ICTpFu+25
7RXw2nk6R529DvQl7Dr+N9s5BClvdr0wC+YKbRJllLd23Dbd57H6qLqEtkyeUeUAoFXhRInkqYdB
dxlhgcyXpm9z6rjbCKUHIPv5YCbZJbLOijSX1igOetnFwXq+W+p4a3JT3JF3aV1ebJQkm9GP/jLK
/9P4lNm4tfCXGOT/w6yIsVW2VYgSinKRzFTW+D4U7tlL5QOcdt67mI6by/pbZl88FyF1tYQ3egP9
hM4eaX0STobPLAMQfRWLqVmGAdMiWX2eMqaMWLUOXVLiJezdbINK5kDjCqWAy7auyf121VQOQVt2
rPcdSyXewFXckp5YOeoOM8vJIDQMHiiZqTNbmKH/0Q6M6UAhxhtT9IBrXGa6jV29xE7489+XgyUC
+fcbB/1/z8ddyhQ19P9h2mlnShEn442vpEShWA7GMUqdE9rG6K5NO5RAFhEPycM8iU/KKPQuAgB1
io0+OgnBAXIlCzeKPIw914JQm7uu9t76pE2OGHQYGTmhPrqD1hiC5X0H4eBOADgColpcQAJ7p95s
j1GSoMQjw+x9Ivd13Xx3Bye42Mvh9lUA2cFsuFuXuRzuZTDUO3cC7dP6MywiXKrnatL+OWaTuyYZ
ltIOi+3FzCs+R0Dp/c5S3U9dtnex7rNDW1THslPyUIuaTsKNAyArK0RtzyEJg++z13s7SF6Megt4
ioUGrA7gDi/rcrj9ALFgSXlCHDm95fJyOwDqj2lHFIfZSPTpdrACc7mKlse/vsQCYO/NITqMwmjP
mW+356iAq7ouqqnBhRa/BLVqr2Vr6Wusn2JKlstAm0aKqjhxTlpYEMSL6PNsb5tudcxDf2fm2E9H
kEbrNKCWHW0ZXJs0kMfMw0pex5TKovfgRhp5tzaEra7F0BfngVmgToIanTNOwb5JJ6hdlbs2VINc
W1fO4p8NH8nmvT1wlOk82dMwALTOdiKW1oU74idEONUL+OjqJUrDVZNMzAeWR8YUWCsEH19CRTo0
BoTkTIGcnnVf4UK5fXk7WMs3hWBLPfr9eYit/Ho75Mpnf2hkjXVsvfH06+HtJ3UxBfvcYdEvcAAy
kxqNz5BGMJSXXXUwSHxf+31sHouCQMK40PY7/PxXkTTdE/2ydSUN97HA0kmisEgOXp+4p8gjCIdy
2HpIiCcIisS4DENnCRhXAT2wmCiVePlpkCfWA6k4rJIuoSAyymyBBCOWFG87s2/JT+jNl7nwSCT9
z6H0autUlzEagtBIrFOc2UghBED1/zzl9n1/+eHte396ePvBf5/ieCP/XmQwyA+hfqPtFdVD34vh
zk3sVV/PFZh4pR5uXxVeZ67TMSl3xe1py08NX8trzmolhpE93e159uKs9KYc+vzyvF9PLsAEWIZ5
vT3jv/9wHiU4FOyqOPz61ZP1LYld8CMyfhYyDS5z1QAYSwDUF95wpMlLozlsrFU8dGrVj/2PLgvq
N7dDtJoz0KIb8aza+Fxrx9+4dt5eEqQFUMhLVGH0pZteO9Tz09dOt8bREVi0cPA/1QR/k/kG/7To
RvGc+oNFVueYbdgQieeBxNgHPEmLHX7lREwASa8hRKOLy+ZYs9g/U6V9Q2ha7UZF9M4szf4ZdcVz
kYCvG/vcX7NUPNhNZ1wmJX6YyIFsUcnvY91zN0JBvB6Bi+25lMKjryzJeTnJF+0DC2hFaX/Ou+5u
MegIS/mf/NDEHdU37B6sKf9qvbnsOb7QMjB3ppyIA6wGIk6dKf0sk2BnToX6yg57RAI1D+fIlfPT
0LnfcpGrlai09Uze2sGVffSYKnDpDujxsM6/pAZDoMhjkVVS/Kzl3L/4AbOK2UGdbExG/yLJoCbZ
heK1iAASz2nr4QbxuNsoqjtAIPnp9nDM6SWYOlj1Zt4+3b5lgbjbG5nGe5t/03qsHofJLx9NmAn7
caD53o4ywT9SEM4d4XKM0oVAIFrznKLv+HUAbZJsLHAU58p0UVdPZfwdtd118Crvk+EaDK6qinFj
GGTPuZvgKFyeoYUAgWhWr+0i8gHXUBymuZ5ftIrebk/w8/KHObneczoCeDMd0B8YCOQn+jwPv55Q
zMxv4n0c+OgwMqd8NtnF7UPLkyeW9fie5g4t2nzBoXKOZJXhksDsdhXQXOPRAox+/vW9lCy1czmO
SMJuX4aVb66annTlSlQWVZypDsLBa1+n/FPG8FBbDtvHWlsnd+mfGx24vLaSW9usk7Mu+OiDhC2W
Sl31lk7izcpc92dHHAMZp4cqhPVtuR91Evmfwcnt3EgVO51VhLtY2GSnKvpuz8UWT81Hp5rizrZt
8YTJFChq3r7jIBNbP6HhlZIj+F5JRMY0eT6jDGGx4/La3L4/xcOzApOnolrdN8uhKGN1n3uC1uns
Iyty1Hggv1Ai3WQScDvgbQW0ItOl3mJGjMHs6XZoeblGgKxmdNPHvvaiR6vBndHYPe3ZNHrM7DZ6
VDaDTNuhA3Z7eDt4QfeYpcmLkybg3mhvb0awLgch6jclE/L4wtzZKWr9bU/XzbDHguE3V7ejjJfS
N5DCuuNWShWuchbFo2tbD+1MRs2my+vkLhPJSzWCBOr4WEtNgfP/D3Ef6ruCedLKC0cov0POrESO
dzFuCvKWONweVkaCKn+oP7em/06iSL9EuPb3Xjv292BgnY1DzvDmvz8Ie/7FMCQGsxnNPbnZ+i5M
U84lZ5D3NvxA7dXikWsnOjHgE2zpq/KAUcY+s3Huj5Coq5OHZPYEcU4ceuiaC4LC2ce5G1510YI7
NrvpvtJkOCsnbR77BP9S59rlcxgVjMrmrFuhyCnuLPw/QRpXnwkQeMa7RLxoGr67bUziVHuCRWTd
kd1CAHQMVRXm1EScY2+NO9dgK5sUuiKEfRLJ/RgF5dqkNb4x1XAlQo22J/6SDiDPUF6bev6S1zWG
r9p5St2geGnRep+iZq4xVYTqa2pw9rmWfpRtfKpBJUbklg3yrMnZIlKw6t/TuYN2YGXLH4XT6XYo
//PVb9+z69TOV7Jbkl3rmgqD/4PNOTGqBQ1MpzE6+xQFWHtk2S3psJMF1dMgJHkYCGFrQQKeDbvC
SdFNoDa5BxNg7E8Gckd4WMWqV05/+u8BJUy6b9PgmlCG4Z5JGujnRcYUkwOb4ezMtjg7Z1FeBr9+
kk3SRNNqo0Dy3fQ5Msb8Ug4UXV7CREJ2eBPbkVzP0dPp86gS0qNg3ZAaSXKD9Ca5nZhSXW6TTyx7
sHNsAqurOTJPGmIm0gYom73wjFPXiIz0NwOMeoW9Z0j5RSi211kDdNoh2SkS50zieyEK2n4ULhMt
X/QMKAZ02rYmfq7hnn0msW4fyNMkMxLs8m5PpFu0c3oR7IyiDK+uyuo92mxa+8vDWE7WIcqy7zmz
zcdEGPYWuZjDfYD+Ruo06cEpzP5qOF9S3FAp2oA10ePPRfwxSzc+sFEGnM5w4ipzgQ/AZwQZ1wwF
EvOVdDH71DlsV6eKGp01CIRLO5SbUFLWN2WcHjxtfJkn+K2O+zYTBnF0Z4df0NfiotqM1KraNe8s
8wlL2D5DBbumnREfRGMZTGq6+cj9M3+2udYN/eARQ7ljq+9vQFzhJ6kRzdcGyV4isI4amt9tMn47
DEsuTl1f2wkaxVD58vM0Jy6zeUyKs3IArk1gP90pGe7R2j2xN21PupZ3UenHb+8qaI0n2hvfm+V1
+8b45iqJK57J5qqrOzZuNtkz81A2SxOE5mHMDoMBiX+MJjQDM77mqDY/Zza8Q6LEDfruu8DbR2Td
YhpGdjGOzb2Kw+mBYTshPp0Knrua0PlhLEjK6xYtRAlLlJQlu3UuzH7EQytnda0TVnLHbw+mIH5T
1sxWUDOW+6gWR/6cbD/qzzAQ2HWgJE89LllvoBnYk96aCgWeN3QeKeAW5Of4Ct9HkHr39CZh173Q
4Hwr9PwDjALwx6nS7IX1Q5s1zLvsDUrBWMzF1eg8dcRMTJhTXVxvh4lWL9XdWO9GmJwrr9AfDWvC
QVFngMVMdlob3WPFqvLYVcJZipdPdqk+MXkYT4QN/rDi5tWepHcXmu23ujPdQ9tUb2FqmVtEdsY6
dNDb4EkGd9VkKsOvQa5FfGeOUsPhyDXO1PKbHvX7NEXJQ1xz6mi7ucMa2u0trNm4yEtzJ0VydEF1
Y2aFTC9NawMXjDkUTawVwIVPbBGgzNqvhqfFNhpscyOtZtM2WM5uwrlo5LxOx1SfkHXsCxuJNwYk
on0NYi2nIry/0QaZ9jOupmrgGop3AY6UII93gx/qrYqNL4GbOYeZ7KihTMYrtnfMUM0Eqj0pyvMc
OEdlM9OX5mHOsmvhN90eLyJE/TJFAqX5sBcFx81cgaOG9NfIIUSJTpc2M3CljvcjDc2nRHrMgsL0
qx0AzkW2wNq060ka2LrGNdHyQnWAbtzGBImi7wLAPNevCqAywL2IPq0xE//TpOm25bPYBGVH9QXD
uZoFgzXat+hP34dqdklIh60T2DaQZH8OtjcHphVNn4yaVkg9I0dJfG/cKc3etAr7pygt36UjP6dV
SwZXgoQij120n3nQsFipbVYzSw0UAuJJuEfHL/CYNMF0jYp0GxTqCWvSIUrY2wt4I7SH0VT1Ggnr
0oDPhkysFKcuZrHFqV1egSxy0U/GpaopKhB5rprF2hS29MSQIxImCrB9i+nmNStQHGtpgvVlcGpY
TzH0BZAUz+4Ue+fcrb6aTYnA26/JrDHMk+1gh7fS7pBqEvFCkb9nodqrUm9dc15LRmjnWHPPTygU
9ktbzaL5hBVL2Yysw3stUft4yJy3QOw30BRxFy32Rsab1aoX1rQRVRmvwZbR4zLcZtsUaqdKZV/q
JIh3s9cdAcUSRWrX/XFWMlvHQ5lfQ02laZILwewMvZY/WWvfTNq7Wes7t8Mf2fcuYRhB+NPXU7mz
2vBF6WbeGHHmrBshUF8MJVFVbPnX7rHtuDmbOSp2krpz5nYVVxXd+q2OcKoOwYZc7dW8GOYyPOR7
KyS5izsR+ygEz2u8L+SEZi+WjX+xFoX1xlZsNbdmdGrFF6JC7QepBwTSpbcbgSFF+YObek9xq9dY
Can5UkpDcjDUenS40Q0pFRcu41VUUaQhgVgiv03qQH88q2QO7rwcuFizwAORluWfWFxJ7TUDCHbR
fVu2OfUeTrG5p/XLRmNjeVa49lqiBefaeSwNg/4w5gxU3x55Y3ZKI1Y7L0FJ1HLqOM26ssF0JpWq
8J+QVF6VAB/DzoN6ZAY7hzzP0sibrcdkTA8I34p468dPLU6BdQgMag0qcboWBb/FCBL4e0gQeCVD
tvdbSU2RmcUuqamPGyrsFUCn5qhbFA4AWvDWOEglpfm592z9mYHRu5wGbu0l6YCoZmd8f0G4bR6d
GqclGYoOUz15LZULgjOpwbXqjHy7XgExsjnzlCf3hgpebhl1Uob1OQYw5c6EIJMqsfHF/FNW/4+l
8+hyU1mj6C9iLXKYCglldU53wrLdbqDIqQr49W8jv8kd+drdElR94Zx9gFOn1e+cBPFtDCndn9mu
CxtFaOeStWEBLaiYe21Gc47IUvlyLTBGHBfMbJ2T4j4+GDrrVBagYTcltJBWwuV0/1n5uqSIy11n
HZOBXYsdlFwTJG0T8E7JVzlfbDy+bVubn4z+zfVqYHG1g42/wxPVSm1X1dOE0QndnSf7T+I9UV2u
P2c390xtYCQs+QyiV+5qW0wntKYUQ013dtP25Q5BgOzQtaTIwoO5r6kyzqBMpf21j+ZxJm2WuCeG
4nRii3ggPcw5MnT7q8VVyKnEJbRiC+447Tv3XzGB29X1uMuWHrh9sLwujWFt/qURJqB6Cb3K2ObG
gmBaak0Gu1Flt/95M0PmWiYvzsp/afQ9M7v5qhAvhaVNehfuafLAZ8b05GnbwwtDNLwHjTgbaR0c
PY1qSdTZrnJZWdoZ45uhxhfhkgcYGnbx4RQL+66pMreurj2OCINPrnwi0DEkQQPSMT7ADWIthuDE
3W714KpsuzpNI+OljN9PEpPWT578l09ra4LrzXAj00p+85WjeOL5qZMKG9lcRGiBl8OkkCf08yMs
HNbdBD3sNVue7pQCB7O/wxNjJzrI4gwApfPpKKQ2Jh5pwtep8FI9vU4Qkva0lmFfz9MBojVBovm8
VQ17LzuDMkU4Dtk71X6maYSB7p/hDT9YXYmza4kCNDqhaXAPOqJ5tHx27BR2xEavYeUB7LCtofIP
REiUqUGzQwH9UKW5F6oYlIxnqVCphpo0RRlf1iBWV85502R1xEruWHvuxVi5h8r1tHXG/NI7AUbw
kptHdOgXkmWBRdOX3TbPh7f7l9IVZF7g1c1nQOX3ME5F9jpBqCk6Mup9ISTML6R9dymx3/ToBzL2
Ym5OcnbjsYjHxN5M1M2NlNqms1oPRSO4iLL0zR1qmb9LDmlREySYtzAQ8e6KMx5PsVeWw2o6t3+r
1kUm0JcPruQ+TWaSyvzp4U5glYWvhRSTi8WlY6xk0dpzHjH8Z4eBcMaN8no0j2r4qbQr6zwTvS5L
6L48AW9sDnSa5wWr186jl0MBzBnZtsbemsYDjl7mDAabGxfx1aZ37N/zKL57aX1VWfdhZUm1rebq
3aq89sFh5FjNC4qY0SObnvfmvrPrG+uvQVZGYxET2xED9oALMjQr3drHc/dO3OyVdI2c8HBkEFIn
UdSeKQ8T6oNzUDh7zEIMHSPLZCpss2d8StVEu0UyczRpKQ1+e0s1zL5WYX+ALvvEEGdtyYZbOPLT
/KRWHI7u/WKy0p3amNp+jSvCImJ9yqFsz2MLG2fw1bWo3/zVs37/OfwEdzh2duRawDGy8nfjPPcd
xoB7UCvSkBIFCdCWgL860u1ILlGytH6kDaZ9kvGvRkteMLF+iwzpqkFQ0s43h+cxZYuatd+0vqt6
PJ9ud0A01fBN05BG4n3lJ/MxZgqef6Z1SWT4ILrdBcMzSlgzQgv4MiYGULTaxVTq5B9K48MCw8Kb
VFuvo/pF025sECEMu3Rk1Z4Yw3vcqDVjI233GmmhA7SXJenyE/4G3haoXN0AXlO0+PgcIsAW3pHR
bTSqZPAzLtJoYB/4VxEWMnAHr1BaF23gO6DqnEltRu6aGHV/UIN/0HLAN5bB1Yc2cN5SrcAJQfs6
yLh5iadmN5nkAeut8+g0ACFAmhm3Lh8OtW6dhpRhB3gZcqSEhd5zZim6zDWWWlGeSX6EGabVr+z4
D1I5UGIrdKB4XoG2Nviws0IzNoONVj+V9G6Jhl6L36sC9aAudl2KS54Oh1FMT91Yz0jKHEx6s3WD
EOeeK5PvsneHb0tzf3uLFWxHfTreuYAQYUkAH+DrEzgcZdLEF27P4TQMzSVN4ySUrMsAHFpkCPBx
NbXRcYQ3474Q1lOMZx3vXOHtjLkpd6XSm0dhIsB3V6WrQQqPJgsGEhOa5HuKasHbQiIbslDXZuyH
d940JVWGkP1TB6GlKKbXblEfgXsQBUtC/OGvTkHSc7LEZhiP8blYUx78TodZ4ayMGS0Zws5kuR8I
dtemmtWhlYF5KLNuREenV2Hb+c7B77HVxYZRbQOriC85F5beSBi53hPJOSyckGqRQ4UmoUH5lHJB
hHqdgXNoSu1ULg2S2KI5x2uF3+iJcyiM8/1FGgrxX5bX3Wks19iJcV8JlIsBnObVULJEd+eHxvSf
9oE+YOzP7AEf43lGnlRJ7cBmaVMBa9pXi8YuMJt+tD4ODnekk0o2jELiY2PP06M9ufmhaJC+rGLh
+79dw6Tht0BmpvDKG8N4dgYBit0YtFDwQHN/0675OedS0KNk0hXcTrwCTI6No1caf1SOenQyMIf6
k74qDzaACtOdbRK6acEH3/lTJkKouVRqZLZsRIwQuVmCW163C+PS+ECESdQjLOJ54cJxFjg2nadx
cfKF+xn3VKZDN0gxWrsEcEgrvrgNIezpWg2mWQ4xrsa41i6EL+asGZcBvYRmDz9sYT+HLnidbS48
xorfzPau/VouE+luRommdiNpZ5ui776byY1PPbvfue04eHVouS2ro1AZaGPm5btNeObKtfQQLZEJ
FV/fBja/T/IFf3mWQ8WSLj8UvPGwycd4Oy1AmPN5Z8CcfbAGdEmT65xj+hQsE8i62YbvUjlzZ/Bl
aiRs2YweOGc2C+SjTePJlir+fWFO4uhMXWKvCbO15mNRvES1zN94v7duC28BCEK/wXyJZ90y2ke7
+gZPBHqKKXY+lMN5fZ2ZZMGzlCMao1Q3j4mnb+/n+J2Am/Y5AsSUUTcQcCSuzbHVq3HXDwFigMzo
jjTb47l3TB4NHj8b81LKEikyekvb9LFSe887muQAXIqAZkwFc8Udh3B3MF2qbOtjWEnSWOyKqFhI
+a0nUt8nDUswa5dmw1of3TK2N3YhBbJC731JcweOgdNsi05FDmgc8nkw5/mFh3J6Kf5kNW3LlCsm
7crdxoNTneuBgGly+1LIEtajszQ8Ayuf1Or6neIjDBvUtJtOAJOf6B6xquDhBf0bnGrh7NMi+fCM
xNq6VVVi/7J5krN0q/lav6u7+NhaacUH6fURmq52M6XUNAStssjzjSaaRDkBbJubnbk3PWakxAGl
D3P8D/vERvc9zlIbM4pDkxEMdzZQTdc8PbYyT/YcMnrY+wroUTBMZ33uW6Y0MzMJcM1Ddsur5ICw
pt7qw7rK8bTLWMSfgZ2xvfRm/1+JBlPpeSnL4aRLyekSqF3n6Dc2KxQqCV7rtXc+1Q0OJ7aeGqd6
/U5/8UWWUwTLHGebZ1tbLOwwdZZSh8RGlMEGYAhhjAF+ANBwdQqgDJOwQUrH5k76dcGXn1JZhR4m
iKPeZJGHpo4VchPdu192rB9m8QMoxL9lmHd7bFp5P/7iigzOjTJuHG70Yi3T9VWVNrCK2/jTQsvq
NkeTUfkZgrAR6mzNI7THXIxO8eXGxjkuuBcTD76L2/kvCq41METSO3UPTNOImkIXxgY5mjjbyXSz
MhbERlLv3KxMrmasPnuZVnwi3riBGthcc+8tU818nQvuuzrghLMlU2yGlKxH44RdTzAeebbf4pjs
80QXza84aWDm1TK9JQlBXIjzRIR/mbyqhcm4I7BSmJBVjuvixMPrdeOeYZ5eq9+1HjABwqlzKNP6
z93ExbIpvjHvQTnSsHuFkeCZL/ITZId4MmvjkGrmZ0tBfWTkY7MSIfbUFWWMpJwXtoGEuTOSMguZ
85DPoye/UUzsu1njGq2ZL93vTIKgYzjj/dtoMNxRDUyM4uCiu3gp0pinI7f0gx8nB+V5+m0Y9Dwq
HQFUOQDYu+ACzqbxOUh6/aSXiFstByxzAIEHjCdqOJ5VUiUnyWjHLz/cprz0ZNtftwUl6yXr/R+n
NJGSB9kvb1j6I1SyJ2OMETillUcpt1BWJOKjTYaJl41y7I57K7Tx1YAYf7KsK5Zt/+S4PlERqfaq
w1LELJ7yFK8zEdeqqU6X4IIQDBoVznWlU0r3uX3W/WI+WWvyg8WIT5Igc5Lt2hiQRxjF2HP3apZv
c9b9xr5qcOoG47kU2uPMDGtXdpg621n/NIjyXnGiaNvXjtet8eYLZty8z8YlaWNi/EZCMe7N1z3k
gIs5RevmQJ1vzSBEsgh0TRydwYqmqdL2iWxG5l4Wo/iSoQFjTDKUld5u4kC89CKdcXYwCrN6OVEX
a1y4iKBTpocKUsClsk1r3wfdNiWBY+urjtZwnTM4c2NBIZ72LJdBmuSEEXWlwcYPHW0n2xGwMZN9
9oblmguZ0y27qvuDyqnZLriBiB8y1Q47Fhc9EawUus2TMLt2083J2fJQS829fmsUdj6GuKbGqD1l
7r8D0AABXuPYVQQBkE6QZWyY2mH4YsRHdFyuP+GDJTDOb5oj0mH46yjVMACeRYLdoC7zjIBEk760
Ss2dG9Q/dvLSa2KVfoJyQhdxhGqrhXiUAWqpnzwtKkQHznQz2GnG1oedTf7TCpQh/KNmdc3wxEvO
9C4pOkKs6rntEhzEawJLUBqnbMZqb+v6shtW9DOqvP/qIcHfiz8EMMkUHAdimjggjTmqfJHuA2N6
dOzBOmXVr9kRejQQor4ZBqWfEHcN4WJy4i9pD8NhmWZWVMuCuGEtJtmYbx0n7ZlWsxgSxky3Jwru
YM/QwArEzVYq8TzKkbhi23eO1cPIeVt0DnuP9YEt02JkZCRGziPCz/3mP1vM5IvC7A6pV7Jd2tuM
2IZsudZ2+XUfp2J3awe/uvVWLC/2CsbJBamR1N8bZhnVXnrq5uSufqjpDaFPzGcSKgWoleCHhYsb
EZn4p5FLfM2NIL7qJc3MOLRzFJhzdqmwExVLeUprfzzPzTLsjZ6WJ8nRRw+AJ15AWtXHZB0txX2K
H+WpIfH66Fl4NVoiCqs1yrbSuI48WuQNN69J3CCBUrqW4D4onUizmHcZA18WWLDl0krUj63vYgyz
+pfFlker1uPz7F5Q8RRn+K+bNXvigpaBTqx2z0Hl73R6KIY3wJF1p/4BPDfvxWrUbV2dvJX4fN9C
aF5OU28liPNEdxuNdyvvftjdwU8ZI8SySEJXQoNwDKQOKANxVxT1P96TdI0fMU2KQwCZhO+Uf5HA
/KG2/rSVVx60If/PYq64EwzAeZcC5jhGQ7O3VKjhFAVIoygrzIqiNaguIo7PNpEj5zsJOmdI/eiX
f+8lvz+QlVE7kMNnPrICRc/uHh86cqzwC6Y/gyUZQxnFg0iIXBzb7Og5wTdZoTj/wOwe7rrp1F0h
9SmyktFH4x8QCzdnLrgJ3MAol0eCvxtai3lgKh47w6WZUVV7fvECktMGZUL1ziwLu3+Jn76iSdw4
eNb2GUlOF5E8g1AgGlXOGvxL4rfXTOU05N5A0ZpOBCsi2g7KmIVjOuKWCiiPB/Ojbez0ZLsj2BE9
PmEBjUyJ+9nArcWbZeXw3jikCJiiA6A6zGR2pezUdj3lvCdr/9Ru06F3zj48HwbX9QXnTzSy+Dm5
3Afl10jzdIzdHv1MUl4XA/PUNDRXtgZ7vRq6CK/wORmSveGQ28YH9IIMTD9NZkUMQTC04Tz62SVG
Ni0MPppEa+uTHJl3pe/JMHfn2soY3BK1vOct4c6kDHLR2PaAFPf1Yr1lSeluGYORP1cxNRHeDltq
E/ZzcjFK/PD2AGntfmjrUIn3BaWLvRiwcxGveta0gwtFcijxHxt7jStkf0aYTVyUYRVoJ89ztQ2K
9WU7VvFTqUAVW3ZFlFBqvfBnikPNm4TbYNG2qd7KqE5RH2aa4a+0KjM0y7S6jFJ+Z0WPqwcTUBgM
wEBN5exNNov8vpxMDHHWgVKykmOkvS3GxD4CNUEJutJ38VLy8pYLEMruYcygEg4puXjMvOGZowDJ
gaW12Qp3WciILYuuB3kZ4GUr2cvq2Ofx0YF2H4DZjVjRTomsolnHuS2ZGmTd4O88ExdEb3oAo9KN
2zvF0edu9GM54L5KsPf3wc6bPBNdlheuOnAUcG6ywzWH17bB/rKQ5BEawrVOzw2u6KcOgOOoLBRN
nXgb9M44p3DoQnOOoX9oGW0976RdOHxK3SD3vr1rGcyama0e+ObLLbpAgDxwVH20/FvJA4IWsR+2
RYHFxrOT5DT3zq1uAQtTk/4dh/pzLqFgs4DrU9UdwRL+9RAXb5jKV/yLP3ljFe8KgmQ4xCVcw6Db
20A3WR3aZI9CdXI5PZzMB4PlAAP8F+ZRtnBcqXAMBh+3DOHXlMU05ZX/kbUCIVWrn+9jcyyE035y
03VwWX1XqoNtn0ZMkQFcD/9ldhdHhvDmMK5UffKyxdhow81RTfvFMBHOV34Rak6PoMufYf4RrZSN
ezurkOpqJfw4AsXDialBGOfEeRZt/2hMKpKgrkJLcZQpE/1uEjO4RdM1zsZF4jWaRuPvUAEAiBdx
sgvxpvUmMzNz4vj3mGLLpGHeUXdnfzGzw8JLuX4mOUzq0Ot4zauyeUhK/1a4QPG9EqBSui6v+/wK
WEyci7ZLNlz1e6PTnzojIQllLH2G2ZFYYelW6WC3ScunOmeAPw+b5JIEo3EWXrDjoGcJnrSHaRk+
On7hhzGQO3Pt+FPQE8mPJH0SshNkzgbip/VYTBZvZQ4QgJRjBpGTJo7m+JcHD4jrOH2k5aJFnZ+9
B6Xrhm1jkFqWVvxB6wWHI9kDhgEDntpU2np8EfIoleGc3ZnVKuQHKbLbUCly7Pi5DUxDco1LI4Nn
12vtXx1VYt+k3TmAa9/M3jkzVf/QFSzs2BwpCk1m57ExCIK1CoJ0ZXbo22I39ZxNNmxz3VTNyTGC
j8yWPB54ppkqNWCcQJYnvqi2emZ9m1XQHhJ9+rBbN93gc/mDdJrqRdWoU/FjTM6gLt5zBpbi1k3N
t2NPj2NspjvHcMebkvqea3k5j6AGMOOzmdKq2Xpc9Po6aIw3cmcew4rQ4Ax2LCkG/cYcxJ+GbnCr
7B74+VhMm3RdW5mpuuBSD2O2tPs5nm+6HrC9KeycYLFlODjdR5mr5Dhgn7hW8tEQDKI8sBqboJC/
vXbaKQBjULGZeDDcI/SC8U8c42FAVP3f6HGMZIF6mJ1sj/eTHJ11A5WQGk1tQmPTWSxLGfVKjUaI
cfGaTbaiEZIWt5Wo9rXPUkd6f8BX1ZvC6xN2Oj7XmP+qURZy6psJ78fygzB1wyCIAX/dYFkh+2fT
rVyiRCHAF7llP5BolnkxY6zqd71mYqFy1AldEdQNK/8txfYYlphWUo83zYQncehsviEr2Esmdaat
jAtjGQjDF+Zx5xbb7N51TBF50vj0V/zO0OwBdvCUuYQLixLfFyfkQ1LzDcSmRWRGGj9qdbIVDXW8
JQH4TMVuwbC7QQHIkkPo7GbA/bMO0vsGhYesrzUTuU2NOfxfgDFzf/Pg+LcySI9Tpo0M3dZh6Liw
6iSywfHjhrAs76Md+/lgFryGhrcHHBof8rQGb7Da9BnYLBF3e3wKCibvhs9XRR63RXipOtkZEPXW
t7eJzn9Sd/6DDtff+xq/0j9+tGSN7IOPtrpxZK3ovmLPe2HC/Wu2vXcEGg/j4nU7a8WrQtLDj8kX
AkCJPpQEygD77Iq14UGJSr3bl9UAZfJWXgbIyvvSz8klnvxzWxgV1vGYUeu/zShig9Q8Wwotwdp6
Yceqoz5zmxPKkrBbkTmFz1MNInCP/mDeW5r/lYE72U1lQUp4b+9ljnsrQVW3ZSGL1tBknpjOyHRU
uuGpunQ5CN8lK4/D2lh34jBOo3aiAWemT5jUhppqYFTEUBdgHP9LV4Jtmtd+g+lrqBGvSk2R/upc
9mfm6HC29Cb7gunNyLovFgVQrOX8jVz7Z0AosiUWpTtSWjWe8M7ASEyGoeZ1njRtq5kKk7Uz5t01
DdpPK7PZLwToHix2fdzqDD/i5cII9lr0g7NxXMIWzefcZYPNXVNsgYw+tJKVOgboIWJceOeFeM2L
WWd8dbl9skVHR+o0wM8tEUdYGdApNLzWs9lQibTLO9W53JjoA0JjCR7rpXrNHXNgUErVBDIG7hQL
aWAGl7inv7H7fNjDwZCbJc5eenvZWq7ZPg1z8XwwpTwGRqvDYGHZCGjFQE/649LY3koSBcfGL4+t
qcUhuAj21eTEQ8Tbdz5FUsVa4SkXUEisSf90NV73HCmusoM3BLNp8kX3rjP/P2rdqvgdHvD9E0cT
E3wkybbubjkx167xRhAfyS5kLIWDScPBnylS7Ux2hDq4Ywoot2fqCI+aNyDjp2N5wxjMm7Z87T33
EzPOPltFZFTXDKq7ozc2/+X4Gba5WWlIXFV8SQE54LA+JX0/H++rWgu7fJjbTXFAwvEu2uZF14EZ
WOtHTz47pTkzRx7unDPXf+q9oTuL0rm5yhcH3a1irJoNq3jHqaFhYbgzTSi0//Z+BTLJXZt54Mq4
aAI0/ESzM8OoyvyaW5l+1MaR8VUzbhbDSiPbsqmQoL+eLK2Z9sqpBJpmRrmZ74W4PffYRVNmfYSB
0RslOzbQ185lmWBWOHvZL9inTkFaSvX5Qa8TPEeVyFGsJ+zFAive0sqpCCEpk4S0ZF2pENBOTkYf
q5IYxHfphqPWvd93jBrBtUdwPSQPU3WXq8sJFDVFvtb/ZCjcWlrNM8bl+t+EyR85X3s5U6A26QWz
CVlthZedKM8TX/uydVbLdabX2zuhsSTnaNH7XcbfdumCDEUe+KKoNC9VPHlnSsujbTFGrSyfxx0S
j+iQlphX5s3poelx/4KDzi4NHz9DZsAAdQ/leWI2Z9X57ztZEcXeC1ryGV5CEjGEAjQzOQvTndmN
ltF2j7rw/zrkV4V3vVCCjGNmbV1wuSAEY/eWIE3gn/F4ZV0mfG2g/JPlnBqzK87CF8eEi2ufNsuX
Tbr71uB23DoV9jOtAGtAmS2OE3v+eLHjc4qOZYMmeYpkx75j9BMdZcL0bCzwizSHhFxJpuWoOvuc
Jf6VIHjvbPiAu6RIfcJBv3mz/tOa8oFQq/RiqOpQiXY+GwMJ8UXj8PDZksa87H1KTlmcUzv9t+Oq
65IZk47Y2mTHfxdfdfqP19jkyWOJYynMET2t0uXzxbeM4GQFSQ4sgIwzQmTIN+XAPog1QRG1elpY
/lkE1h/2kW7k+bMOljj9tFJd36p153UXSRKMHmoGQ6c2ZV0AdmLNujuwTnAfnOm5quL/9+2ot+yo
rmETLVZHx71a4XKkzJcKkZdDHCLHcvHqaYp2xGKu6iB3vWTzi6k8c8vIWv6tWXftEkduiI37Yg3q
X1eHgezM/KQbxa95YTwYGGxj/PYV5aUeEc6OGtzPqoMxV081vXXIYDcNi9J/6jTnX1IKiXndgeUz
1U3heSxpbOfGIJ/uzTi2acLpl+JzIOtRbN2CaiPuEI44zBvhjNXv1PPwj0a1/KpEsZzJ0KJfMHOM
vhiBj+0oTqOIPSgk81PZ9c3Ob6EI6fUfpTvZSXdfm+63W796dTGdB3PeJhg5D9Kyf92V5c2SR43P
+13cg7VRJUbNPL1SBFIzrrdvX8kzxm9jX8zuYxE39dkxUcffT5S2Rp7VZ1N9y1iQDqiOAhtYNNOt
U1EAr/LFb+WWw42y9vUesGiMfPfJCKjF8aGXZGRoJbz7fQcF6T5dkzFR6lDr8zNm9D1Zk4hEMTmc
xlm9ExzR0c4CFMzbxEM4x5NqEz2zDdaeutD8X6Kn9UT+a5p5clpW/iASoi9245zmLWOW+15kmW70
JBmgsjYOcVGkYWpgQ7v3OpVimiL6BkKon+7tgYX8LDge9SApWSeIciuU9ELqSOdMava4VQOSRJHl
+n7ygqunvOXaE4m0c7SJjWShPaB6mA8GZyRqEA6OrvLG6/0/bKYeNNOioJaCodvwYgzsY2oKN1eW
VAAZ6HDm76V9jiVnQud1B7GwAA0atW7eyMlzJLc0SuSPcYlRQZI/hP4AsFTj6lwfOuskH4c/2NY5
x27sHqAfcF560zMQAXGJESIIlH8HZJTuJk+ZFyj/ZtkS3acOQY3OYStNm5wCdPzRMBMjk5oIG8wO
6g0V5/MoLOqJhawWskMWYmuJ0AEJvgCP/Tdco1flUTx6ZDRv+nYNvF2/Jwk+plsj39XcEMBd5lsP
PylSoTNTTWTcqXgprCpa+pdJ97jbCQjJi+KR7gjWUzaCkEFtySbzr2eVFuOj9NfALjQkFFPwNLC2
axIgdGTf8NGUS9hbiB/ysnvxqtWfluv2zsAsG/Zua7FlZX0+tSDS3RHtZ1KF/YK8xmgmcRkWWopO
uU7EKNWi4ksebFyY616EZl5U1wlAQktqPI2j899IiFyIDZwsCNIzdK5PiyWtK6WzCRb1u8BLEmbV
zMydDfpRutO8UbRjREQUFmx2pwDd5XABT9f7cmG2GJ1YpWcw+UDTt6AosLiKwjohzDNOMvXY0JK2
43AtsHltRqcKIqRDuiv/DlaF/JwDZ9NCeCHXVD2MDCLh13NtF+S6g75pUPt1zrXiWGVFkD+gq6Aw
aFPSUskdSOAhhtOC/j9dGEg1LiN5nB2/gAs0h6x9WUzLY+hF+WZ1to0oF4Gg7eOHpe2LhNt9yVGH
CUWlaTq1dwpUEk5m+jxqdFClT5vWTcdGtn1o2xknoqXB3fC+iCcfrtkEacTpgwXpxrNZAeNSubWR
MyIb+DRPDIWcE2hFqgxf3LAT4VCY5mNRe9e2rVPqqAo2HBKl4xLgR8Fqq3i5STWsIQttCWCDghHw
oeixaPfdUj/lWqOfpac5hAA2yIhc52MRTAi4+RdvzK7cFOKKsI/fjQLKb2r77IrXwFPvPbG23LUo
bxI2JTEthtKJb9H6ct7eT562SJMwLqFA3xU8fjx+Z+uOFKapHpo1w1KBEKtp0nRn6QSAoGR2jsQu
g9VF5+IeijF+HnUWhm37xNXHbbsoEk2JP/YwIiWL8YWvIT1kcdLugqSeQ74Gh2VxhiokS4vNXMTd
vhmZ8rpmVV3RQKT7HlESI+IZE1PcHvrezB4cFv1msdofcc0zZew2nDJEXHTeVfM7lDxrLm6wRvga
AeJwDPSaw93sImlGk9U+zGPnntoLu4F5kxiDeqvVwklipPtFZ75jgY9eHyNzkyl2IlVifZKWqp4l
m2izq38vWB+jPJ0D4qDXcrHz2F6yWBJuwfWhJebJX1cFU2n8bQi2Phps2LfZoNjPOPMZNgwZb75/
ZOTJrocxhpA01y36vk2cSSv0BgkvW8YW23DxQe94YOTt4+oinFQuI9qptwn7/H4M5jevnj0oqPVh
GQ09VAULJq5h2FBevkT3qdJ9gUB8qnHUBgtNMC4HI7uliQyAVIqdcuMrmlx55K1AhFpD4PRBnYWN
/8vuGSdKLTnrzqeVYOjpUc1hg2eh6mVslikLkmicKJzQoB0LjdCJSrVfeIiSB3YmIc+pc3GgEm5b
17RCVysI1XbMnonwojF5SD995LeUW9km1+WbNZj+05yb0RCwaKpbmLmyiL+njt1YO5rtQyW993iV
Zw8JZJhYIxDMCiyIaXVKHUMYHKK/PHE+rCr4rGqMB47H0d3GOLzZ6pKW6SMYsyl9Y0zfYVXLIKL9
MNmy1c8qzzm24gxi4pwjl4PYd6AFY9vanc2JzDSnovVUUr5WYJm55SIVkFOMjBeN1PJcOlpzKUvj
4/+ZP6V7ooM93Z/D+5DKlO6b79nGrXU64qAGdizIqj/mki23Vt3QbVYRAUHQtZAH7kxq9xXuVaI/
2AUtefW5mo73WsOPGXlVgUAhg6B5WeEQZPVhm/IXmFvY+zGZ6B26wbvYG93KtoL/ikrFGQ7LxGnZ
yphWQHjuDpZwFQ4zGShJl30YwfKyUkQe0ASCHYGiRPxytRmRZ/qrqQHfiu2a9pMgTmY17JgTx6YE
tp37B7vjNA0kt55wfY7nbo7aAJpRZjJ4H8g/vqcC2xBbx+IHQ/3IUYpDpZNIIbBkkOKHNrhvFjf0
MkaU2spnvz/B1tTyt/ssGNOp3hqzQza2V8d7h3UayxXWFl13STxnP5S8FPOQA/8LNBZW/sFz7eIw
8shXWWNfF347gs2gt9gOX5ll9gfNsGhSWLPCzGkJEZMVHqu4eZ1RM/Kax2/L0o9XX0whJksVtRPT
ZvCQe4s1R+oKqGrAr3dp9ViD4mbxUd9qLmmu+2pNmiDpbT0SgEoGGMf973x0CWhDzs61Ql2eGRSh
jl+iHCv7i1bYNLkSBG2HGGFEDA3yX9vkbqJumnhL+5catk9Yx/jZsC1LBs6IorNq0E9tPnuocLUf
zh6sGhPunXviV91gpSpWUOqivyI+bS61KZ8n2clD+dkalGP3/6SthV9NuRefD+Y0w01TCOyOAwfR
Js+cS1Jq82VoyuDRxZK1To/4Wyu22qBXiKKeq2OOLuQReOfA4yGw/xVATkqRYQJOx5tbIfx3mFjs
fVxU2zJD39ZhdlUmOlbDp9qDirnsMrJZt/S91b7li2UJ6u1nJexj64MMn22MOIpjOc86vAiuOlUt
0z/K6WM2I3TyO9pMB1r8TjXg9dKLAAwYJgYJMAqjLMoDZD0j822ojIW1yxv/ncs6w/TD04tb+mS4
QPdK5mlwMV8tNExRYWb6Bvs0S6BgoxIkeozkuWiwse8ag96fXfjylJrUXxVLgdDTrPlQC/18b3I9
QeeczssvRVDQAU7U4yzHhc0fpfdCwHCkOhcjvK7LWycYpJtTq86ew4rzeZi96dPqoKIs3psJKTIM
/hiD1T5OiQRdwTJinlMPE77uXn3zNpYzY0jnfzSd147cuhJFv0iAAqnw2jlOT/KkF2Fsj5UTlSh9
/V3qg/tyABv2mXZLJItVe689PacjPdy7BU/N1iNCuPKcKHJCMWiahCJn8ymgK7+CR4Omc6gJoR7w
zC7LODSJYm1jBjcYIfulXbW0skeRo30nz7DwaJnc3XxjRpXTZhOTr/o/AI1mlbkxFsUQmLDhDSfi
leU2thGS1Zb9lozL/H+RtaLsdje9ATAnSAI8p3f/y4CJKg2M7GGCBEavxMMrKLkqhK2sroH5pigw
Lm7Q10Sk0dOyU6IdQpdvYfBQx0Hw3dRQe7xJWTRMrS3fgseJO/+1oCmuksZLdhUMwbUqsKiG05if
I9s+6JRQHouGvZ02lALz4goKjq697hFn7WzD5whcRneRLC1AjRmxQIT1AkwdaMqRWWG3RJEyPf7N
TAV9FUX93fHl1kyqPG/+B6+kWptP3Ry+2I4t9jECkXym4+MBP7xT2vHHk8PcdhfZgUmPRxNa9pL7
Mag0Zv2JYQeL/nTPOmsK8btqGAyPzvSHxge+2QwfCJcDKJf9llopuwC7phtVT5yJ3UfF7+wJlrZ2
cWP9bhctCn1ZzVWT5Z7lKHIDgSKNmWtEC4SLW0C/n1qchncUc3PUJV2DKDR2Mqn6k1HyEi0PCKEt
vEAfNwSYesxeQdOu2sH8FVONrKjZl9aZF291fkw18QiwH9hTQo33IorPxkz39O6Vyc0iP3M5Jup2
MH/rWN3I//JPKOXeRB18NTVX3Xm8Yh+MtnOU/o4J8doLqfxhzbT/lVI63fkDo1/H/Q2Cq7ziGe72
UwmBtvOa4JoJxgRRjwsaM2qvL3IJCQy1fRQkgu6aMr8xWk7Wd2FpoXjJbbf4AT3mbVC5Nc1J0nLf
oWV8jfsmwGeCeLxhRnoMG30I6jBfmyZTt7uTRxsRAuo6STm0FltpkYCJZKbdm02xNTEDmrLe99om
1zQp0Pc6cCy9XaCG7FFp56zbFgJx3cGboVMQ6p9kquYr/rBPK/1lQlQ4G5phQ0JvEf4DEQFOABTo
vRkoS+9mK4lfZhUso1YYspcyighge2M2PlzctgcVE5b/SHHhyu+3/Q2xFx/iMgfN/JSr8NlhAspb
T07lkMhoNcq2PzV6H49ZtIV46xzDFqVTIVu6JwB3t3hX8/3E2BvRWXbJYX1Ek2Ft27Yk7Ad0oBVQ
RgDVnQ93hZ05sa/SU69WXF5PWCokIOK04yd6+Gvtv4NFmR0s2+m0bJ3DjJIjd9BNg0vaJjA945Ft
1XehJMU5U9xpI0oa/mWWJdSDPiI1bR3JAdUPbtYqZnjLLIzS2QROuhvTXcVxsPerzlhNrngrcgua
m16mzsn84/hP7sImn1P90qme5BI7jnH4NQLgNeEfjT+i6um5hXqW9dB3OVdsdCGY1qZNDCu+agPv
QGH2WY3o6NKc/dk4JVhlw0M/xcl5Ntt4O9Fvxz7q07QN0dl7VTauzMgadz2xhgiIzbco5SgdgXET
t5aSxNhHDhbKYFplglIYTxmSaoexNDueF4V/cyMYD/iEd/MkHzpvnnfCJr1rZnGu4jkt15nVf08J
8ofA1G/WLD9NXGBrKgzyccw0wovOlBdX9LbHILWViNQnUKmXbGl5GX5z0cIfT/ddeXSzBlk/wawy
zr+lTtEGht+ZwTIgsPSMvTHfLYEoNvepa2rP31BqwpOcGcWa+dYQNpJ6sojBUTUHQxEQWGpGuXVa
H/oRXIWeQ/Kbi3qkbWK9syxyqEj6bbD1uwM+tgwPTTq27ypnzuxqtYebfCmcMXnKp7xDrqJqAqU4
IZuKABS7BYjRjONn3tkEbkYkCg+tXudJO69hwtn71tEvqg/+5D1LE53aQGmNR5Q3w4A9xC7GVKqK
Pu//8K4Crp83xWtQBCxdvIpo9avPRA8oIwmiXbMN4a8c3qJRhyQ+1E8grgWvvUWYwicwuaufqfi/
SzQovXbpiz7a0iSAvumwZDvpaJBj4GTJ02QxqZ5S5ucMbkM7SGCA15+s6EOAWHLlGrgQvCgAvp1m
zOsaFklsWMnaaRRFUhAWa4M5HyVR9GBH3h8Z1zEgsjomUmojBEw+3wxvkxEdCpuXtCHrhNiL6te9
J232hxaDxzGS8U5aQuFJeXGmulzrWkBwy70rpm5/nwPi38miwHC2v9eQUUVTsUFTtbFNn/zMuIPM
TH+dsHY+olMm/jqjQ5DBTsTxmam3enhq+qQ7WFRFTK8JJAmqINv5hvx2Jiu6FH6BQCWbjuR5cjuJ
2qtQZgmY1Rouuvi0LPdPbmI8T7zaP4blm4uOZ0mOQdIPcAfxUPdWEt22K0AsU9BMZ0XFhgjZOnNZ
QHZfAZDkJfU2CrbYOu/poLWskiLEaNTUEmAhij+J9RADDKKNKIGQEizp21iH6wqi6ry0V9Mw58BN
P+6eGJN1uplNj0BqgchMHrMsy7e9pqLJebwr/sK4q0oVbkrQyav78RsNXbeulEVDilCZiyNQtNpy
RqCLQBhAOL6HNO04l5ecddX93z/qDM4R4zRkkOkUyd/EGLknGtivcBetXS+Tb9EgrRgDnyKla1GD
4j/4DhNn70doiXSFjE7F4VMeRs5FeKUFj6Motlbf1GeP+cdT1Lj1wbe6DluBcZ1GbkOkedGlDDDQ
jhkUJD82V8NSQKQp/etc6jfEWSRbrrxF+uZpOCh54nzCMP8BklHsNZ0PAF5cxKNhOGSmexpSv3hE
/LCGlrMt2wk9VIb/yXTmLQ15mDqz+xlPFfMEGUT70J/pDoKY9MztaEXJrWfM0gjvYojoiQ5rm6v+
IV1GELiB5GaCMEXrAheubzskOpXlOq61Qyfk8W5piq1wuMe0Gt3ooP0H4dJQFrX5qFaApyiplncj
jQdnxVyf5M46xPVsnpLM9k6pDh/zqW0vjSX+dgtn1VEjAaZueRA1kZHBHKA6sYv5SjF/ub/AVDpI
UxbeRa0AswkVzfuhACVt4QUY20JwkGBv59TqLozmy61igoKLO/YvRdPFf0vE6Cl8lpPWAIuRqnZb
ocZzKK+WjLP31KxeuyXXeizUTfQceXW3b1Ifg6Vnm7+lwyPOEeQeAhSvtTVyEkzzbf40fqk8Ns8l
842C4n6ptWh7c+VeUwcv8yhs0Yx0TmYg9kUSWR8dBnAut1m7TLMrbk3zR0Ev00PfcVYW+q4uojYK
p5CjOsEFn46hh4itO7cW9UTpMYkN1TkbVLn2I2DJswn33nw2PBTTcbSIy3mQa+SdGlxnJffLdN+0
6xl5sx9vO3qoKwPIzoX2WIyuCK7IYOEorjyuxJ73ovwsesmgT/cU5HnZqLPR9S+2SKPtYJRb4lbk
alYBdrE+DLdplO0ai4J/NspH1+pxzeJ0WxGBIBdq5S8CudVR2fogM+wc7DCAOcQmFCgOY5mf7nns
BqkxsLzSYwMWZ9vObFbOKG5ej8a2l4I6umSKbbXip4UiGVfL3SxzX7jZQr18mEQ172ZXcoUal0jQ
Og8pk7v1FEN17TLxmpSaTrpL+y8jKbAU6mkIH/k+5kM7e+feRRrT+hIdBRase12MCGFdej5bDvma
FD92tQHjAiga9/xhaKNvd5xQAybkRMxRfR64DTaWCk8aebkYn2yC4hPw7R3qOhXuu8WrCkbA3rN7
ArGg19MKADdjv/PZaRKe4V7SasRYsbhxcz9QcKgUoElFeU13kPoSORzHe2H6z1PZlps7BtzrzXxj
uvyLTYndN50K4oKXPmFS6VuVPk0m7W1bw1xyy+wTylK6sYIG6l4RdFDYYH2DQiO/PNNQnnATxm7k
HauUZMseEmlFK7du8NIQ1oCU2E0ZJAuVrPuAPzHf3yYa/pXC5m2gGwi6ATREYKKw9lKqESQffGMj
rAkAAhWKV59mcboGctqeWwdMbuQ3h1JoBhd+62/pStJUQIV0Q22R75yIKTUsI/+Udd6xkGjSW8U0
LkbM3KrMOaV9/dcRLOBglL+ZPQXHWNagfMiltiWqgDjvos2QjPRCkzC8UIhFF4z+XKojB8cfCVX5
cWgq/B+GfapTbu33LiJEIyi+ohkPNufqyhzyP5OCya4VnSDbQ699T+sZcsKGLRc5W+RjJ3GnCRgU
LRVDl/kmnv1k2/rR51hYYmcjHzYkbsuxjZMNmn8iY2T85DIbzFt86MXs4diYkEOhnmPUWpa3YEbg
GtqIqBLYjoypIpy5WHMcwqWZznTFmqbb4gWEJhKiet8yf19ZhQmlNXUQ4rlPNTFXq2pOf4WF/Xov
Sap9EhYaeBcnc5mJq4+bChkAy9Ys6AYUUX2oZ4tpJjIIZJTGR9GhehFSfI2NiSZgJHFSDHa/w03H
BDyzYRGlfbmL5dLCCgG+FOV45PwLj5KRXNLe5iHyt3lq7PK4uVmdeyRzxAUuhGXmHvONa/JU08fa
Yx7lxRzhrylC3AA67BlSnzQN7qPjtHup2HH9IT/ENkstBGnCYGw9mP4+zXN5TlsarYPZX+O56g+o
FEEWWMOxt4J0rchV2XnaRD3dqCMUG8aUtn+ohvIY8Q2d/kNJ+IG9KfyKUrSaqe6t4MekGQQxt822
vQOG6C4gq3IBG0cyE+1Q7SmcE6A2e1qp4xctj58RYtd9FNIhsaiU/7tK22ml0a57kfF4p/xnXASJ
s0IUbn1UkiKENC9KnYaJ6v2lKofiliJi2zjcGg/AcD9dCAcNAWwMe9DhtmDSgA+N24TcwM0CaoH0
ZiVMr7KKloJtvnpqEPtetk8GqYFk6IGc1B32MNFIOPoWvhIj+sG/DjTYw2O6uJTikQaoCKyD1dq/
NK3zc+Z3V06l4JIMSBTy/IrqA3Rbj48qzlycProm0sC16egHaJRirGW70KC9POLzvnaesUmB/GKw
wgRNfBouwfbFhYtwKxXueZAaL2JuoJl6XdOvbPZpBJE+kUeF4Z57gx60GUb5zuibM/0s59Qak0R7
y8h81h1HVnZib/CuGPp/1S5EQItNEB3bfIW8UZ4FULcNSha5DbX513Lwm/X+r3m0SQ5sRXKJYLGs
U4n8D0u4fXozwnHZlQAguuRruhrzQTtfzfgWVMLu8Q3r/CCn7rlizrD3IqDCd6uNX/rPdwVziNYc
LYnI6asicukF/kkvERcZWDX9ZnYG8zWReN2yIEgXUCKIlRKZI2Z74kZxGmybZWaS54F9nrLkPe+y
8qgzajnGFlUY0o338cnYBtN17of+tpXZZVB9jYl5OBB2GJ5EG6JwztDJFXYrD27H4GgapYO0aMwf
xz+a6KJyCUgwZoJzh+ktaIuX3K6mbaTBG+nJ2CfteFDVLHema5WrOqWsKqOiWXlhOm8Uwp1VG+hP
xjbZoRBA3CvGYtqX7+wujEAjExffZB8ng8DSiqk2cxEf/vzwzDiTBKuFEkHHY2dQb+EKYrLBvv5e
OfInr0DSV5n9bMW0p32BEiIoG3BfBXEggf0miCjG30Qdl036IU71EVP7YjR1to2P45yhCOd6yiAO
6bBYCYe5vSXJn2XuRjlFGsSmd/D3hnCdAaCQIkKmGZPcqLqSer3J0JHcEtYgSg1koKYmjiFsH/N0
pm2f0VC7S1oEHXCJSvNsjtYuG+VBce0+1VmSrOeZc6PkIpREnn2U7AvzEmmb2yR2tNrnbsSeT2ti
od+gMwa+xduGeite21bVHwPDI7FnxYDDOfUDnu7CbzaVQMXVD6QNyJnXyon0jwCTuYv6ml740Rvz
8NhrsE8WebE0J04ilKveyjBIklRB07sJ2FFxaWAh55eTAhZfBGTtLDr7OYnPsVP0uzm4ApXvWd/c
20ZkhnGk9QlpHz1d7BQ1ORaATkDQR9V3Z9e4l0sLw25VnnEPgU3DR3hrioaAcVtCeCeJaKOCAsxV
LL54o7bhzP4IW+SKnseh0Y90RkcQxCXVbJyP/9SMlJPR0HsRmCHZm0O7ntSS0Ee5gqINbJ0GVhYQ
ukrJ4n0mtu/Qwsu6dQ1tZlt6pQKLDmi5ApjCILl+L5xJnjmCPKA9D2mdtAhv0bt0I2SeYWCduSVT
LSbRHXmyUXvzrPzscBM/DbiqCQgrLH5zKnpEUc1wMiZzk5gTS58zG3sxLPjCjI+QsbmNxDd7jOGq
LdNvZU8nTDTDgY1tn2Dt26fD8MIiGY8EixxqLg+XelH4lEzz12WTGoT8MrLzlPIvmb2QBpunvi5v
zjKIZ97s/ddPKC2akMFILzlMv2rJl2W18fOcA9nC6KPpLAGpt2kTV0YrIZbZP/RuPt27ToQmp9f6
T4VhMROLpvdEtYhdsTn5EZJoD4MiZikEgkx8fEKNgpsXscJHhqPbOGNiu5gkKh29VS6WVo1CNBKZ
h3j/V+lR4qo4/R7yoDz5VckGQCcCcgDeOu1tSjomD7FVPw2a8xPnL+jJxjkounac5Wa6CA+b7oFJ
LGHmgXgjNgUgV8+EYkiNLwhy3XZ0KLGsAlyiN2uEk5X9y3KRwd+R601NB9+HcnjymPbSnynwHEe4
l2oRUM92/j4MDLK1lpwYX/4pELWutGt4Oz3AlkDOcRAMkAhViCGjL2FrhWQ3qVH16QTPwwJbmdin
//Mh9Dr9m9HvWXX9x8xgdT/wqFZeav6JIrxz7iKwovt7Meu6XrWM2PrRhFsBZhk3a6fWQR+8V75D
i9srEzqu2MIK5reMieJoL2Mbw1dict4vwjhmaMiXIuymznTSY43TNxOH5TCmYzEfpyGF2Vig5Mb5
yPO/RQGhj8TTwvIowcdNC/6txZC8isiQO6D9Km8VxObALOeHjgMPwSsOoQQZl50AWbZv6bJ+ZXIc
piR9iFDsU1M/cKCZtODlB474nNwbhpogr/nUBF+EZapp0aCvC0Ip6DGQj3xP2DUM/QlWPNjTGUVF
7XYuvhik4In/neXc8wx7HjaiwMHhuyn8k2XRRHl/Qvwrr3T/AcUz9k7zlrv72H1hvv+JcJ6DMPHy
Y5eH30af6Buc6aOv+RxmR/Rnk0sGyTkdWr+I/A0toI40iTLdJ506BaazHoORIMOwnJ+WmYHlEV5O
OVCuUzyNq17khFDFCCzN4gEJrmTAPtMRRS+Z1O5eOaxd4RTDzhsUedfLfOw+A8q8+ccauOy6JU1M
l1MhxFvJ8GDGgYj28Xc/85cSkestJTiJvNKzHw3dfFaGZR1Id2I4kFwAIWCrOM+WWWzrhuuIijhI
LC4+hzkaUqR6JSW5Q7MTvcVVD/6ZTw82HoEwOrFuGzaGiUSZ2VOILfX+H9BZncqYHRG8SvsXLFwB
YyOWgBJhhpw9txQgYOXRm2icILQwicg9Wt54TISJM7fN0V1h49wOsQdaiTcM4znbK4kdB+G+0sfx
Nvf+xzBS6QEJFYPDwM7vv5KARjAx7Q1TO7AZpG2FG7NnTRMa0ThglCbwLIE+mq1wV0Y14X+Nnd/K
OJiDi6BKYOnCrHm9X/3ESJu2RBTBPaza+kk0rDoZ+2vdMNlUFTfeIhcsbUTczLlxi5Il2bmwLtOK
8SU5wQPygE2b6rduylin+Ok31uKvocg116VLQa0mLonmH/aVI9jWV9GVz8TKwvrJCLllRPxcGzQf
Bl0/QCsLNowg+9G1ySBHRuLExNVTe2a8PJcRVGLQp+ZJafsMtwXjLRZcH7lE6tITFbv0PUgwf5pE
b649lwuibhxz32Q0M1CiUEqqYyIlP8uqzW26rJKlNxE44yMIiPGsgeOkTpAeCmagJOV0b8Ww5BsG
eb/Ll1EhdEC2XeKb9p6WPzqPPzyb7Lq5s9WrNMT30NW4Fcpq3suO62GDRnkbWzb3U5yxPI2jKQn3
bYIO/QA4VegySOGUD7WD7AQS2RhXTbi4yojegoseFkv9QPZvad6Y8gd7K5H7VBMQoWvGtn1LPXOf
fZbF8kr2M3eRjvjuKHqjbs24zcFNQxA/76bE+GycxoUZhacZbT0w63l4zTzmcwr1TxQ4/MBU+yDx
/YK6xaBBOd/q1uh2llXjO7F5S4qcMTAdcWYTYuDyEwlrX5J9nObmsMEOaDKAGcA3RyLfpTPg+cUL
U/detk/6x7JHsVT7VYEDC9hdntFAQj+K4QCTzL017OYjdvXiTxvb6tSiHQsz961dTjAVqXe/BiIa
i45YXRrt4KkO+N04qgX1zohzDywlxOUYkNpKCBQz1BJLVK+lPeauwkx201x9ha6iJs9qBInheKnb
rlwVDVe3JX81Kh0yTHT80E2NgcNVZ/sZSMW6lu5wrOw33CiHJrOzhxo54JORzX8znxBCrw/bPfOG
1Wi5ydWegl8hBlJcazPw6SK6YSN8nqJRom9Dauxa8pabYbEv+mh4iiHQBVmFCiWwcFEBuMNm5KKZ
S41z0Wf9OsyTE6Pm5C0uchpK0IrufbqKqEsi/6wXl+JjD7V33SOY6szIOIiBLn5Agsu+GmwAAjW4
dOamuiakGDH4NTPl+FAhWAU1Xip+M/Q++9BJ96ZWqLPCwT0MXAZhozGpCIP6tZXEgCJU++fgONwk
BC7/h6jI6gR0FYSBpW7j/DPphPu0GKbCIlrSDJ/MwXnUDD22aI3SdSZniGUVII0wpOHpUPLbU4Pl
Aepf7cIHjUP9dy58hkiwgtZNK2qk1d67l9X/AGfrvVEl3a4KNXL3DH4fhJ8ZklgwiWJbJvjIKjB8
S240utq3yjCRfwnLWwGOUgAYBh8IogVHWMY3ZOOLwAiI22LwsXL5MfcKvY0KcCN0w9powSO4yVFB
/VgFC+2vJSC74PHsRe/dKFjUkRMWIbc1Eq8dU1NVNdC1wnF2idu8SI+Ia+nOxlYuT7TATTAyeukV
jOvcfQMzZDCkn5ITvm7kGcVkH2oPxBebIODv0LqOi8vXKpLyTLzfUxvXGyUd0qACxRiDLmK1lKiA
2r4Q9aSwI0ZAurELu6OkK0HFWS7m+MUxiWQDPVCMLtM1CFKuu/6nxa1wko6HawsPlS70U5wM7sZB
g7NuQ2rKKs33Jh6mlUwjpGXwKtp64PsSlOL0kf7RXAItrtFWOESIaiv8SGb+Ty63Y3Sw9jacmPNa
0IruY0euQ0/sEiu0Fl/SYAdzLRyVdCg4hCJOzxBDSKzVi2vH2Q4fQk9VWh7HYf7beig2wPmKg1Po
Q9fBmkoLjxJ1KVajlujXzKe2ySJUo0AXGdzp98BnwTtcs9bGaPuUqQH9657yH/DDzVRiPrfIL+OY
44+AwDiRTPRCtvak9Ta1i11AVc0/3AKHueQsTRGdu53g5yrx0jpmealSPByVpq+YgxGxXRTKCA2L
teK1QKCZbYICp6FsvL8F6wELMMd/VjKem3Z0slt8pdVjbqT/jN4hjCzZE7OwqjnxVkPg/mZQZ9CB
eYy46uzuaXFYJAqu9I7CN5K+xlSYa9cdaGo61OAN4jVYDFhQoLvuago8xJQPrvHVgQ04D77+lTfs
fLVX/dI27l4hZqrUBtNxwhVhQvkoiAFbJfW8J3GtX3rfkmvSCAhAoJIJXTAdoCztgfFs5Icm9+E+
WTcjw9uBaIgVU39vX9T1LhDPXpDh2gwYAzSNDdukQ2BnrybkiqsE9McWIV/OUKTWm6yYI2wTGxzI
Gwuw/lWH1WGIiMkwyk9VI7q1S2vrpNLdkQ9xqiyQTHpgBKaH9COFErUyFicBHxwGxp+5oeehe++t
b3KDlJ6fairateNxJ4g64glMlV9iAqecxfxUzV5KjUmHX+daYG2cL1jFvzKDpzgMizjB8F2WM6hE
v0fx2b3VNvExgaTLxeOg5YMuKarRsznlDFuUdmhaZ+gpei7jTmeINZ492gZpVHLCmFuiAKmTdpEz
RLhisn9RBPnEcGaFjZcpGuZH1e1azTkOvgHOg/pulyCfYeShh+QjHTr1e8p565LROfsq4emV0jrq
kddkkYhR0aA9pBGEqHvw1tGSfzCbzIjG5OA64GmWIo0ZNnoiuAq+XFo3oQNUCcy3H/Fb+UgJNtGj
W/IEHWxzgiMe8sNzEPIbNvd0spcy4KBdDR4Yq4RPFgCH0HtPaMo2k3/A7EnMCcVTZzTJPi3QXZjV
XPNDafULD/iIqm9G5OKBxXs7jPABU6CRTo6kqKwQKNVd+XfOkFY70055PiFFlsuxpaoNWdfEoEbZ
R5WMRO7RJsASMR96QSTPnA5f+PsvdDERiYBLjRYbDW5vdnyzXRFv/G/EAAccPniIJEdZ77ID+tUr
o1s+IVqXfR1Zj8RlHMPCfGb7WhTVbFq4H/EjcoJBOrUryj5PvfMOYxLyQ+IN3OrBTatT5haPvlk8
DyOpyw0CI2itX15qZ5vQ5c9KIldRzgL57UFx9ExUTAbzjIUF2QIeXFO6pjs0D+guQ2vdBHg9YRwA
kqLkg25TMOnCRlU4rb2lhZQf7ZTZbIHk4OoRv1tAh4eXvji9kXnw9kRYGIHgO615LjKCjF04Ze3Y
hWsXxLqqILhypWyAt2MLshg4ruoJdVSTugDL+BFua/9xkga+gRpI0a2qfJfltybNPwOXROIU21Cc
pPaKAQ5NaKPGXd5dKcngJdjprbDs4Uct0jE7DL5dZQGUphpY66Q/AZP8F1a88vd5NcMVMp5mgk36
YiuyxdTQKmKFl/RrO5cnejwUUU6NcWWucHmwl2KUyTfZgBclAUdQD/Bai1H+MPuHYdtRaBQjR5JK
XAwFXmfunMDdjfqLphXLrDb8lbCg5VoByRUuoFOjDNG+cn1oeEfgmn95XAbIYoBEYBjcphLTOcAr
vszx8pBKzj4YOusx0+yR5G/lf0TyjvPsMrcCmErwqmX2FaSMYjt+wVvKLkfLhHptdT8JBjSAOJMf
66aModQSFBIMPdGLMay9pqNvn3Z0k1nUdl3zhksQh6LIHx3cUTsVgoGlTk0Q6hYS115Auphb5w90
AfyVNsMZXieSURKBcMRAmVxrZijezP+jLOPHrGWtmhnvoh8P9A54zFnLKUXo0sEU5GE6nHW0YHk9
C/A7DNeuLugxbooez5PhPKstHHMyuPNnfIwjA9ixXqO/h1rChlhawKG97N9Y9yeH4mRbD71c5030
y2o4PiAGWB0XASfs9/OpmxWYs8pFpExKL5Ap7h0JG1RUgFfClQa8EydYUgZ4xWF5ZU3Srybkw9y2
d1ZWfdUjT5PWL9sH+eUCmP4mTECBMlY50xd18aOzCXjumOxH/DaU/2u1IBsCDBB1H2ztFNBHz2Ek
NR+dB43YVTvvbomhqeGxUsOaLd+uQEcfpaRYG2ZprvNw7WF0X4Vm49HCppBHOL5RNpm3rYypLkht
RT1MOocEniE3ugZhUQN43iKq/NWneKd8L6BhNKifsuuyHW9aBXt4e3/8d8Pd/a9MyPFXkTKvXdod
QpOtivEi4+Lonz3zMcg+4RksqQtLek8bjB+FuVg7Rf7RilLsS6lOdNqSFUvw2wnNx7Y3NlJg09SU
QOTUOz0IG8atTS8PY+GJWxySw6Q0ECJfEknO5dSAQ3hYyG6eBqBSW0t8D8DmeQ6SK2jpm6lLF6sB
WJXlO564r3LXKo5hP5/QYMhdiEYuMmz1mDQ8SLYBxXSsP1ktCzQOUAEkofHqk+Jwhe/5r3P1S2pG
P7kR/wJNAQ3Q6gj4qB9LR1wpvF7GKdxhTOJtm34LxqerPAjOISNMZsqYum+DNz16Rv/Y2g7C/Prb
7pJz6TLuc93f8zD+JVgY04wD9Y8RWsPbt+WL/CWkdZ7S8WEWfxqzZsevn/36j/LoLDBshvI4vQpv
Ovl2ZJ6yuH4LugKgBx3OfMO3G9nTYSTHZgijc4q6la33A5HYg1Dp0QpWsdc/lU7y1Cw05sKx/iVT
9pa45gbM0lgcUySFKD3bbzLSuTLYSIp9vwaLlu4LuN0rDKtvAH2QJRVESzjW775jQ9DYcdYyN7fh
2C6gIIZDBk6QRmTcEyz6fWnAPgsg/3OEfzIVT2ljvRkBCLYl4hN8yTaPkzcIohgZTPGQN9axRPQa
e1RQKVcvr32vIxOtUIwtcaRvNr42uab7uXIzCsLgganJk7br/aDd13Bry+it75ynskEsI7R8sA2s
nGSfPaRv2IVfUMIvuiOOWfqUqYR3IpY0BaquMgseocVsOhrLmJz2fuEzjs4u8D4+4Dxc0l7sg9Q/
yt5dhhUHFdefTEZPhupvTk/m6Ws2+a8CKmNm2kgSHKjtu1nEryQCRfQIlbnqEjYNwwfIijzmwQGz
FHfPtD+MtdO7xDxSm7RodyT4CXodnwavE9Kv+YpWk826asHZhotFK9J/c3a5VV21x9i+4sIHS4KA
s6HH7sd/VVAd58z4Qa/zipQZ8ffw5MbPIgixFmlyngTafXiV/8qAkO+AM79VucHehj4piL5YrGx0
dvoB6Hi9ILJmM+RgV9HfpqW53uNM8RoukD7/rN5jWDw7DznW4LgBTw7rg/ynW1ojRy5T7Dtk/vGJ
rewm8kpsOVg3VhGW28rIssOUmpysLI7/BqZS6pUUzQcu+AHaJVB6ZmSWQ39y9nIqIfDwy5zVIV3p
0NbJ+6BMcJEgswyBJXJGk+mDYeGIYSwUlzGi1cqAAOW6Fr9EPeiwQZkdj9oulmRfNZy8EnFnFKPu
AKNYFSDpeh+1nWENa25Dgnvo/Bd394/PHGVJn0pAA3KIkULbbev3Fs8hAb7topou9kTERisiOXrg
yNvCNWoYwWh5l/247NFg08MrrjESpSQHI4MOi2KecKC7YSEMcmQdhvmlaqd9GKjzIpPulzXzw6wl
BWIk5HjlRi06rwRmu89wV5tqQvLGMQguDDNoybAGt6CB/RxWQP+UOhzQyEhVrslTpNhY1c3+7h+x
GLLiSGRmw08FzY7Qu6JQI1EJp2AW/UlmYC13uk/WQ2pzUoVG11hEHgG9CQA+wq7ffWU/L+a4xMGT
4yIJtmkooS1CwO+a7sEgVIEwJy4178iAaf7Rm12bLgTq99RuPkgCg7I8QoA002YFJIXuA8DLxZhR
c7EXj7RlTkExMdvODegMlfVdyrL7D2NE2+V9IDwGDwzqBGtvR713Ilb4pZpA7U5cg3bQdLE4XeIO
kCdjXNZfzxzh/uddLDl7e9EYlP8j70yW48ayLfsrMo0LUcDFRXOfvUiz8p500kk5KVLSBMZO6Pse
X18LrsgMipJJmcNnbxAe7AU4gNucs/faAugPpckU17h/Iz0224J2o+g7Vn48hEho9lZq3yDg1XwT
pNDIsFHEilBjC5FZlW1d0pRcgXALp9Zy0u4R1n8dnPKy8zqSGwwB42QG4yC4P/hU+yKCLpbjeO/4
MVM2AoHFSRict9Ap/dYnPYYlhE8Nw0HvuOpmDHY02lD5bqoRqEUsifuYEOkLIDRAJNclYSrz3z7d
g4XOrtYjiZR4dP0MvOgNmQf9mUGpe27blIdwfvEB5zTlpnUK75J2bk5emUVjf1Y4NWnnblpitGl+
msTqkWbRFONZB0YbwfGQnysYoqxt6ELyVNre1tTudJJb89g0PljyPiOKba+84bF3wghqD7mO1LRX
sGXPlWQX7Xv1qWqYb+PAVOgBzfYmblMqknGO5t2x1rJk5995eChtGa+hyFBPMo8UEYxl59j5xZgn
FTXEFBA+HYCD7lT5wU/1Rz3LmzMY0P2maUJiO+ImX6OJCC7V0PV7zSH3pNYQ6UXSYqfe0tHvMpzH
OWWN8NLOc2sXRqV5haa8hc+4JOiSVAjKg8PwMltsrap7NI2BrEqXxG8v9uAcFz1mZDTcRoN5p6s0
6mDZZFbgelC/F4OxQwYotpEvg70rIrGd0UxGUBkoLICvSA2EUO1TnEc98bmLTe0Spbp22UUkUv46
pd0SP2a0W66NqdpQqNwNV+f7Tw/HMPPrP98b/2eQszM+DKxVE/st9SitvizqsD9Tlr/XjHHEkHrT
ajXcPqPamTQLzmrakgG17t2Ya82KGmtGalbzqfEd99oDr+dH4lhM6EqpgizSnIBwP27Z18fZE0gC
yxnCq9J0zzqDfkcYVo/WHPmaJIzCaeWeKWiTpAIt55L02qnnoqX1hD0Grm+Ti5UFsyZgBlopeDay
J2vyZLbN2ZZpApnHqc5VSb3buDZlA8tt1x1BLzJrjItT/e/09v3fp+G//Jf8Ogdwl2f1P/6bz5/y
YmTFGjRvPv3H9iU/PKQv9X/Pv/Wvn/r+d/5xoGPyUv7yR1Y3/+/23de8end5s7l9+5Pf/W2O4K8j
XD00D999soZa0Iwf2pdqPL5Qzm1Ox8G5zD/5737zHYt5/srtWLz8+f7hmQLtKqybKnxq3v/1rbPn
P98rR9jSsF7db/O/8dcPzO/In++viiJ5yJ5/+lsvD3XDHWb8YZjCVkrx0JrAl+T7d/3L/B3nD1Pq
Lt+QfN2SsOjfv8uAdwZ/vrfFH6arW3zPQTZjKdN9/67O29O3dP6eLZRC+cRABiDj/T/fge+u5t9X
913Wptc5lbv5fjcE/0rx7bLP58iBOaaNfA8JFU+J4bx9Pti3O0VTYdHCkbdvSyukJnI225nsxDj0
zMkZW4QNCqLy/PSSldlLqff5Mo2H67hDm2FqVNc7Yr+uKmjNhpvdoczJUtu4K5SXHXTAtEIx/XgM
eTf1vClsiibei2ooLwv6iCu68oaVWR/j2f3sWYmJa4d6Za2D1Uus9qMxZJ8YjczLzpD1SsblOqnQ
d4Q5A3OYUHkluS1zzZieZRAve90Zb04vkfUliZGRd2WZguWxEdQbLrQ22bTsABIaFmRWDOPKDkkM
LyGUR2R5YygA2QTD4AwEyYXgH7myuupCylkRTpPkoktSvM95j983zpaar+zrtg1xIEfJxemzvMid
69FkJM2LrtgODKb7QB/2pEeCd8VksZ+DIr592piIomTn39L/Z088S38oBiN1luGh9ghXyBvkBw4G
j7XyqcPoZmQjuUmoAfoDZjeAH3dDrdC8CnsO4zPbo5MkRLnp9nUQROKQubeV315obFoOBcqLm7L3
9G1XsDLURWehrIddOk2tvEZIS5c7MxVRp1G2Q72M+rUNymOcNeUR+xZuJXKv0erzNWFOxV6I/nNu
uQxcLj14vzDQO3n6Fep8f9tKZ0/qm4UBwOifOh+PQ9lpd9IOsgMloisLR9ptElk7pzKqD3HL4ifS
i+dxctAYOXeaEVAwz4yr3mQQ7budG1BNGg3ryN1Y4uwBYgJaTJMSTde8Zo34qnDsz3Ehrghlu6uR
47uZujDZgrlTfOcP7rgykyrd+HH0gKY6XiGo00hrTdGXgjkcCOmkYaw9UxBFKxFL1CflrMYcBJMT
jdyhPJqGhUc/Aj8GIwOB62DTwPtY0dkGTZbjay+QGLAbqSjsLcM6usvDMEKrarL89abZfYw8G6IA
mhK8cn32Wa9bukm6ThtkIorO+1jldPXHMs9YTsULk6lz0cXWZ5sUDxMd/bLHn0hxFNQ+yUmbXKh0
aU7DjeFlF44drLVQfkLRQmuu67Yjcs9F1EV3pSqxCln8+ozobrECTnZ1qDC0LHN9tBdZeh9ExieR
9ne2ARG0ds1jBSIZOViBaGAZDs6tga71TE75uMvS/laadroWDpYrizLqbeS6JO4F+b6khu82A7s1
n/RtKfv+iHHpc1XBT+zbPZyjCQ0Ecrco3GTkcnhVtA/TOKP4EKDczSuBt7P8EKdafZ7HAT6VAT4H
aOWvSFHPPB0VcjI2HxK6mVeyK79qFBu3yOB6MiiQM3ZFa1xsyOUbWLs1+jUhArw0DChxBXHh9LXA
pK/f9R0psoX2pHnG9Cim5oUCaEEql2jO8jobNq6uFZ8i5FV2an8MvW78MhlLqFEhXTaXRL4qmcsX
ebz1oY6/WJ1zaeaKBQUNMdp/DUoPRO/nDeVBgVB6X41ZshyKtL/vsgLaduqSD21O/X0doTJDurlU
FQtXpSdbiJ+AsGRxqNDJrLAXdisEk+Xh9DWtmyWyIaDAQOOBzseCJbGftZ80SWeIDfOHaVBPvSk/
FkVjHV2nQb46C9GjcFQEQhlPeYl1uOknaEmqNu+G4q5n9IN5k1lXJTfoedjmAZJ1tfOtxr0qIfS7
sEGuPXj+N6Xj6RvIsVTz47b40LTPLJFIe7eM1y9Scx5t07c3LnVzBp8SPJ45HkovmBjTeLGyhgCI
FHj66Ru1TUar1uRgHTsiY1AzfSWh6CLXi4mSd30/2E72MMFFQS9kaKzDUgPLhLLuysHe1oAKzseQ
6Lqc3hAVU5lupEpAKdQtimLNXND2EYfQakIkmcAg00aPPwQUjQaWeGsUDLR2BmqZZqs2zRxIP3Ui
WdGxtsFzO2hP0ZAxWPtDSQewD9anT2tsLSJSUP6GujtnZ19tQtEhSdEYTTLxODp4yCE4IhopBnkd
yMy6ni1mKwxCjEkjdXLaxtS8InZsQ4GSvG1Sax2imiW0+LaMZHrdCPuq478Gmwasd1nfuH7Otoq4
lp3l1PUN/e1pGcbtuJnxzxS7isvCDNuN34CoMMZGXJhNgw7v9GFjUTH2BRt02cpzmqT1y0jtvE67
6HHoSXiNmPu3FIFy7FVIVaVddauS2+q8oJ6sZshjHldbgd4e30WpfdQ1tstM5vV9g8KCejYpRXnr
XIdT2F2MVvMYeM104+X4vqsWZNUpY+Jb0MTMAgm1jW+P8lIbcQF1eu6tJHfAsrDrAUU+zRMTXOo+
q+vpQEgKcicz8xY6vg7qoOJ4ekHXQN+3k+EyU9j4gITNvAW9MtEPNRgnC0MfN2Fgq8tvX5ycTl0m
5FbuBuxJ0enHv/3SlMbeJRPjuRVEGXBUfuX0wzRnWV1YXrjz0MXBZwfqNszu4Xn3Leatj21gXZxi
A3QCAkrdEJIOT0OdJGsBAmTtZzcVmPBrI0ETvUnapDz/+yUETZ7QoZ6/6E3FPz+cP681m752yNIJ
osft6D1rxkZFFjU0w3cuJgNFtsNs5zlgl01H2dsR7MjW7CM00Vp+AZ6BPZoF3lAx248mZHTNgs0A
tc6DhOpQ2wVlSLywDxCPAg6dxY2ngzIu+6Bcxz3DCihEb0lNeBXLliQPGvMYkBQ7qC6L9hT8oj3x
r+GetE6kXqfPT9/5+9unj0Atn4vazc5knDTnRMODRuFuTwbPvTB7cKZGyv49SLvr3HGc/chOsAy9
PXZE/xaamthE1B9pZWZflVv6x0zA1ohEtenG6iZE4Pa1aBpIdU1/O+gd+lQ9O4YJfR7cdihsACJt
YItknydFOX3y/cfKJfOkrP0nJwV6kTkTLQW48QWQTzp2GESSR32CxAKzyITeqoKdPsX9siiR5E92
ZAM7avqY5hlGMosQNoj5/V3B2HxlI6Oswok9tEd1jApquLbtna4y90rZo3vFxrc5o22PNZsgo40P
/ulTTDa8ibd1G8hTKhcFisnBXAtcmxGO1GptltBkPGUXrrOuavsBt2n6oagMceUm/ieXewsuZodM
En8aqEigFQgYI6sEkUUv9HyqimfPbZMV0iQyDoq+39gOIc6Th6xSItA/TDhqnH6gnN4N577QdNgJ
1CkoKUCr763wBsLasLfTaYfaVX2gbxBt6BxG27owltxXKL4MsuzjHN1P5igwyVG0pk+p7bxKdJdQ
LwOczwuv8vpzL7Ip2MS0Y4Iie8ZHIO4iKLfI8LXgngnaXtAQa+91zcNlACDlXrfI4qv0tQkOYe1q
WrFEEGZsdTpB9Lgz8jXmF/tfH/39NZpkNBqt6mHMBIQ0K3weM6s84HavDlM10glS1kTiXB1cnl5o
JKT7aKasZIAJ7M5Hd9C7/dXppffdEP5H/Fx6WUigMYRAoxL93rCSg2UM4VzvQpedsgDwCi1YsZRs
bh2TADnHiB6gOCZbDVsRayqKalWAy1r4bnSYyBaaBV7peY9i8vSlv79++og+MKlWU0+yuNYeRGf8
9aIJ+2nqSngDxp0vYhKRysk6SJKfDo3RfikiZG2W73k4iFCoBig56qwwHsqujRH4xtFR4FfYeoAf
LrtWuN9eDDh9Jcuei45F0YJbAuON67YI0hhjIgf2pfCZSypzCRKkPOrl8EJa+lya4utioDNueynR
KuUkVy02Cbh0i4mkv3OWZgElvbjcRk6UEhXaHRS3xRnsTTTHPrFpMWm/ZeseYpK2w1wX+FzoM05l
9QV5/wUMK+7YDp1BwuZyEabASv0Ppx6+nyOpsafsrBBIeFRNGp8TVUiy+GEssjRPI/9KkJ/JOh9c
vhifMbywL5PWjV/kq8yhUYi5xxwAD+gxxafBTHZhkz8Ukkia2Jhpft3SKL1b+H5Hza+3qUW3vEaV
if8DAk0p986hyKfPJxUGFyBZUu+kz9VAZ2aib55lYjbnXOn+2M4uocpLwX7ODD8zLdlrc8ygXxXe
1FnRHzFcnLeJ8VQ0ZIi1DAbs7MF0U86ALAjIjNS3Ua5offZndU/gTw8scxNnkVhh2ob/F/fPPfSc
RZ/b+g35jWx38CptzHJ88ACZZIboAWzpw8zj6D+y84guiKQmxQco2N5WlsTq2nqb3CmGDaVtBjIR
u7ee737W86S/VxHLRRhp1KijnU+DA85XpJ+1DUVIrUv3BW0Y7LzpZWp22rVkRFjXYYRAlwt6jhC9
OatBHJVmQi+sUPGqSCuA22bxpUuH8eibcBpQbSSIIfXmuiDkuDGbaF/XlrfOE0s715EwrAW6W9H3
5TU0pOho0bWx+vpCOWAMnNSjvjt4h9NHpxfKcl9IEcI7mmYocbGjE5SMz/v0EV14Zw1pgcFdw/Dr
WzI+SyOMlkMcOh8q27+kbo4jsSKXe4zIvcKh4V3bATusogWNIDTlaDBmSovJgmFuLLSHgCtxCKRZ
kE7Zurc1NYeFjgKeOl3hfRQm6TEuwhrcRs4XK2nUxeklJMIEFDWb8dbG60noVMeF6rXret7ZNmX9
hK2b1R9bLVoFGt3uzC/h69AabOlCsaRHpjbRSj4It33yPMyy8Hz8Lbj8ZmN2fUomsjgAQzzaGAhR
pCDnpKUT0m2aPuPseY49We1kDq1Kt6/iXIsObUqsqdZeigB56iigKRBdWl3jj0i2KRk6qK0t9n1s
0wgRAGR/qqaePorw1KAc9fEopLSG28JA3CDDT1Knb97dD2536bSEfVqeQWxb3KqrpozVikX2sDoZ
nCFcqKvTNwI/v9YQHWItMxGRIA/e0h/3L+vOmraamT4E+lQtpsnBsz1ia9NggC6noXuElBFcZ9Ru
eyhosExR4snWz4HMg+9wOxwFKayFdWLEZwZ7Ito/6LtkuchEwN1QRf2uaKIDrlHrAJCAkFyiiDaF
XVI5Dxw2Ycw61E1K0lkKh462swtJ5Ttk3ABIWlZlphuXHQ2jHCiVP1O64dq7eyuJOP5K++T7HtG9
UTG56zYaQfUU9oeuiJMvDdd1uTPxfn3KIxgYcYTCtA20L2l0JapxfMqoIC091LJXtlPs+xT53+iW
xq0pZYImrbK40Abps7YfXtsiLVdJ1HFBY0ffx2W9oWOxaUB5P6MjIy5gzOIrFU43jdDKVWcFw50Z
e2SXEKP1PIBo66G40eaEZDWh3F4q5SXnWjlcA1lIN8pr7W0bMqmkUmrnMObtsLgAQBphAiI4VyLN
+ODT/1p3SBIBs7GAUPMLXVoE8I53KVOBl+JfkyGu8LupApob4nHkXmcNMjTEn7C0jhyiVm1EiEQp
AtTIvICOot3x5hqqAsAYHv7zwve/UdP+t2rj/xML34Zt/LLwTVbh26r36Vf+qnrrf1AtdHWdojI1
bF1RwP5W9Tb0P7BKU7+mhi0MQwr776r3qbRNQVoIoXSiYTiCv6relvrD5Y8o1wSWaaNelv9J1Vvw
h97WvF0EPzpUOSrernjTE1Kp64LTQL0SY06tbTbG2Jhcut6TRr1kynYhwX0TCuGATScg02UNLmGc
HuVw7CdGDwUq8Fg393aHGZ7FhSj75at38/pb/f11Yd40f3qIjiUIqTUc/uP7r9pWbRkNIZO7vWxY
GwmvXTX0onDgw1s4huNjyWTegBVIWYkA3l5jBFhRIVlVDn4sJuPuWKG5lvFT3zA+OMk6dIe1YhU9
Au8rLHJ7EfyxZ0U0RcNvIu0pvVfDYaBRr2sPPm7c35yP85vzmdt0r89Hj1UmqUpj+rsfemorzJEG
0uOQXT29ATu8L8xiS7+EUIZuWZFa1eLd6+AR5IWxY1dBTG2HauEYWPUmHaJVV0EbZaycPx6ziJj6
dpXb1A6UQvJK0T8nFDVvV8WMlm2SdWAeZ0ZcqT+6/pG36zcnaPzQZ3SIIqWVA+qIgq4y39xT6LEK
Q4ISWlqEgepEIOBCRrUzC9qouaTHjEpMDuu9RZbmsob1IcX/+j3+6Vv86gje3DLCorkBYQSpnXcZ
1ANsORoEKGQ9RQnR035zwiaNqx8folf/3JsravuyIN6bKwrzY5Va6bIG/CYdnqk1HW1WiJy+tJYG
jefYQTnPpdRg7U4GUkjj3nIeJSYZo0Rx6K9b1ZOl3J7LmWvtyWWjUeLjeUSXAYuT5Wa69/J7rl3b
QeOhgKvQWfXG8ddvoPzZNbRdWAPciLajz72/1zdpaIADMoTg7uSgmTfxfxGL1N7P5xJwTgVaNZtY
IDiOKwOp4yzWbBga7CpdspWcOWkriwCtAFmKZBXnp0e/uIldivTc5t1F0t5n+X2AImsI5bLu72Eh
rfLQxcIBWRuoTEMhEvgtuxypHyP7IKjftiVVYiTsDFW/Pl0xn86b1p/7+nQZil+fbpYZpduwl6TM
g+xa3dsBo51JFPbjBDEo4HgEAiTEtcpfacZdbd2zAYlNTPUJb0+OGSs8Gw1iE7BEBybJ3JyNQkfa
BMUZCJDfHK7108NVNESZCVzmjjeHi/RL96jl2hjxWFqjHUp9lNDa7EvJWMyRPmk/prJd0ufkvmKP
XsitRHU3oGU1MSD2LtvanDsQlWmjZ1yQe0lZB+47Tf75AlOJmJJ5cQ4yyoLAlgE11NaTBVejfwQ1
hUHzgMmYEixfsRD6cY4p46ctGFNBAeXWsBo4nhyt+cC4a8nHqrQW5XoegyReB8UthdKAB2ZRsDv2
5t6kZfzmfTKYW3+4rI6O4d1VqF+EmKeWV0NtZGdYITtpU0x9rClYoHlbi4kYpKRbGRM31ICy2ag3
qpErw06XsmHQZaScgI1MVIlh9S/S+dQYsX59xxnzIPj2jnt9aPOY8urQ0OzWQ6Q4NBd1eWFADT8j
Sm1d8Jh3wDbabZY+gaP4zcD40zfExkJFB568NRYP3/2rhDE7lmYwMI5MfBjI0XXy3OKFLazuPENI
A+vz1ycqzZ8NxsB6HNtkzaKb+nxMr860Lhvl6qPL6IiGmwBR87YEUhOOHenAQU0uqKvWDfk1dfhM
Qoo6oxvUQEQv7GsfGTIlSP+skI52Fpgw81wTSkSuA3m1F2MVGfTOHOD1mkwXfT8aSxwS6H51wZM5
atO5HPNjk5JR70d1udT9sLnNuBHP8sLB5CYrRurssUVFvQYsUK00k5a/6x+AyaNsgtO2ov+rkJQk
5d4ZvLMsFaB2YucRyBJbWQPMNzWaLRzktcjRI7M+ivRbt0fS3H0piu3IRhhFDMfSLyBvAORsl9Z8
5DwywAaXBXOG3SC4S+iEhl+AdTN4Yg9Cvj2gPVcU7CJQJWnZr4u8W2cQDSFYLYb6PiyOxDesbISf
yxoZ6B5UI1mbjfiCgAcvcbuaZ9YKHShEIOSDuG5o9IdxMD/QkBtUfwlpgIUHWwY0GfVCjriI/IBn
nOmkGrZsDhe4fxZeF18GgkWIpvOj9bzbaEkv3WNXjC+HKF6POclCotJ9ik4lZSbNfkoDRG+N5alz
v1LmfW1Te0bWQ6FpVNeTXdymnV1t3Qo1FN3lYIMZ09yOuCZsOwWGxkuTUQ2Rqr2yYpY/9LZ31QzP
VDBI7GSto4NU4dZWMcI3eqesO+keop2m0eZfaTgm5sVfAViAzGKkCtayh9VE43+ZlvnOUgnueGyS
gbZmgHexfhpEIfS0pG2Gb70FWMX7gVQQyAhttHvXscBwU5yjFL5UlJrohC5RX5oX3Ca3nTCZKEyC
MiY72RSEmbhfLGa82MGUzmpr4GkrmTUV9DujdVaELWzmGYWuFDu2R4cHUGADafAkE4m4MRpUcTFd
9LnfRnvKVgifxWLoGRdgDCndYpHKKJ7eCyyn88CUDozc+NF5t9MbQcGS3ty8uNNKVvLtfUwZGQiX
jf4CsWZaM1f3B4ORXGcArNSsZr2Y7Ot59GUpP09WDJbxxKDH4Ie+el5fm/FsQ8WE1p0W4T57gZEl
1djIpeFQbZQelTtrhyvQL0eWCy1VdmYXtg3zxKQT7toZYHcYcuDCiPTBOuA1YF20J3llPUuqw8o6
0E5itYGGgqep7lO65w2JOQ3LfZaLEcZQ/X6eZiJ2GoWfI12BRlzdTynHkWED5KoP8mjoBXzzYa9Y
C2cQWdlCM8tJlLxf06wmGYNzFmQpNNxJzPGNQ6eIXIN5vMeOzsqKCgvb6QHSL0xMsBi5+UgHg1yZ
ZK24JbThZshzzHHtOfVaslWgNvnxKuJ0JFcMHQxYvvJsoAyW0aJz8CZEUNyxFaxb+Hp2+cIRuGgZ
6mmutDHPMv22hMCFFkFwpPvaHnPtyNqZxf284SncZG2w6bE6hC68W0kPF5k3FRQWXvN6Q2XuxYcB
3Sct8O2dSxVMY+3PmUAYWcSxtTIGkpy43+crDL5tOa9Jpko7L8h/ZoLEm8bieF7h+WsqO+yj8FnL
7qr3awDd5c6LfVI+iVUxqnOPu49i2zaLcDrgaAEC8Mma8nUZjGuTaDEtuZ+jxwIQCXT3N67bgXnh
qvvFQj17rTwweu2CW5pNm/mI5uVyV1i7pBnXLZKejKQUbWVaHf0KDWsfGffC2cxPQpmxTRgFARTR
qocREvvRKoJaF+e0QbnP65hlZ3bfO0cnW/tiXsZkJFpam54VT53ALqTvFxkgELR0GcTouX3sOSCu
ci63ScFcxkRkKCKUKtcJFzOsDvMT7hIX8RelO3szsEK8VrM4fMLHU3tCXaB2W58my/9IY/i/uNSi
UwR5tbr4QWN4k/vZu9x/t8Ee+PyQvbwpu3z79W9lF/cPUzhSoRdUc5EEzfA/yy6SqotFWiBfpO5C
Xi6Lwr/FhsKwhE5JRiekhl/5q+hi63+wO9DxD0qdZaRt2f9J0UX9sPYzXJogpuKfFybNpDfb01QU
edFmYsDz1z+LmlQRDe8MVBHLXpgAv7jHdnaHkEmzen6oTz8nmRHudM8tmOK3eoYyu8VxA/k0ObOJ
Q5X5ODNuvJeU0FXwadY6kwErcL04HyyAG4UK92Phk2zsBDRzx2uvxJKCGZ7QzhxPqFePy9GrDYyB
wNzc4kxNlCpzEYcbq2JplYl23FZddIXBkDjL4ovfBNrSyK1uTWsf9777udQwD1In/kpO2Bc967tV
keNlnDTWLE33OetMohqn+5gSsUrNJ7vWL4eZxGp51V2a0W2htYELiHYEKzr2xUG69pz4EfzwI2P4
jBgPv7qRdkOW8wd89nTAavc26HhsXcJ/dCyCbY6rMg6izayO77Q5kdtNL6o5qlmPe4C7otmmM2rD
CKH2oqK614xiuGhI5PDGevfqxrz+sWr1YxGEa+zq86rXMmyHILPvV70dGpTEi5JxGUjsk1qW04xO
JiRY1spNJ53RDD0RzfMVvYmTaflr6IljE5veb5b8P66/ORLKe+Rms+A3kNd+fySuF3eNY8AE6H3i
IIrIggNmWZw3rSdUqeMyTDS5IuGiAtJkyy1u7BxvzwxuIAc+8HSXpVO2yUMPIuCADNxpRoKcaxoE
CM3ySbsqcxDPZVmsS5hVm6QQc50Or00E0CAaAfUGFdnCbollABzsJZgUdmHo35CrfRndqFi3I/7+
1ig+JGiBtr+5Ej9UZxD4S/6zeYRPT/D35+9Mhjnq8cB54kLEvElRL9jNJowOn/2mLFm0c1NdD3X8
tQnrjwBoPiPsd2E1gLHxxNWvD+fHiut8OCabdh1FM1XXN3vSsvUhzdvVuNR2bEHDOescjh8Dz1I6
erzyO0c/g91b8WwEmf7YQX710N4UPHBZThg7IxT7aYNqp222H3FasAYLWAaOQ01yLkq132zgDJsx
+PutquRGtiX8TOki2zmd0asNHGQ/2+wEBi2hyhGnhM3yAUhIPWiMSRFTfWC+TMMp3i67SLaeV2Rr
bcKynzcHlRA5PqAITctiY5FPyFaP+6TnD8Gq/lKkToRWOb4HGV7gP+i3DSsEGZvuemhbuiyAeNZO
W7frGNms4WrnWPOv8L6pld2NsHTrObnFMcNdaeoXcN+dRSeJIOiVerbNANJDlUHDbcqlFKy5E2fa
GnRvLqypsza1jQkjgqSDxvkgc5gKmCnxI8Melz5i6o4W+NK38WAjxSWBoxkAaZRyXbcsLIP57Y77
cdhzZvCWc+Nugjm2ABiS7FMvfSS5ztxMWe1tu9B4iAxsrJ7JHgBocLEL+v5mQk6zn3rzsienFyH4
eqqLz17f5XvVWY+x9MHo5PLgxuw6Rgm+QIkOV7wXOFsb15CjjGNXR3jlo4swxz7dq9Lf9IH9cMIx
nMAMpB27C5sa7SIWkBskRV/8SNBbU2Bt6jDEdPMqpEi7QI9ewpK3sQ/NrxIN/IrsodusZZbwbdRS
MGaCGeD/dILgjl0I6i2G1kbwRlVfZmlXbGQ47LIq61cntYE1TGgX3OocHWi5csQY7k7G67hvKVkG
3f6ka+hNKsO5ynf0EPtVd+IaF/eeFn5l14RNPeVAmgLS9WVrE582DJSYYB9MpEYXQHubZWdJQG25
BeGWXiQE4tHcksB+43rJpW2a/sZKhmXrV8bi2Sn68kPm3WW+RfaHR98f9eRFjUKKtND4Nw/NaVD9
rrzDo6LPTzkGa8NBdvb9oBPRsYuRCPPMhPamc0rYFmkOqCSNtg1PxqDazx3he6AD2Hb4fd4tcvya
reFTcUVjoWbYBTW+yw7FpeGk8cbStY9OTKe4rxF61GQCEtNlwq3C8QlpYxXaM9uhZhveyuaAg5Gh
rgCxwtih1nZgPDjJtCCvAFoIkw5plIpx5auQ5cNUMR2GVvHMuvjD6IrfzD/OPL/88FZQSRaUkxlJ
dJZVr+s/dkPyki/YwJmV4S16RbciwGGxokn8HCYKNVc3DmyFyatA0Uy1mOThSqeCTm0KU/5YFWve
JSoLWwdfZmSCFco0B8WETYVu6nEHiwR+iUq3o8ubSeQa2RuKZIKTfMbG4Z4ilWLDngFk6x9pWGBD
HXHkRSNwFMbiZSHmmn3pawsKLXXARAaLcVyYB1pPpOEgc0wsI17pBm+xCTYUmwS4VjWkT41KLhyB
bAkFKnvf6NpQOAmjlmFkpEggPN1kTSXPR5rK3J3Y/CqPnFokvJuJbU4cFoQCTsGKagN79tpfevNC
cKr6eGthEHVC/hrZpX7tXf96GjoV8H+4KnhecI7w/LvyzVVxQuXUpUe1OxFU2bTU+mjEFctK7Q4f
JBPiS6lGLNACVnTcotCCq8wgA2aIZCy2aAT6lSjqfn1Q4ofy5PzUMFNbgLWVaRpvFk2ecjrSEEJu
lRPuwZ+IXrFgCavY3BCxdeOHCG+zCcdoVbhgA0f9zECKRFOEn4z0Mt5knrwfDOux7niL5+CvQg/j
fRt8bENcxGaCUyKOYn3lDODQbRBXVj03+uYrOygAJw14i1+flPHD+kO6gg2IFBYNMeqfs+3o1fRZ
yjAOE1LwmErir1Odgn6ba/A5AJwmmhWICMcpo4CuUXHzGW8CJIv5EVfetal7pObNY+NvjuknzyQd
J5R/eKpYg8g3NVkTTUSDMIrnh409MQ+ryKSyUqVfSz24g2l01efRl3hUGyeObgBH/25RYf3kStOF
o3uhTDZjhnyzCoo8LWCjpQF7kEJQI5N0MqEMlKWxOrEmSoT9vmrERnObHowFVIbSGY9mW/YUAaAD
UjY/hDKGQdBM7m44xb6efbttJEATaJBInEIKm1NaEF1FlgdIyHSPoBc0uE8aB/gtZILjNo0ymKPu
9CXJeZ9RVcGWL/VjUtB0M7VZFYekHs9IuQo7sAhkmCbLItReEjE+2fQ0TkQTXfiKWlcFMIDUx1n7
JrSO309aNnE2W5Fv2ywAuRuhVhGO0BU9w/N6QsnjzdW131zfH2ru3HN07ZRixTvLBOZ78tU91w2K
ulA6C/ZmxFczw4RUVoN5QGU9YlshrEVdjI5JMhrrsVXa6jBW3dskOSBax0XGOKp3LMxh3n1gztr/
5vB+dvUd8kLAQUK0M3HufXd4UesiJdD4R6hhpuw1iKEvgG+cNrWywSpekSTUYMNBvKgFDVeteSgq
ivqZBdcxIzuByFV649ivjKw4wN373Q1q/OwJmRskWA7nbrbzZijSoWIwcDL8i8IVpKBQ0EMGXhGZ
SFMmSeInNnH+eoCBvOEFLmYZPWRYR343eswLhTfjNAegDKU7/F/INwsJ8FVJPaQsvoMyIbSvFlBl
uA1FjGUv8B5P84mdUCKT0bq0BnCvPdvfODDQrccGEPPIufGS4Ktpss/59WW0frIxkCxv6D/OVRb7
7VYGByd7/ArFR2pHlI1HdUjU/+fsPJbrRtKt+0SIgDfT4y1JkRRJcYKgDBMeiYTH0/8rTw9ut1RR
ivgnvKq+XU3qEMj8zN5rp6/5jA0hTD69Dmq9cEn3gadF3LwgTTIMrasr3ZNV8UPyfoMGQJKWwLog
PQiYvxtY5MT1W0RwXIMirjYK7lBEqE+9N8b6u27SrIzjKOf4xjv+BRBguzLH8Dl3AtQovKVuTFnQ
LzhDxjDeTIM/QnBoD5Z+nCVRe1UWvGQYpFeI5ZqMla5r9T9YW5PBFz/PGA/3WReEYDrmz9lAXR1j
afxLS3o73X77pYLzZK/OusoM+T//+/xPy2gACxkYxSsOGPzeTJBNYEZY/ZZN4w0AWAUVjjshQu3c
7+0sjqjInv2a0ojFwwfYrKdO33AI2qD02tQ4Zr5Yz0XJP/Zh+X77w63qnrD8bVjVfs4eLEu7K8EB
VQ92wQgGdHthF68zgvkigRTokqZLZsrHloiHk2b+VUb6q/Kzj0IuRAU677X6MnKd/OUxiv7hMfIw
3SKC4j3zgt9vfcvwkq7Ab4TbbuSBMHY3AB/YPZZlzdRBlvXMraKPXwGpL5FVO18Tg2o2rOevDsGO
Y4mQWfgN/81+POhbLKE82DAGhN/FDkhTfm73q4H3di2t/KeY1VWZDEJcpiArI22hR9F0BJ3cBRIX
e9ejvJnD5OtgB9/miHmUMbMtSAWC+KzXomxsRgSc4Bcd69Ns8pwpZNqZ5lN11nNfKaomAc0qibwj
muh2o6ri88ZlqEV4jYvp1DvVpez8ny33TYz6eOUa8ZNTMMZS3Wc3Rvclq1ogHBxzZEhuPcXSve/8
L1llQ1n+YZsQcA3FSQ45Y6HvtDpuoDhmUaeQljPL5nFn6wpNKnohHp061OlAhhqW3tIbEUCVceUt
GCETEv/ACXmHRqTLcVLmbsp5nvqWtTyvRL7990Pjz528i9LCtRFhaoWQGf52NdnOYDUGtDVcBZPY
SruQ+2xAcdwl3bPT8099QmKLMryHlhJhS2zbxtJHMJavhFTDeVMa/XACKW/EHrr1F9fL5F/ez9vB
9dv7iSkhdDymd0xrbk/sf12fPravKEVqtjbniAeIWONtN6NdZyHIsolFMa4iexvl6NSNybdYLKON
68hijWy4LAYEo3//0Ow/p0ZuGHBeuPq6BAUc/FYvOcR+56nD1eMEHKOm1N/e8SAKBSDbgDDz7ryx
fpVblODTQWE3maZ03+UQxMaApysNKYrS+PX2ryv4Hpu8Sh+SPixWpk9EuRTOSrQ+DuF8cle5h3F1
GgAX5roo8qfss/SWL5JNkfDoFs0su0d2/NHxfCPnoMqaMW/WI+0uiRa41MZtrU0BfbNUa1nBn85L
Li3LF9jYg9uoLZD8PfBI03vI+5gSlKH/t2K0YOuZUNbZr+/YJ28Kd6ku0t0yNPOvOVRfAxH4IUsf
2ZGiLmIeg42xPQGqSGHrult+oGwftwRLZY198DtvdxstJD5KGE+WPzs5vuQFI+HMa9mZYzouPYGL
mbIfvTGAHlE8dC4wNYlSbK7f9a7odh/cbqzazj7NjsJQtAD2GD6v1MjZYY8s8bKMrMnbN5vtJwwK
m7BHvhvm/rNql9dwgVPFK8Hb3Fe8b0KQhhHxUc5z+tn59c9Q2bupC64NiHf0ABUjAm39a+zvUcVG
Kmz4ldkm0uTCY3Sp+vkY5u5bmulazk6eHMHS19fAuLgCFIcRJnCXldvWK6u1eNst0pVC+dmGXBAj
uXtrV6pzVJmkIDPuB8HkroD00JUU1bxv2uJ+CgbknZOuu73HMSb4A1FbxCCKPAGW6+jkAQbPBsBS
tzz2bccKXrp3Q6L5lg2/axw6IQaqNSM5/L5xmG8AL3wlxTZfGfG1GAi073OUl7f/srS57ZqhxHBT
DasemIAIKV5txYDZcHcUGRgV80/FG8tHbxE77gvU1QQ6ePkuhEyxvg1TBgWZoKyok9TMvYqL79n2
sHxB6AEX3jEelYm1IdyPPtuEmxAZ7X4u8CMnbfujrNsPp00PQzJx/SblJcRq0ScJmsnWvZcRJ770
sZQ5FRMHovFe8Wg/NYmrA9VgCIscZmobgVAiP4WRA8zZoozAD9YJbmKI3J2cT0MQ4wag+2g7sIMF
Kq5tbjz3hhWf+sw+2DPrzL+cHPpg+P0oYxHmMvlnI8a6639LjQaY4DTji17LdmvyQR4LAYm2yTss
2T0ZwxRLZTMx5suiY0nWTx2YCglO81RLRiRWiEsS0tudaaNSNPgYZZHx8BD6gcByw7C2OyxyZ+GY
/MsZfDvRfv/BIXuhTqZCiv44g8l14sGXeO7dAJIk+iIAVTegp/NWkCuAH3jdweQBu1e+d8AdwTWm
/hoXL/diS0SymuU1eDTK6DlnHbURTTCtnbmgGnV4BxpLKOT2SBe4t2/FAQcfY7CUwgE5w0NY8aB6
g//KJlGnL+rnV6Q/ysZxGUOKL0bAGEulqbvln44eoDObGMWjW1vjFkDAqvGNe8wpJPi107AtR2zR
N4uVbb0ob4i2bcsALy1A2rkUL7gUE2iG3X4I7DsYor8AKjxalP5rMeEBC4YccBrKDX8oFTbMGHNW
9joFbbB3VeKvl4Gh0mjHjwAbE57E8amd2ytN/ieU8meDDdDf5gd/bDC5jhCh017SZdrsS//3qaKU
aOqFB2iNlJUyDCiwCRRWcj8xWSROS68XyyUDQibaF5uMgMtfHmvdfv32dIQmgwPgL2HAeue3+5BR
2jgkPhLHHgILFFs4hdCpcIMUD6Y2ySUlljcreDa4NDHUBU+Q/jO4yyXbPwBDAsQqcy6yBUxzOo49
guq4Nr6ZVrKbYaAgAiSPs/VYCXRB+RBHvPJzQvy371xnl+/z73+bf6qJQjCm3Nh2yMD495qIJmZB
ZBQCAuUAXBklmUuJcHEZVw2/TvEeR9zTQYKJfmiN3Y3zWePwCdXyxZ4XJBCZdRomNq2JS7WfoBvi
fPubcN3Wldkfn3noW74f+Xzov6+tFwB7VRAoDQnkxr+dGoBVidEpfxASeLFz/KIGafTUCPFJJMM1
MylCDZLpc8lF5IKbLkekS9wwHneg7zcT1Bo2t0IQ/YhrmcjGimP2NgAyUkxx//4x2//QaIRYM/gk
ad1p3/VD9V9lXWfAw0jYQKwzDaU1ReATENTsyFXSA1nSbajC/YALNbOwxZK6g0IHYYnIC29jzzOD
Co4R67MApbBMb4ulWEtP0X5s3BBfxEj4gx//f/zMzGh9kzGZ59lO+FurqLwK6xKRFuu0cnY2ehoR
gnAtXzJ3+qQxWlXFcggDSCqVxeQG2ykTL4vSvRmuLh6iwjU/ZezuY1vrXrKPxDKhyk9vTh1/LdXf
dNR/qlpdAEohzyo0Jj5pU58b//UJc7VMRojWZh3ZP2aZRnAA5P0oc/KmNZWXgR73EGm1SyIIZ6qm
t3//Df9T4R5pNw3qDW1B8H/7tACxEZUoJWAG2jVHGc3J5JFd2ZN4nEqsoWyU1g2GRkLBOFxhvTIv
cf3HMTrGOIr//Yf5h8cN7w53B92OD2/t977WEb7bGYz5QWQfckLqMJpy2YTg+9dJmh8Ll7sza/21
KqJvt+GjJ8pjPWf9eimGD+nvQIOTBaZzUtLhMwlRi6Wx4Cpbgss4B9wCQfKX7uxPBpbLz8wHF9im
5wWm/9tkjtDcpc7IE1t3kWY++QwcJgWMW+URaTKQfJscu1sdzOwNO7QAeb2hgAw3PtlUWFcewtFl
LrvPjOxiYeVmqfWZ+XTMNNq8cRhOtXk5Ukw4YENPDQGOvk1xZXqI/8kR6s3M/Uvv9A+ruAgHlXcb
NKK4/v2uGvt+GQrQzutWd/UpaVBOyQox1826O81nEarj6DGPagj3Qv75bImGWOalNCnIDm0k8/+k
FjaxQKTiv4ECyc+mfaxRi3VwMPBedjoY23udYqBKZNCjXmFm1NML4QLJ6CVUl8Ks8+ReMI4/0cEI
TkJT25p3GArxiljZec4R0GRF9+i01Y9Zl9C3Gvvfn0mevj8OcT5M9vkcgawk/nhDkiEISmhQXJzW
AlKU5Apl8KjF2JFKllET78WBJ1p+A15EplbjNisn6vFkx+030cSfbjCuxwJUeYAacU+YGovLAQep
w/6iCsEAyqo7TQm7TiemWs6TeTUOIjmaacQdW4S0MnH+FvgktLtD/UjuHJmHKcOM0V/u25H5VFGx
iBvEzN0QgGynu+4A1EIoRobkBCRkTOmu9K5Mqwqkv7RyCSy0FV3VsndN91fMs5kOQQSUwkBA4Hmn
RKO6Q0c+qJH5qLSbVQmjHAQ/fXGcz/nOrYyXEvjbqlEEmOIWs9v85TZQwdL7VU0NWQTmhwpHYiJj
fkIbscyKRCAdJQoWpC3bn1bJ8olgy4GFEuVHnVIYmf4PT6PCpWVurLH7MUErIzG23bY1nvWwb04O
TLIxp8cy8UtYdQhjuZhpVFXxmTGpB5dWIH/FjO870sNTE8h1S7tSlaQTgjCiZ1Kak2nz3wjjrsUx
/NjMZIFoQY5PSybNbGP41DS15jjDyuLqNQy07bdtcdyziTbHE2uA5N6dzIPZt2yPF0yqHYOhIPjW
WMhJbnD1GzF/MZMDgUfwfDmXujiz11NhyS3hCKtbkkbY87f1J1qmJRi/xchtjiCmrn6jA5lb42eT
B1CtEGzzQh6xzN9lfW+AA+ezMgYXoAgBTamLKI16j01Lq3HmlvtAwC5i3qC/6x0OPIZB2dYc0sfO
KO9DRkDu2OxE0HwL9YB5KHAR0PVXSKwQrGtsAc1N5/k+TH7aXjHln0y8viEj/9tVzVT+j6rUZyhn
Oqy69U4VyNr/Xn+1HGyQV2DQx2kmmcUaFV0WX0ZRq1M/RAf2W3x6hLWBEs2K59rsu1OsMPHYhp0j
RPC8Ry97RzdQrpac5Ay0Y/2DlCilO3e+C4Jwulhopcl9qomWWaJzYL4gxUJ0E41q7ZBoJ+0sBjSI
/IEwz61VgqWQGfFK9WIZTBKdV8/N3qMmP9eDERFKUrDjg1+r0l79svvkIQxz5/ssl++CGJh3c8Dg
nQ8fud+rO4s90ksy9IdxZlPepgK7uFdfPAAJvU2uWzZ21r5WqnsJyCUKcBHwXCwZs0T2PZjZbH4K
7sENRXoNPh7QFAQlX1blg12a2TE1WkDQgU6znfTotCieSst7iyMxvhtOdYz6tn+po+aZFCD/ZRwm
2ozUOpVt0F3crE6Y2jINKCwXXF6hxuNkRpwIhmLF7fX7mgyCTRs5/T6dQ3O7dNDZXdPrybMqhi99
FJ/DKr6ooXwxpta6iJRNJH4OnDE9PAjYKdghLBgRI7CI6IaNqDVBwkAd74KUGBeJhltTJibNm5g0
eQJ52fgzB0ZRaCrF1MKnYNxcn8MhHI85c75NrjkWcA0V4ZCwLQZNuWg6S63KwPnhsMA4IdZmtjih
b3Daka2lJNAmtKsJWDj4Zex7FtTqcXzEINOdxhazYNQD1xna7j6RGaSYxDpRJng7J8Ixa0nDOGMC
WVAnkAa02Ea5H5DLb8apq+6gZZe7fuTbt4BJck0oCTWrJNXUElPzS7DrEcZX7Ro2jpgVyVh3Jmgn
o+aeUHXChcvMX10YN4+yHrFUlMkKYtth1NwUqQkqwwRLJbMQd/i5bC4SySkzaBhT+ktp1u7V0TwW
II/Zo9KMlk7TWlKwLSqA3+LfSC6a6dIDd/FYtN7FmveSaPJL2Vkvjqi/ZYn7gwQSADH6i8Ug6g6W
OHHjLqQRbbA3NW3m9qfbl4k6RWr2zP/9560m0/CAW2sBYOWR7PRiHwKwweBUsg+GaWPc6Daac0Ml
3G07SMdXbwHoSBzfOSx7uVeakOOBypkEzJxYI3RuX5A40Adptg6E7Q3XCawQDd+5fZk1iwdHE+2H
hvTcQM3EG/70FUTmpZIfKF/NnZnG7vn/vuAc/u9/hEmusSHQgSLNCVIqnbYD0WKaIIQtInhlsIDt
T/OFWk0a6jRziJw0bVGBQ5QCJDJD7nXyCW1WDNCKWixIml5kaI5RdiMaGTU2q6mKn2Y1wDvKvRwP
dX8kSnBtaSaSo+lIJGBHXwKASY0mJ9UJS2/fG+7K0ku3UUomENG7xNqZ9dUVZr41U3Dzy1BPm6Eh
JqLteWIJzKjWqdM+zTYyf1NUsH3I1IW7thnwbkEHa6rT7U8pka75CqYShpjpzURqlNwZahcRwPSh
UFbuwqH8JQlmWrV9GuBl0UnqMdiEMpVQg9NL6UNptz3vCLzH3sHFBB1HmEJPflZr1xJPZyyuAs6U
q1/M/3xpnPcGbe+FM2IN5I3IDGH52xIW3BEuC6yfqjO5wcWHiTvuiHnVJPq75KgKaPYJ6wq/hYN/
1xM7+8mQfV2acXDtXYP5JFfAcfSzL00k7kl4p/2L1AsX8J1k8XyMAfZfVG39Kn0lOBnlY+CO/kW4
P3gNM0oO0nvXgRONuyJNp1VqZGfTXMpzhCSa+LjuR01lD/6MwBNLPE/www5dFmrnU/wB/dw83zA9
okqiq0OOOjIo3Gh+lK2RaToon4qXSNbuxZ+W4IGDYZOSG37n5W8pDDJkHSlWoPYtEulroEgAUyK0
96k9vsyF4V8gfkZ7MyTE2RqWazGauFZ8M93gQBuOxThgm5pti/ocHqewk3h9I841k3MfEgZMBJRl
rTvpDIQT8kULBXcdP7pw+k/fdrNvZL3mWztJ5TET2L8co+sOnlN3l9ooUVJFzq4j+EMbq6l6VAYS
JyuPczXWIE5F5F6nlFLLGsIjCUozraOSp94wqFuDtjplpbFubIbUarTPrsWoUbXw5RPnWQb2tYwm
+wBk88LAVZ7bNKzPVl7wJzvRcTjhNJJSAgRyGIiAik355vY4aloyOddGNLybXpMc1QhLVJTBsjXC
4I3Vq412NuFHzeXX2Mo/UormJby3GQChexKnyRbMOvl3spRyTsfQjW05rwmK0PtupitDNr21QGPZ
GlHwIk+9AsKZV7dNoKX6l9Itf6qYmaiP6aXz0EIKd1zV6eIQQJV9Em38PsS0AEiNCVrp2TF1wXPW
9VSVC8bnVuNvprrdTg6w2yxDpCALQCkEpe6UgbQlJ6BiU5i0O2XfzIQKs/UoaviT9nyV7HF3A2ae
AW7XKuvY6UTragxJqAmJNZyQdSHwINK9Mvx1vAQ0a1AbEk6twFGfHnUDKm5+Il3wrwNVEAh7Tx09
E1bGcnaY5R17XRO3Kx+NRhP5kjYlkw0z0xKQE8kJBzCCdwS+gdVl39oBx930mrGSqEtYxqQV+4e6
C9QB8QeyQsuV59lyrz3knZVTr+O7OJ4SnBT06ICAiBJKCuI/qTYdZ7ZIwukvcW58F4tD3t1osCsw
WKsAyFt2humextm9LFn98h+9OTjRLUJrLNsawNuTrxw3FMpsuAF2u5siX/KdDX4pI0D60lnuuyoQ
9S6SV8RmyUa8nmjPKREh27DFh9bb6NeV1gZM4tQQM7cyo1qemri/T9tGMZTuJP51ZWwn1jJMztPn
IeJknDtSA0zeKObU5sZbiCJdxnRTT90xkrqD5pSOlsjYmq1NBljJ3tP302y7FOz/Mic61ris5Zx9
v02BI4Zp6y6W3nb01ZdusJZ9Y3nQKR3yn9o2PhTQsjbk1HKfpBF9tB4PAvDfOrg6M0DgNGsxc3qE
f4lOoxOJGW5paxrP+VAZ3SlVJFaWoHmFlEVoekYveOu3q1SaoB6LN+QUpGsh1V55afVissBfueHU
0fsiAQusZ5MZ+irvWlpQhbwgKhlu3jQmVNAeHCtBP0akalSwF8pjFEHepoomwnAzooTiJT2EI6HI
SUBKrOnE1U5ZuxDSJBrrpWN5PQsr24ulIBbYZz03TPk7Z1lxHA337NkG8l68+EsRX3p3hjBazvtg
zo8toMdtZ9KLNgKascAWHkQO+41GtWSqEKcbTDbMzz6a7iK/vNZhGh5a9y0JkAFwaD5HmsxWpShI
umBy9lTJzzTOmAY8JshVNSpia7Wr0/fmdT8yuzS91NnEDpE0RHe1Z64wTLuW/q2g4A8GxO8dkOqt
NffmeVSFeQ57qP6tFT7cEN1W5ZSbkBHL2gyBE08qnTlFiTQd+vlXWIn8gF7qqpVAp6Ila4C9S3VJ
RsYcyF7DrR8sP4IcsJFtlcY5zGh3U4ktkDn0boAlDlhmgsAA32k1RHW1Teo4h7/s7GqvocLNHaLV
MSZaY/rD1wHyVMURKVpLipJlHK6+a/BUdZN9XDBalIv7FVhqfIgqxXIQuwA5n481EFtHeXInw/zN
6wG/KAJHd21ek70TUw3YGUvkKRAEJXtiObQLcPeSmT4YS/stbeZnPc/ak5QL4Dadduyt0n3iB5AZ
5BLs46F5bcIy43xxYbQ2DZ6CxDcOXitpc82gPCRo+VYBSwdQyoBTa4P+Sakk24DxhKbRev2mQU19
CmuxzYSSh7nIjgL1BkDw8LKMPsdDOHer3MUMPaREUi/0gGgjjeaLi2v12PGqrOnt2n3qXX2JxStI
8UsG0jCvgxgOY98uV9svm23n44dfg9l8ym3ofelQvtsYUHICVgjVtC9Z4PLcqxFpuXwpTFoJnfqI
W3edQxm9OpVcIWWKziFghVscWGLGL7kv7VPpvE+qQgEW/7glZWY0VGxarPtEhWgrquMQTERI6feq
s7PhhUAspoczyeD2HdL3/uwZx9oNmrMBT7U0Gazd4g5vYYaO15D6HBPeGMSvngMZPRGJeyoRATkq
YORiOyfZic90tJdr55S8PrM447QvL27X2WTewiHGRnZqdQpKH6cPQho6bRhtXUfc196u/XIfDWEE
/sz4zAzzPovb+pFARIDbzQzc2rnraTroEIK7lp0r271z1PHuR5nrbbIX24Nk7ZGbQWIYN2UyFPla
dMWRjY9ah+NinQur+0K/Y+7HZJl2w9BIxOe59zDrUc6wtAc7wpddE067mhrbJkRjKnbxOHuriOj2
PeCoK+YAfkPxpLgkDSzxmpiJah737OxYmOe7d/BmzJyQj+l88CJGu9GOgMsR3QAYSAN3L3N2M4FM
+oPXgfUL2ISCrLTxnC8HWQpinuTXRBrRFxmoL2z6WfeTM4h8aYcfLCTPdgo5hZt9W1fRYdLH6qBF
WrACtDq+OTC8o8oPULGMfPB8uFDiSxO9HtkF2baeUfl2dCjrOmYJvQzDs5gW71iloVqz4+TXOWAf
Fuk0XBbe2ibhf5vv25xwTR1g9mOyWJDukQG1MmYOzCR+nSFqbtyhenA4BrFS2vlKMuKlUfHeAiW+
4q0iGDwV9t7Llnk1C7Jk9YkPCiLZB93CKlNvAVEp4hASaFBoZU+jTyFZq/KtDKgb6GhxzPNw0vZ9
SlUaLLYS8iCjmTwF1GmjaTGfML5KcoHcJB3vHKRLFANmsx4wpa+8HrCdg1UBRYPa5KjUVSziY9jJ
N8cmqAlT/nzK0RIv6OHYInyPtZ5tUkRDwWQOTj6IQp0Vam0mAL9cPAD/W40j9LE7ERcFw9JLbLUh
hQwy0kLsHTJ+VCMe7PY46e/NMvpamYl/akK/eo5TtceQKhDVpcQi4shgAxkEB0wod/5UZPy2Ca7t
hgxFlpUpXH39q2PUyOLQExUF2KesJyMg7yjYWodsCSMmpaK3YBEogIT84ggAY5d9CgYiNNsI9yb/
cXNkWnqJkIBd7OShNo7VGHRnM2f/abjEpTrD/GNq4SyiYNB21gXIfEHxCWeGhOjVUoPIDchdXlrj
MRNTek7G9tgu3KqhZAmFHe80+c83MShxDAF6f4dXbUYMN5W5v5MVWQNZX1roRXlr51J1T2RKbeI4
OfZjN92P2bCjtEQ/pEA5KllNJzMbj4PvTofYP8YNdX8gMKUVaaU4fvKSgd1cc9zBIL7hGjv7VVXo
hUi1hOpR+fXKbwy5U0vydIsddSwCUMeGBQKLFdR8lJ1yBpqUO469QeyA7ycf5FawhduYMv0UNUVC
nJkxfFMOK2BggADw1KWfiGq22QyTevDjs8dfkjatefTC+mFOvOeG0cajIOYMOkiE1sZOePEcrBW9
65e4D3zeSIccTq+fuSiDJ+EEmGhFd2ky1JgsTPexDA99bU8Y2Bj0OIN+NEd26t1ovIdDAorN533N
XLH30/Qxhn6KN4zFgNQyZTOlLIqcZUOb4TmohgQI3c1t6yQ9vlMmr5OejKe9/eIFzrS9qf4jJEeb
tt/lula2JB5oEWzZ+OqMJoLrDBuDdM6EhGP54DUBCh8bn7KlkFWK+nI7cEzgKhlku6MzwXIi4HlX
GUSxuzL5irD8ocaZur3p5sLI8NgP62iUkTmgj56qFW4OyoKQ16Sdn0dPUlt7AQJMLvmhcPeGmOrN
7Lj8K52xUUPyi31Uucmpmpcp3saR95UpIJgmrU7whgZ3MoJNAq0UQ7bilBfGIWfUVZOWx3eZ9/bI
VWLghEbKtJmI9EIS5R9rA/GQHGDyDtbwjOfrM12oISIpvf1oFWqNB7EiXCLq9mlCGKRVDuY6QYJ7
mE2w7UZf3jch2o3BbCGSUhlv2oreR1vhoPB/NgsN1QTxf9Xc+zaSn1JjkpLWPSDY2vjD8N2Q3jsJ
U2ilCiDedtgwy7U/BpfVXkIXuo0X89pX/o9eB3kiOwNEY9ak4DmmWo+S98r3g28eAJSD4y6PZVnY
p6o5RkO2XDyFAToRpAX22hWTjMaZdPeX1g6mfVamhGvCCNiSmeBZ3rHs5zVCsWmTmuSoDkKW27ak
HmJFwabeIJW3mg0bwMUstmlQkChTINeSqXqZeeOyuX7N/WSvuV11bpNtAnDzgBrw3gPEcdK6MHIN
SCJto2fFQmM3VelmsVGe1VNAV9g758yR62IoqwMHxdUO2KfPsVNRN3N58iohTexIAwPtu4udkh2R
8TGGZr3xe0xAyJAApbbuRc2C4l47JN0lnq8O8Tdm3tEUxPETi+sSSA3ZV5bbPVTOmTVKthu74S2Q
TO2hAd8Je3DgqFws6BUXJmVfCqNwNqFZnrIpfvJzHaag2Cc4OkinKqKvbYb5diHSGXoGulpfJzb6
QXTl0oiugMutw+0tzES9qxVImwJx6EqOOY9Q1BzhZXMxUqPCXEF+3LxNwzl1UknygPGjDSk6OtJA
EY+a3srPrGlr5wzubn3NbH3tTGzlCKk+7YHJhNenx2nKwtOsvdfOs+MnYhPlB+wG3JbaATqxKT4X
mRjOeXVxhnKm8iTFh/aJkBgG+Q22IbbLNlux4+CK+2nJnL1l/RqF/+4rs9wV/HZ3hu8TEO2EH1al
Z/CosU5RQlmTlTWe0X4aefPKiSVbCfqr7YpD3aJutEss2GLgwWXGFOzcyP9eDA5rDoecBS9eHvoe
Oz91qnBy7553QycKI4xzpoD0yog31hDdL1Xhhg+j/vvUpbBo3dhcty24FKyyBE72mbtLetQyYPur
VjpbtD8xQZXeK1k3cAtMVsjRIJYz5/JCfg76hh2n5ZOw5TUMFzSGYakrJ0mLxvlUo3GEvlzvI588
g2me5qNhu/zJS+Pd7TS/VWCk8h1cl/AbWasYjAlFpHup5hb6Cik4rGPJyi48drICk78dZMOmdRwC
NlT42BoplqnhlZi7Ybu4rB/MuD6k9g8vbl/yEZ+AaUZ4djnhcRAfbr93WPTQZOg2qjJF61aXu3EG
IRBZeDBGSnLWSo+CPAfFqqArTbUpWvEYFpjzp2j8Ik2yT5Ut3KNjVB9kQHobil9qUsN5u12TPs5v
OVXNKmbqShAwh4BRVxsyk2eKI7/deLPq1iHaS/hXBak/Mw5tCx93vzTluVRev2O29tp3o3kiTHTn
WE3L5AWR68hHuUtiv1mxX0z3UcZ3DdFa58D513I23ePQzVimo+fWv8Yy3/dEG1PFUDSRKb8N9TPQ
LX24HgOCb3UgO+ZbKJTxXBxTXvFN6R4tUdA7jnzW2mcNwAv0lC408Zox9TDyp8FtvsQdrPnbBdgs
8bgPkvkSOkVzxMB2hnCHy7p9g5iRIHGuMMuaX2TJN0M67a0KEXs7nxoJpvRC82ylYN1ffHYkpH7N
x7Flk8Seful7BkT46pkB14XLcvzgKp6AlOSNTQulfd0siZYT7mVL0WoSL3EKjmbFB0EsFNYNj7/r
aFawONqJUfHE77bgu+unqNGIhTphTFPOLW12PCB/1ItlwFZbVxMMjYqWNEFUMGobxczhx4rsoaWL
4wRSuyJ2NyL5KPE15Mpt16TKw1LLuZo8SEoiQPA7V/6r1AtjAChny5zVOkGL1XjGpXTttyBBcwT7
ySd4EEj9bTZYMiTFBv50u8WXPDm1nrBPcwR6qYtoFpvg6dYm1Yx+K5tpw41+wK3wYtSMT9m5A9YG
o5VZw8mUXyNoCFt+aV+1HhVdNcqOdslWqqnqDfg3JhO8kSQkkoRgYmtmq3ic/fEsfaJ3KAec/c2x
4UW65DNm8yB8TB2xcImXMGw6S62Tm+gJd37Gsg2DgNipOazXjV/+JCIYITnGZSZc9IG5OLcikYBj
YPlHM9zH2WQQldfLsUnNR2vpFsBe9iXUxNsbfkT01efY6sEMKBJtRzUBGwDU8yomV/aD09EXEMVC
MNXooBx2evlsTk188n2yJbIUbJNlMWTrRwq2skPxNA7esOk9r9ukBHL6ixdvKrcH6WV+S8gB2rTW
CPLpDVDPciBtjcIvF2+2E72m9XiO6H+2jnYAi4n/v1IExM7kVDITO1LxUkcwXVE800BRUeMlYAtm
u1xIvuVPRUyGS5KgQ4iYZN++QUxyKzF6Hx7SS25/PPTodCrs2uZLGvD31NJyzp1uMz5VurRqk7gB
BQcIzs4fmgFBsUzTbhvPaFJu8/GRfsNrxZb0bpTeIOfr8HFJ6kOeoke+CXqDDm5dOVV6uvvVSJLm
rl/UsBqMn4mfIlZJ6CIzPPGrPNaG1Gbgi57z3dgJThCfU87MfNKMlMKN0LPAiGSpv7p5w6Lh3FdO
c5LBtHXHhbU2pQxbBPOtrlADs8/8YgXBz8yYiy2hhLG2/MiirbaSS17X1LM50e+SyDW0slkXSu/5
EjJoZ+Ts28y3oOt5bGZthdA+NWgnVWGtGwOemeswm4wEadAqd6E2sP7MzBcihRmda28W1g8ifkCJ
Egg8QElTKGwLlPyjUdxFXQv5Hw/WqknGO9Gz0w7d7ACox97OIn8mK+/j/7F3JruRI2mef5VB3VnD
xUgjB1N9cHf6Lrm2kBS6ELFI3PedT9b3frH5GWMa6KpqdGPuc6hEZqIyQuFOmn3ff9VIptnOIURe
JXNCzgFMDWv4GoLuRX1Lg8mOYOWoSicL9VaVuC8IhLGqxA5hzRhuqdbBPD7BA6qzBVLqA0lGfGws
zpb1iV3CGt34YG7XgavGHJgtudxag93Rt4FyqC7fugwlZS48araQk/7qEvrPkZQfsoFtFQ4HX01M
uyLV4XvlPKQ06xgOw4MYst88T49GiX0wqyHxGrcHrDMoE1EynXXIxuB0c0qu3hUcZ9id98zBmE+k
uy+i9FlZbTz1XnYjYR9ytLj1eGpXWe2itd9FpRx8QXfBSkKyRaPB1IQS6w7Hb5B4XB4G7oLGuyat
fJoI2NlJ/Wzzi8awaApSPdH+6KKtAa2dGLUsl95kUR11K/yxfrCtiQxtGiuYro705pRdZnaGXzV9
MRttsU7SmFTS/Fc6wLBmJNhQ7gxGkLGKrf6jRIt+RamzQxm8jUsVJq4Xf4RX8YSVqHU0av6i2EcI
EDB/5EcVd5H1vOxyAcXJOvHeLvOJkd0j75gTzZ64XZOPvud9p8gZW1aGM5wDvmamVWA0E+AvwgHi
vTdP0UUi8Nu69CwRzsihv3IiWWiColjtaakkNcS6zEh/lRcvJmvF4oyjCxv3u4aeaTH7jyGjR4zx
yKZ4CIKLKZCFpVbyIwhGCIuQF+S4niVoO3/EYwJ1aRHWME0zHhhn2lIGiFy3Kwi8KCNgC/gulkqy
COveAO1eWDYlP2SU5R8OcuRtbE7HNrHABBO+8io6N2PZ7atM0tNSTXJP7SiWxCrmoWn40WvH+5jq
NNq3gUeXR9QNPvcKsZ2xQENlZEi9zBm2bXK0jyXCMRMRursZKHLAV2TjpHJ+ULbkijK/FoZ2zHB7
H7P53cJofKtq65iIMj2mkXOxkQpu4Aa2Vg27GzIDRDRVUyCHRnNYUJGVVkXAD7R+JVO2YM/w+ZPv
jJCCJUfXQ1Z7BFmC+AwnFrRlahhPZDadml4MR6tmQinq6TCIIHjQev17vPBKl/XQbHB3/lidREPX
32ule2fO9UNEiWRD1fUS68ZW2jOKJk56Lbh4efZRYMyKe+0Nt9ErfHRyoR/vfbU8rz40LdUfw1bj
SY5RJiMZ7Cb5ot5d2DF3D2rvcHbLezobILyAJ3ZBZj6Fqf243vmWzPYAtMnenVnkVTOpzZ/RN6Kg
9NP+h15MNKcQy15kgv4Hyu22+GwcP53wlaVIaaMWDAqZMbgaeFxMVY05vDtwDnjUICfJZPvjghoo
NMFJ1W5MOGgr2tM1Qy1Qyd3A8w5isgQ/A8fZydV8mnNputPPyHSRhYcmdJ8+PON+w35FRPYaK6Mk
j8Rw8WY1dXRzVaSMW4JuzJiw9jncMXLiGX6GsSqPJkocc2PeLLGy2MZQ0FX+nqRXyiwrmv4yGNPS
uV84sLYM3CMh8vk5TAit4vyEM8s+3BxzW6VnH7kSRpYo/cIMcbOu7shBPOGJbXetytqvrOIxrTAw
2y7aoog4U5S2SaVasdPqMBTuk+O55UEvum+E6I2IS8Bqg5F4VNM5ZwvxeFOK3ccok4coHP78CQ1a
ELe2ZAEMmQobRzWLGrDoETXVtOyu539GGLSKmdmT7cSuv8vLdCLxKav8yNCGDTtPVempAhwRO3GR
W1FP6hnt8Euu6btcVRY5Frks6lleKSka+jCg9v37LJlHsRz/9NrRT0NIydXCAOTz0KFZhLmr3V3X
2EezJAttAXoJ8DxvTIdS9FVmKi1lS099zeghYrGzMQLj6MExQRYwuGWQJ8Slui0oJQ4G7s+7LAr1
o0Vd3LYOyoehjygAtrLWT4buu0woDhTDyjHT2uYoLjjg7M2CIkIO9JE2wwv24eVYwHJvggJBJ6A/
E7XaS6oYAYZbimmD5Y0VPSYijVt80qc3p2ArLoTW+iGZuaad0N84ggJSWppwd25ynSK59eH6k+yX
Gt9iHevb2EYRQUzLCd3Isl8Vtx6qHtdAo5Jb2Qf0nnZABmsdpcPlKhxmMEHp6lQP0z51cGiLqrrO
derugLPBSrLiBbkGMyLhfqBnnLZ9XNs7iXe4By6V4YDgSnmqAak4ZKJpxO1KYo/EZ4YJ1aT7LiGE
2aBiSW1eUD7gmLl2c9QVmaEr9HiF7Cx4SakOQ4WrU1bbs2FV5qPt6QX75Xz1PJb4rp3LnaUFlJyO
4Fbr1uUoEawXojMwI3mqctyY9WaEjeYtSr4S5UWLJDLoLHLuVpl3qQOlTPXVNOtrn8lPvS505EcQ
5lZ/MlPKLqC8oXFTVmTlcyPoCUUrMsw51K+2MB/ShNDD9VNTYWukAZK4Zvt6npc7vcnr+yLa4ZFy
SfE/j1Pi7Ij8YLKxbLgUBEVUSXJGefJpaLDHAjoRFPslLEV2F/AVlUslraAIx9Szr0ErPxwP5NPV
ld0KVe/ENKANIwj0Mvm5AVBYmXx9eQwsaPd+QOqSH4f3NffYJjnOwajTBlFaJEXKeyGUUXJwrzSy
2rscGsqvs+gSyepM8dN0jFzsdRoPdBxxRPWx4MnnIKsDperEclC26IuJAwqNE0qxmRKWrcxi1NtJ
Gx6hCLMbIQob3S3lpkSxIxWxvxp6OHpJ+gfp0ELM8ErRkiWkhw1lz38GaYtA3dZ6h3QFRbWN3vM0
m9nBqkjSUJpmp73YgXwQM52US89aiy/inZW3OAZ9DpTkmZdWp9nPGLpTo8OdqLyaeZq4FCn3XCFw
2FZvZ8rnOrTaLdoDpbGn0T5HSCCSCHsa5z30CsMvSEdJUERct8HOtCXM9pRJSDTJYSYMakxo+lxv
GdJrpR/r2tmVBDqQPP4Lf17KkmirHt5nNwmznW4N7WGBhP7jhSjy6tnLXAL3KDeF8SakQ6/1bVJx
UQdVUu2DOecLQttikA/AIPozp5YSkSc5iiLj/hLD8I5NlJB2KjwMm28Bi/ligmFIae6irrpHQfBB
vDqPrnpShoTKi17WVHnxpAQqFFPLpofKa8l54XbdiNi8L8HHNkLdb+uXQUIvIf0DFCu0V71dh1Q7
xZfSLpNK9iT2opqRaOCuMMT8NniwmQD+P5LAjjAeN6e6DxAIUTt2APNImc31xbosE0HAwoKO1EKV
ug/nsi4XldwYOkKI9Wdm2oQ/2fJ+vJPaDujsNi948hD6k6pBCaDzQxThbc4xa1PlSQ47l2s8JTdm
mHK7MGZuZSufTTP4SfMh5LYvkmb596in8joxyVD+a2M0LfLPUhII1XsPJq6cTdCrGlhzFBjIjWW7
CO0tliUq3uDDcBAl1CjNUIgX1RZbKIogiM7S8yauGxadxah3wHDPTofTaFZacpM2OTGpz0z3Mubv
+KGGnjxQxbdvB6z+tRjFH0PDGiEzLaBUcYgii6zjh8TmD2I6TKw68pXOKne9QfYh0A/B6UXS+1FG
B2udJC2NeZ2lShaWvXmY63g8hLFD0Hjcv9QjbHzeqj03ZTqsq/zQ5KUJXIikXAVcxRavd9bIJzja
74PoMjbfnNefnaCbeooK1HbQuO07iX53mjJS5awuvEf0jB9XDZAr+ST0qHhYFWHEVgOZIZXatx2C
SN6HfpvSSIm4U0NjzzmURParXOAwK4/uNGK0Y0COU27NF/BXidcW7LtzUg66XRai9XEaI9yLpkES
5fS7uMtPMuTF1gYGc22qvjuddaS2CaGpSVZhkqX1c+Pu04aSsmmAwlDUl5wtudP0/qNMeZTncDzD
7Fz0jLJkve0F8RzouUMOUL2jErEwxV0pym85LBHn32LtPYIA2fYPgc1tkEeIXWMPsrGKFrLHF3uB
4WmeY3kZTLGXDt/DaBD/qxuJts0mQJiATlWjqtsLr5OOzjdL0ouUwXOS1cEtzOdXjVo2guwpbo8s
PFrVkGznaHpkQOIldPCwBT08sLJL4k42X4Lc0A5wudSS8lRAK4uJpLaeCKcyusD3AGEpEl0UCP9E
MhFS6mJNbeNDHSzMGpwNEVWnSyqQrNNXgOvpoxL84nYb7foACRQ1gJiIIBhhUDp/oo3VtU6NskvX
xjycEARFu0FaB+5nKPOAODUNCmnneBrNCRFKn+6I2SHxLTN4heSBZxvxIjiBaWItmcmALNsCfEq7
E9ilNrDgy457+PdSxumBh3uztHSisAU8ErLCtWpQtqNjffajYETCLjz6f1/5CqkYgi4aHURkXupO
B5j+0xTzAhT6tJ0sMpCALBc4zhExNFw22DHzmAvBqKv00HIoMp/WhEepRXe0wi6npLe+12Ognfuh
vtMM3A2zR6PknKT4RxD3bjL9TiL4oOrWs07GwJMQOk+JLofTqmKL2xf0XIFPUidnb0Xsux1RpWsh
2+XG696tqXstIhq4Q1dcRwuy17IybA6S484yCLiPHblRGnS/d2fPx+Be73hX6DxeQjBlO95WKfpo
FSq1LhYo1ck4cGh7HGIfHSfNA9FXPT7A0dAjo1YDFBx76thZg0MSox0NItvJ0kwwD1jXDGXrBp4L
kH3aSzMDqNWgDdMIjKpA/DS1ttxoVXbqTWc4mqBMMuE1WKVFgSYRELrxS5xghEkw0QeoOevuYeq4
x7C6LbcS5FLj/F1DRwyvB4mDJ9JcE8I+J+hRYY3JkICTO8m+8Zxf6RJfhJ7iQSO3x2m5HTLX+BXU
9HEE84ewmcCoTnA3nJ4n+g3RiyjUtI/0H0Nc0+aI+bqom/iIWeeUE4hF2GX0GjTOb9nSSChyjta0
CL6JFBypzsFulFd+hXEbh81UH9I9hFsTw15L5cOLb10JIZspuml1mdUksO6RfD6Eo/seUgJ4rprX
scIcnHSWvWlAcPZ4YM8R0gxg2pFe7Ww8tPPA+QzBOLqNfrDFdENNbx/7qHouQqZAqyKx2U4N0kMm
7ociDShOT6HRWWU2ncOEixBln7RAU7gGXNwZUYOSBMNTB0NyRj/W+4KdPnFYGrnQEz8ak7M5eYTr
q9RF03ZR8y/AtEOhfeIRKc6CbDNftu6bWMLvI7P6He8l3hmBYCY0x/ZGfuNBcj5R1AC8x7YWGPKa
dkV8WhkTY+HJbMIG0tUJfQj4ZZfMiDQ0OlVOo0v1OJ8urehE/AdYvoTHLOLY2ht9m+cVVUtIggRQ
Mn8mZVYRIACIGRH4FwYoDeywgDkibSJT8TWa1fSHFO+OpbZ6vvbilMLLkGCMpwqie2g/40a/jkC8
h06FuwqMTEC2tGVgWPY9rwH4LpsTHhGAQvAt6D0OjZDI2sWygZTcZ69CB9rxbYnoR9sKHAris+mL
Yme1fKI4egCVIcHHfMDF6jBuRC6JsD2a4jUUIK/7+iQLHI4lbVsQVzR9ThPld/xmWQ1bYATJb5zY
IORpsg86quFXTcScW81FZ9OoZoSggzmfOHG4ziGaN4nonxGOHmVcLDt6sQjGXgjTLi2U8HOQPUK7
n8zKZTUnMcwp+8dZjnRlqGx5eyhZuNNzXpKTOKj0cduuCV91uX16AOyOJQ3522D4aZPt9ZL0kwWk
dCtpVDvpFEJYxhjdekxBvE8p4sNTDAGSeoj+HKPv2Fqp8hDsGJtW9OdWhRGViviSTZ7eElP36xiT
QsAFuXK5phVhZovmarvmd/Ui/9U3ZnVYswRDN/8sBMILCoZ3ZLMNFzp4v4oWTtJasmsMHrutCe9i
cnZ/NxncdNonX7kGwF7ks5/q6DxG0IwomdrTGN1JL+Wa5mfazNl8MYb7IhaIuvPS2qUQnwMy0XNK
r1/b4UxePDAFW2/x9anQpgWxGSHRiWEZeycNMNBpz1WGTikE9Rz11hfmkJzy4W6kpA1DLFor9nTA
DIRPkwBvSTjdZ+J8tmPRFpz3fDCp6b3YvSAVsGg5jNVILjuQ4F4FLya1heKt1Px5T/TDsrVMHQAX
Nk11PHteTvguGRlbOx9qFIZv6OGJOpHTdxkGDEooLox0ZuZM+jfDmhEX6JpDaveB2WeDQeWSmsnr
mtdkJvNxYIT0AwXCtROMlaHTJte46GHWtYO7/A7plO9oEcM92IZv1jwypTRAQXTXRqseoFPVxW6W
HNrCtC52eiztuNxnJUnHVfquOUyiTPa7zs60Lba6SeDNJUusPpYRPOvYXkBdIRQHCHVR92Am2n4e
k9dhwMjeOmLcxzGndGug5Ea6SKmibTnbshX+ShpgeOuLgMQt0nmZupcP52oWTnSyIRxFa9EQPgcc
dQm6fS2lgqQIto6KZdfCKgDf4xtbB1TLJDmCa3gT4xD1IyfrNnbj3TpZ7KRpdxekbRbfznyvZT34
wEB9oZ4PtG1b9UBCBaJRqalpugaW6sZbr1Ih14Ds1mUct7qJUFOVwqI0XKs1QWvK707D8xC3zFAJ
OmhUbd9qYRJq7FD8QsyF4SuDENUK4nemjcYJJ4F6jJv7ZrBtJFIu5TpTsEsb+3WObWPLKhIfmqK6
6hNhYkq5jzgCIIn8oPcVIYdp5WucsIp2v5ao40mP82DjDAx1liBD3qbvpxcJkpKlACxQYUQqdzWp
w8/6XKu4pVSGlK5oZhIdeBy26O8JPCu5kBXa7tI7VJTLQbcLxhNlenm1GUm3ECy+jPhpVR8ZfzDG
FQ3j16o1DcEbeiJfV4FF2LS/y0GU21U752Z4H5uFKXe9Yz1At8Ex3gN+v43roFN1ZAQ+zMFiTki1
a+XCXfdR5BsIMRUlVQbRJXH617Dmkiur5M7yWOeEyuzv9ejZSjX2xNYDMs/1n6bBDLMezqJmyTZV
hF9FrFKAwZM6wf7LI0ltG0tukbYAhCP6zTqzNfRH6MV9OvTQF86LbLuYw3ufVuazndNVVI/8boip
OoxUxm3piJ9tC6vfpfHyjZlok+rc2plePpRDxtNgWKBBIw9ovdQnbW4lTBlzrDoDmpmFjWZw5mRT
LxTKBnoccBNlnU1HhOE8reCRDUPEGVbcugb5m5qE7Ln4wCWHLWJmFY76zwglD50XaeoTEk6pMms4
9lm0bzMMmJG0dz1WXCfVHo2RpIludk4rSx+4BX1SnqQlUFFleYUYp2t8Uu+YapVVCQ/7Q20kO1kC
xnSkLCMOcc9u0UjSrjrb70ck7FhMriNjiZ2emQvFyZ4ZyCM1IGQjDA0G2ulsjXTIjrEA/cMNUjbf
cq35XL/SdlTv2YQPpG7ZL3SnYHINql8gMB9QgvRFWvN72Zv7lTprOwVhws5tMTeQJ8fkDjNJiNyg
37lp/CwbvPMLRquKVI2+4RFL0TUdRs98/0NQOoFBBGILBp/gjkPCa5dooNpWzrs1TjhV+u+I8k8X
Ln1mfpbGU2a174XGt6olDB0QnpNXPTpcHvpHOIVvQqUQSDY8s2qvAYLQ0EPalCoxQlfWPfrGjjMq
lG9FYg2HkAGahbyYUJniUt5qEu1diBfN7ZK7pC+/mNpvjb6cqqow/WWJcEL11lurMpq9oNpUwrul
YfmBkwPvCTkvgd0HPj1QROCjw+XdB1HBpNR1CHvawvyx0ryV7T4gPyAYw9buBuahbTqxpKPyCTGR
d+91Q0ohPi2/UUqTfiweApXjBav12mrVpco4d9j2a9CN7BZ1hDl02RSdUHepj7pnVeCn48I7Bggd
atU/MZrVpRhJ6yhD3I1VlKZHoj0eAz1sWSfqBzGyNcEBHKCrmcdSD48PNfAFvWOrkyfhDTJT70X9
L7LgP7Gyf3CbfcyJC41R3ZkLs4jWgHsVLeqIFKXUTmqGhU5mobqgjh41jSNzFQbV2fgdOmE/KW6m
zptHVqZkqzjv0ZbFtiWVY+VVaAqgR2IUe0XuFA5UQybRPuOKIqh+IoS+9nJELMgA1NUt8rc+CN5z
A0U7wPVDQnWPB9/quvN1iDUCcFXAQ2V9WGOG+GBweQUMJGfJ3Fh+258SFeCkQzNsCSysd1UPqTfU
5c9K9CiWVXBeaR2sevK2luss2ywpJgoDFTZjVXf0QyQbugVjvw/tXbCM9TbI3oOaACJwYC5BoLDK
A+eB5M3B9o0s972QREE2e+ETB+KnHh+60VB2r77z2XZfkKApCxjQ/4C9cNCgghgV8dV+1BUamFYF
U5Q0z0SR9WsxI3EsbFrDpjYjDrijQx1TEIyIlTNCu+BeAPmTn5r6cOgiHMwYi5bzbCWHxmO9Xqq7
sKqsc6HCIa3ZG84pyvCt7kzyErv5c7ogMGv7AXttXn4PNC4k9Pp0WTSwKnZOdsyCdxizqSo8GErj
UCu1eBHxjBOZ1vt9MQqynALlzjbaO1KeWPCqMgKMbtkXQ66zRX5m2sJKOtYOUW/lzz4Vz1XSIKaw
Zfytad8TgYNT7+bszu7mD1X3ETdxe61xwgKHOPauQu6LHD+zzsJo7FvSyZ3QDfsh7pLuIYOJ0m10
cTxNPmlqxWVwrOJSNF0EWO1M5J01DC+1/tbbS3OpiQpG6du3h7bw2q0pzeqMg2sEpEpAOILhKErP
fIjlgDXRtq4eaZrqEUm2YY4tFZPTU8f3f5nn8NUp3PEuuysHy3ksgIQxnPbmz678UQ1oGhCGa3tT
l93NZPY6y9nmnJO2uGrWxQEOuiP1DcYNw6o2kYKXdVVKeUSeXjuMHUegieextaszVv1vWdu5Nxih
//sXCwydwIKm3QPjUW8pvPzJgEYaClG9TNIQ5zhoPmKjmdidvWGfj1yBw5L9KquouSXoR66WrH/a
6KE2hY2as2479L/6rmoIrliq97RJLV8Qxzpzk4/8174FUTKg44c1JLpVs4yzO+JhZlLy9jyLEA/Z
YBwDCcVgJNHVcwDTirkJtuPYORdPN37qvflNB+72jRTrJGYPZJ5V9g1vMRlNC/xxtCwEnNRAjawu
7XeUlzVL7LkIySul+DFMpXb2FqmW0M5+7AdR7RobaqKV4s2ExDkUxQ8nGutTomhpktHCE5VjhKPy
LD/OXV7fgZtyXI0DUcH69JSV44eVEMmDu1t2+nTOIcfOddTg4Jmojxrj2ITBpa7ce3NLCujBuaXE
njYitzJFetd4nY5QBZQf8w+Tr6S+0NbFYykCzumJ0kXa+p4w21VPPUpVv0742QyJCS/9EcV6vjPc
T5xsxWWmg/MSlTV/p/5xrHLrpHtq/LN+2jOR5H3STWdT42YwkkzHyiaXP39hmwb0x/yso2+8Sn2W
16LuwYZs9beRxPkwtlez6c5rBtP/L/nr4m5+mavPv/3lx+88LnZxiy/5V/f3LX2GZ6vQsf/5L//7
1/S/ws/yn0v+/u1fG+2l+bd/LX5/Zj/C//S//tPxZ5h/hQwhiBJ6XbioOUh7Gz/b7m9/cf9KEpRj
eAKawxTCUJlg/97xJ/4qbAonMMIRXe8InYyetsRH/Le/OPx6dEWTZol3hsNFt/5fWv4M85/SgCzq
/aTDakpQpWFIFUf4H8Lw5jw0UzOQAcLpIrtMtKq6Ln6BCu1IY/5uKlBSCkCGfYsd1FYDOKMLBnYh
XpsUanOw4Ukjx29C5GIE9aDJwTFL0JI/2kHNS8p4Yg7eT8iDe02JYVd0cxbhV4eTI6VhKtC7R/Ri
aOjkgD+ESAU2lAbmdyvck6CchsbU6ElfsNQociJBtLmtAeRrJ5CHMciXPfmbxI8qE4iQSCZqQbmg
+UXc2q3Fj+tnSvCYuOW5SEeE6i372tzDqM/LXdxBTFIXSOF7lN9PVv+07lR5tFzbuD8ZZPzCJ2y7
BSvF2tNhpKC/BvprI6xKRVSRT15lT5HKBFjrNSh99py54tZvcA0ljb8GU5XYFw4TYM/WIaF7oNuo
wxHHgEil4RI3PrRYSWCBSdia1icAhwcdIObkRA1euQwxBXoE4zhOxWc04MENw+U6du1LFCAEXlGS
0kHa541crFZCK1m2i13OZzuBPsZuSq2q0iSuIX0m3Rl+qA3e2WXmwpx+SvJDRvbxFUnHr9i0GY5q
k60sKqlml6qhYQIfWrV7ofutEJ3clyGPQGeBYgKLf/2H9+jhT1Ln/yj6/KGMi67921/+OcCTB5Jk
P1PnqTd01/yHdMY4LOvWCESwXb/WxUuf+zKJ/FEyvFYqr3sFA8FX+fxVVNoacYbB66W8CyeB0Ir/
i1Wi7symm9YCFVtWfFvro0jTPWcDXxlRJlz5ojTxLw5P/83P/0/ZdernJ1rLJb5TNx3nH37+tk1s
N3N1UJRofhUz8Pz628G5kYnWiS8QYCpLElzuaxKZZeQPSUew3UKEawBZTJMaGrq4vQUEDOEDQGwj
W6b9cJL2MVSerJwF6L8JdzWdf4pg5sd2KQ8VRKYKG0XG358DaVza3uj0wbYNh+DcZcqlOdQ+UTED
2Byr2TAV30p9ZM4z3PnOGLNrrTS7tR4uuwpEje+lN4gj57meOT62gVN5F6+8axUNzrUO3Z7wiqpk
2p2wtZeRdGlK9EZ+vZg5ni68lPbv7fqSQ39Oh1QTF+Bc4OixPDZSKuX/cm83AS6sqNwzhftLDoDh
DQs1eGbzWWmtfYAG2baDhtXcCZ9L4R3dBQkeByDFer3AJD89lKoAbl3+1b81a482wO4V3gRyxCpY
SvgGyT0nWpKEkzu3xRIYk8hGA8zvvkeu6TD7kb1Ay4XlXMhAua5p1dqcUoNkP6gDMOyeQPuSbT3T
+k4eVaHLs5YE+9U5YFbdlj4XpdXgVEhK9DyafVvVXy2fyc5RPjmo+a3RQYPHMtn3yo6nTxYILYOY
p7I5jSD4XEEZreekJJ1iPwt0GSvQs+rJp3V1sbxfmR5+EdD60Joo4OfR/DaGtKjzhCL+UMeWmbhc
V96LwfG0yVRCYhxwllvjV6UMRhjPZ3hBMuhX1r1csI218M0FuAlstUgNsYkRDPtaJ46WMkwpSLrO
vi1x/6swgbUhnmrBZ6u5LiKh+imEKN26aJJsCP8JNvDP6aRiBhcSAFg2YtJGjXAj7H2NiZf5DtFF
2WRAI8IEEiUzQTYUxS+dTpfg/FBRCLuXd8LoLqZznxqBMviDUqGnwZ1j3MyIXYedAkw/sSmezh6G
jhRurxeEruEri+PgK051fzZMyDI+qiwj6ncZurMzgCUVQ/cmXfBdoENseyq7I2gBDJXru1u7WRRw
Zi/W1SbvZsPO9902h72QbLtKTQUt+WOu+kveph8DSsNtNNi3UakXvBJPp1rGEWkXGKU2qwinCGfv
kPXhT/IF0n0A6l0k8CQTP2kEoT4k2ANBrLSt5b0WEzmO+mTnsL7wrY0oA9+pGnkkrec96or2VDb6
9x752QZW/dI2ukQlodPqTWj8NrWS+H4q6+NkLDlmn/ElSu3pSGb2V0LDL69OD843GVfDNgFjcUps
HCcl3W/qfuZ5lh3GAk1U08MvNbqTHRy9cjCQ0wKJJu05LWkKrrzlft2HZws4VQPZgxJC4GaGjYAM
Vq2Nq0NMQZVtwzEnDJrL10nBGMoHnXb2SaW/CBTTAJ6sz//1ce2pYrO/y4u2TFZJZiAKlKSw/vHc
G9OoCR0zZI9J3fmSSRaSVSPgClzbWYu428wBdEziH4nFIGEmhZxuJVPBoEiJLBakr7zWxtL4RcVD
l6KCCwI2wRnE2B+n2xxDWYUpdyiGTIrUKhatghMYGVR6v+gjxKA9Psc2aV5EIJ6spXskoeEjsK1k
55ngCjKuISdghWxqFxAmJbqfO/bVHJ34uFqUoBnbbYzVfhxBIKzFg6vw5idRosFZs0cpkXkc6upG
/S7tVCqql3Pu2imbfU1M9Kr5L9Sb73QkBGA4fKLV5GnlVhYeVJSUxnUY+s84MaHovGZG423SeuTM
1pbSe4wvSN+G2IEdRpllacOdDq9AWdJ7PoAuTerqbtQZtqJDXUb03fgcCpoL23obx0gLVIx/hD4b
SwaY2PTRtJDXqw6qNLEmoA4FxENZG9SoXLNSarsyAObuSsD4pg3yvS4O//WDYboqB/MfnwxucYtW
K8twoW3+/kZsphiqutC9bdmBxLYWwfohTWhjRxwuMmE74pwq21myBmc3julns5T2gyKPs8ApQQWd
EbXHUAYHc5lvHBfjJXC+L6Ci55IM+pBGn/vFJjPHC/WnrggMlJqdegshxPmO2zg37lEScxITjV3F
87tCMjvLne+VtlIWYc/03fwQWl8S47vc1x72foMk4A25fcWeJZzoM07GlHjKtNOu5MMhJ/q2dLJF
9aJxZ7qW5lfBfB0N8bba+sVcvg7zw2Q1xjWJCKCseuPOQlAG5pSedNNNjiERYBjR0vuw+tWTpFu7
OuocgUIwqdHVm0ZEzq4IxY7EXpBJFUlT6sMnETkADiU5TZUDlwjP3+L1Cq6tlQ2HlmQfq4dKtYHG
y4FnUB+L4pjpc71tZEEjV4M1UMv1AabWKg79BbEQLs76UNlEqBZmS1jhyGNpcOFspwqGLJyMXe8Q
yVLEyDxnT2OdDjiAOvMHftAbWVsvopH3s26g/HCbx3HWNb8eNEbxlpKZxM9EQ86rYeS+nSo8vd9O
LgmTHaJ3VJnlruJn4jXr+iNSa9XlRVxllkkKivgnhDE0zSzG69BAaaAcJLK2h0Yn0sA8gCQYVoc9
KikIdRjLk12+xXPGE0UMFZsPH+A8ESrhocohm+PmoHA9gwyzBcSYP6hjJqsZGURreX7RgzjTu3Mw
c+8d3ZZ3DAfRnogy3U6UvuX5lB4GPQn3ZqR/Tfp4iPlTgM2gjzFHw/NHwA7qJeAXsLN/n+FCb6LY
mwOar8zjrZpJQNMWg2M5J9OzcDjDA2D5u8D1Eba+V3191/RLd5ANwb4VsCHBhnbaXMimfB8Dd9oH
qKBF61z6tIdNU3gpQdTDpTBt42p2bXnyUGHsQ314yhPuqEUEF8ese/7OhOgNIHXdempYl8bretbR
BbSc8kaD+SWR0TS+Ymcg2yNrnwgQWoB7CeVyoxCgjwIEPJ3ydw5Oawza55KSheKYXJVtA6ZS89Qg
7Ge3ymnNupdMaVRYMSOMA8FQ8OAXSmbnbrIvCfpCuCQU0symGy/jT1okIdF4KaEhKBRx7XJHD1kX
kLSVFarFuDkAj+WnXDaHobRzv069moa4MqEksnHJhNFArIkXcWl6sZ203Nt1wRo98VKUU17w9GYo
XBv+cWkiynLuyY0YD47N5FgVC9Z2Dx7dM0LAN7RaXhXRNIS2fZ6KFyxIFs7XqfMLe2h3+KLpwykh
L1EHPlLBTbGn2aKtMeXJ7vuXaSE7dz1+A4sq61VlQDzXS/5/ODuzpbiZrds+kSLUpZS6rb6FAtMY
bhQYGynV993T/0O1/xNnGztMnHOxCT7sbapKUubKteYcMwzeXR/QWmP1II/raZN0rNHuqD0MoU8c
aNwvsiqvv9iOjfmY8fuiKxyTVgjwbyE80/oEJ9ZqcpAjCIOkYFMl5o68jDyPmYWQNGyPhYJw0rnH
uUiTg4QETmVH8qdafLX4//kyZiC+Z7u8EMnJ6Pe1f8QZkoMdwTQ1Q56bOZoyBY+2gMaRWIoIAx9H
GoUbNeBBV4wIGYSiahJAZTQWxbZhABzCPbDzO0F+7sIq3Qfku+xtiMUQaz+UU3XA+fYSzjq8esRC
YYSIGOJjRrDgv9/MnxUO+ak2AxACdizb+tzhMaIyCyEThqtc+r/ABDPOKHgD6anq2/s8SBdSNK8z
pOXfv9b8c//k9woX3KA0TC7qp/2TZZYKJIK9waTnvS3jG1FrHC7UU9PKB9QvHz3FDQZibIyyv0cy
d99Qo0ddCAyafgtnk22JOoITSHxjz5j2IJ8YahbqtVHdYW4feWn+OiHHXAREXWY9QqF/vwXjz0Px
72/h093IytaFHvIeIvLCD8d7rlppL3ROh+imV02IMQZQ5syerHxrR9n4XlTEfk/FV6fzv74OjubS
cR3dJO7n99sxHzRWi6jhqUjUR6SiDysRmPIj4qcFelaL4V6QUXzqVQgvmY3JjhhLVrOSZqaiVZZ8
aIFqlBoQATZMKrA5GqV+Tork9XrmkEzvLY7PX3yAf731YAtb89Ps2Ndez381F/1MmzBADOGqrGm4
+ZYbLaMHZSU3V4UEhrCPNuKoXdFj+OLK/ZH9Y3Hl/us3f7r5Ei2nVLT4zUz6D7Fn340GPYyQDl+Z
9T8A87p+VGCm7e+bFl36v3+7Zf5l+RDSEFjLuVru5zwUo6/dKvKJzFaaevci41x3b34WvU8ZRTZB
WAufgV9Tq5/hzBMII8gLDLBQECWttmQieWQLW4wAwVXLWA9JyQMS2cvsB6zch6TnRoy6ZwzIp+uL
N3Gk2QaPAYDwtYqyi+GD9dDsizPKh3+/sz8TZ+fPleyf+bTkcuz79Lkqw41IqejCFdNZjF7hNlfO
dzKjb+bwYnSodDkbZrCwv516ejHF679/v/lnd03wENiW5bI56O7nO6oNjGrs29nNGiQ3QsPMUboV
YvAu+aaChxBUkAHTZU71GCStA7vpn/X8sRbT9RG95uO1qdiRh0Uos5m8IiNcS/jm5F+///ulGvZf
bgLXMA3Lcixh4iX5/aEFqoC8il7xqkB/lPvdzQyQcTtO+1O3HXJjFRnyoRyTU2LIcjHd8UZOgfbI
ufGLjBfrz8cQJ6u0mEIYHslI+vxK/+sxjFIA+x1BgCvNfo8HTGtlZZ2sANXRZE+3odsWOyX7myuo
MEAKg1G6WeOGQi6f5e8qkHSuQm+LDqQ8ELJ3rt1owM4LysY3p+NYygYKZY84q6JFZaMicBzEJDkD
bKU7L3Esol2KQGeR+ezjURTLnT2LGUoy7G0WjqU2+z9bB/FGzHk/QFBIzdp8tST8uYiyds7BSi7D
A+6hT41ZFWagqnExLKFnuQvmv2Q8pPncZR8ISaNx5QYoK1tvvGPKaSxbU59whWFgl8gpllhq6i82
5msx83uxw3zasx3CTizPoNn9+3VpCtylllUESI4N6Dqw2poy+wjieUKhk/YjOj6R6HTd/Pwge5Vj
e6+XzWEShXdyRcdaZnYUkoxVfVniJ0hfyqza6xgDtlcNcWTQsbrKYa+t8iT5DluLJm1gWYuor2BC
ONawGmUFynjNEa+8gfq7zSdU0OD3wLo2qHf//VhYf7sM82nPYdgkmfB/uhlL5rSMw+1glfkM8EcE
FJZ1ilVKO5BSkzBWItGz5CbHRbdgMvPNrmimDCnEgDa+1IlBzHnikZvMlIgcmhZ8ESMUr0CTN0E6
nYu0tIzeZTitC4Ojkl+7D7KQD6Jsn515RsQhqVmAh9kxHTxXbgoOC83Gv9+k8WdEkeXwuEGkmhdJ
Uqc/PfwTZGhwASIA/WbfEY4FpYuSMGZsvzEsbeNo1rsf0oe97ghWghnG05ZK07CqB6sKd2vBDk83
dD3XOXlJ4YPw7jGK1KEJxhtHqvc64PnsEi5wqNT7oFHUVdEcGnx7TYLDmjAb3Rgz8NHS1p2FYczi
ZBZS/I1b0Ol3ocsEDnclKsf0XBnTZoqBPFiSpbEo+/urb8E1CS918g8h49vB4oJdd6yopPxlZreA
wDKrs6nhpMlaHBOZUBZo4kVympjxSYWOzh6/jR5ACFvUmyJtVnO9NBceYPhoHdGNTWHFlA3SvWsg
uMiBxxKbRdpIckpnIV4Zs0wUO6d0drVOlRPhUwUkxzuvwO6U1oZcVzrydMS7gYtcYy01xtuUUmmC
0buAk/cRZuH3jNA0Z94x6kx9oP85YiueIUbRTG/Xnf2kJrg0HfWRM9FjQMmx5DctfLIk0Gu1K7/k
E62rYutL7cc1JxHt1/cJ7sb8jooAe2CsdffRUC1Ts9+Db+UFtuUroMZy5RMhQIPkGSrke2djsQXW
p9uzTNRpn8FZ6l+sdn+pvrnpBOJr1n2dedqnjTpFqAR1R2pw8OcbzxC/Qv/cSPPX9TCDrNFakRps
Ogxnwg6NGlolRqYwjguHZqK4XMeKafQKwyscCjRMs9lbogPquxZOztxErGIUgD5yhyaq104DeOqr
p+iPHdRhFmUzCWTR1jm6/L4+CjZPDQIAQuHiLs3JYUkgVCIp7GaFfHZKegzH+niMDHyGXYQXICig
D2fjF0uWYc0f1qeFmpkeJ0HLNhyqyk9PM/VO2gqiNjisG/B6XYSTVdaxhkJo9DqePGy3tKrKBpRd
wFwif40HDi1Teko42oxhcRna7AQt7HtX7wyGLRpDnxGHUWD86LkdscXPwwJqg+RUs3LJjiayrd84
HT62RG0Dsp1DDQ9Mk1/Q2N8TDLeOUrpegR1AseeAxwzFu5DIBiEsBvwYLuuQ0lZLLprH5I3H9N0k
3wjaDkVbtIsH40d3uLJiy6a7v34znwavtVTbVlszxvFexAUjnjUzfKBteXEJmvZ5HJObTuMZYM8U
jUJQGz7VkuYfyS6mxwMt7f65LIP3Ee7PpFvbwaRn5FQ8xpFhrIWlY16wGTtFVXcvR/9Bd59m1F42
8kzXbXXfwwP0K/zYCYgWfuFc9OaYs7X82HS/gro6k8bNsTGDq4BgU6WveBtZDgT2AdAy914i7t0k
uMRVaa5MP321SZbCnrOw++zUw7JYlOX3MtKApNbPvpudxgjEoZwQ61nbOslexzmD5sqzCW0qSN9+
LwC8mW722lbqgDF3xi4MvfYrEfUBYuJFevg9mpdEDQHBNAC0SlocXz3Of9k1Of2ZjpDcgQhCPj3O
ES2KpjeISLrqJ5zMWQVdyZaIYpu4LTd7N6boetNN1AhljGyaERU+mAeXM8BkNPe2FX4ABHotw/ag
GVBVCm7bMMgvIAcfsEp+UaiLv71gDwsq2hLLcG370wsuq9FN7LIIV4Drc7TON4mrkQVkAjfJrQ5I
RYu4Q9EKT7eydcUxcaYGSCqPAaTCZ/i8FJBMquA7scCOPoIMRk8HI9ewH7bZrnYmGucu1m/m2Ru/
tZs14H1rY1VdDmwXVYjfkr5iqmPsANYkShUoWYP/OZfBDUTMFlJhsdVlZq7QyipGof0SoDMAmGph
CDEudBzjSZmLIwvh0Zd8WLjhx3VYIqDsM7EWBuW0qGvGJTOAipZlp+fdVyvPXyp3W5f0bWZJgaRW
/H0FzMyqVjFOo1UdlMnsbYTQoTEebSBLV3n3g9JybUzTY+1N0zJAzSlrCBLQBiACGGQmeAREceQ0
9EAwGy7rlUEfCJCbufr3Um39ed52CG/myGtyezq6+LRCZsrzUXkmNJlSNk9OVc3a7VtQyjP3CTyH
MXck5UhlKyRFWObrN1of9DDctG4zqZcrNS7Iqx+j6+mYEBmasG4w/jD+k+cQtvE9flhrAw0EdJJD
upIv1K7wXX3tSiSq+oQMV5+QBOPi/febu3aqPi3/tm05Nm/MdnkMP50cCuRJdl+batUVd2OYeSTa
AbRE27VsUgaag2BKg2yS5nDAu2Q5GyHIvrg+8BpdwhCYfAo6u03sL17Y3/Yl2mscxNFzcK773C1V
HCzyRNKUvNZqk8ddCO98iV4QRfy1n5skDyUUrE3dU1EFokAyazp01hUPk10mu7Lzz7Whdo1/HOcE
H8m2sjJH3Czc/C86HusSJjpLWks0ZSWA5rcESS2CobqnORCutarEKtQZH2PRVfvYLM9K4MdT/BT7
0e7//UJwLSkIEKu4huV8WlQ6RrQTc/VkhUGyWWOi+DUUqAG0+b8ie10hCtqw4SAQG7kugevR7c5h
ggtGNFt7TF5wUY2bKufW+uKVzUe1T7cIfEnWJ0PXeVg/n2oyoRNqIwNYNKn5raa7uwV+MnElUPRw
Wva3EVwCDZEntlqMX3a/NRO02ACo3D2gXYw+SAHQKDA2JGJ5oeHfXhNZ0f3/vE6mvJZ0bTo43ufO
lAiHMCy6BrOy7k8733SPhITBxa2lWmIGAy0L1dmOX8amZ0hgYSwIE0JSwHcumoD4Hgchdq0aD4Lg
OFwmx5kO9pTcffFp/tk6ZuGiU20JxEjyj9NTUI5WBdQiWgVVnO0TkWwiHEWkrZAYaQDXkUFG2LiJ
mzE1HMBQnrd08nhaSQyfK2l+QHweZnTirHrgx1+8ur+sdaQdc7ltxzQZAMxb33+1U5RRDjVqQOJd
Kuu57VBp61q8FAikOHDBF4O2skRCiZyyTOzsiyso/uyAOR7PvMHHwg1HvuOn3462sUcZFM1CTGQv
XQ+bxcGCPxJ0UvrGnVB1sYEub1Lc42uh2JooObcG/It1YkFd1kMCAuPK5cjmnVQP+M1uHDCSARNG
q3p2JmIUEgcwE6SJXeBWLxnsl6U5MCyuqjnVC8OuOzAFG8owXeU9Z1vADeNtHvsGHIPRn+2UiiuD
iEaEOUtGxNRQM0qMTBTJKcFaSEexouGWWarCy3aMgSgI7QN6cvr5JpqkoL1rYxy6X1y5vzylnmki
ciMT0Zs1hr9/dn3WYx2reUpJe6qPvfPdJlF1OQjNRWQETom5PhBrfYgoVnG/o0TlnkpUvxw8HZ0a
oxn22Ghh+02/U614zjpnxGncyvMXL/Qv1ZOHsl4SXe9x4Pic0VmnuHKsIU1Wjts0GJwqb0uWMqAA
PfUPie3eFYSVDV1UHHAWwJutTnlYWecudV5lwQr+xcuZ19VPq5tn07QB+TcvHNeu7H/d8TpCIq6R
SlZjTD5Dr+QGQHK9JFw4JQgo2lioYJTuC7Z7eCc6mVubTpj1M0PyetUm1lsm1Ea4jEm/eGF/qpeJ
eecpoK/HeoZg9PcLSglMrw8pFZ5WVH7F4GxaDfaLiIg7DAucvbXo2q0PP5U8U3GkJHnuCnrrSi9P
GRP/JBrwAc2LX1rjhUoZUP37FXJI/OOz40Obpax8ehbGDfP3l4j7GCzJiAghybjNSK4lBIcdKjKd
kkQMHmObrQrfD2GqGeHZOeq7VaaRK0XVIPEduLeuVkb7ltHPWudc6PpY4z27egbJbp58wlxyN6EH
UiXNEonH+FwXzXOqRmCooVGta+xWpjLNzZihTW6k/dEQbmsDWUT3FqFl8LE4xZizFY/NoxcJAoy8
NwQIPMa2111iWX63QY76LVUDQQOrscsaD4YkjhNSs6xdJqvqMkxDdYh6kkRjB7lF1LtbBWr0IQ1E
sw/ihkd6zo41/AN4JKS5TcvpT9lv7Mv2U26ADp4kqpRyshkP+eOqD9KtzevfB37dceytxwOhI6sO
EOYhhhO3UebkPU3edAspxXzvwvCXaU35g2v9QiDa3yQMvzFvmR6aE7O5JebsBL9aP8dOjYywY5KG
/dm9NwR1TiKIYday7imV36sG4GtGWNkTiYnLnjPCHVoa5uIW7e0Z8OVCgngZqhhb9GDTz0LfjgWH
BngoJkxLYQ5zJhlPWTYVoKVg21KqyltwCB9VjSYEHId30/vtLiY7sofStAsiWZDpPPlPPn1XAigA
2Ga1Lc5dbG/KirVYxkXN+grSxopth9jcR7d0xbk1gEFef3L90tURxfe1OM3Q8CFqyJdpbqQIyp7t
0LbvUw2Gk5kI92BYrY97jkM44LsQhXia9+dOtA6E2waBZObap0TdWmiAoadW4PED1yhmVyAm8qC+
U5kujzHob2hDeEQnD2OrInXAoLHaMT7alY07PBV1vktqAwaTD4WdLhXauQk9h6uhahwSaS3EUPws
saIHzVgcKtu6s/DTE/QxLYvyOcCDfo9J+b6AhL6TOhZIeoTQA2LtWy8G9K45PCfVB0tTd7Cy1fY3
GYstEkECx2KK7jymZqlLeyBzAeSByb0SodABlhM0Z0OLXbDXSF6GXwIJNnAi9L1mtnUymh5RDvkP
QBurWEe4Gpwn7OgDMsluRMExy58rG11TpFEjtchd17bWLNLiWdQpJlgcVbCf9U3uowPSB+Ck5cnV
ZuoMPbOrMiPt242onAdlltUaDBhcg4x/KusDbxuRHJEQt7MwwtHEkMt4xJncjceM5ARvDiPTFG8t
RaRG2LU0ikAgu6X2GLSYcBMvSZdEZ9fLqrf0nTNd6okaARRsT9cDHccc/b0MY7YU2QUI+GJFdjnK
E2cEXpUH1KohYQPIZb05DlNBaS68Zeki5KpM98XOQYQ2SItaIpy7qHNWVoyU5FoZeHlebiOvB5XO
9kMpsZFTyPyIO2o56C9BwqGvSPkn2xDUZQBtcT3Ye01kIAcAr+gYEBbhNIIsd/n/q7ILlhnHlhEP
7l4PzL3ieLc11HBXOVg2EklbqgONB7gJSQ14LWSX6Rmtfcfkd9HbUbQKjfBnS6M/PetV9JC3wbsz
nzx1g85rNXrVTdQ9pE7yrJy0owvhRreV/1N3q/wGCdYPty9JSOqBzF9vprKU3q6pNya+a44Qjz3+
5KKRe9Ejr8EX9ubloIVA1ECHZ0IDLYojqdLrkiK+gDBvk67hluUvp+Dvq1kUF893Q3xV7Jnwp/Ef
bnC1EDdaccDi7+O8w7iZps7het+EAU3PCc8Ygrvk55gYNNVwj4M33ISB9l6UbbhQdReswsiYQZfd
JtfkWku5kmGD99mWy9KIqxVVe7P2dI7PxRC9CXJHCWVvdz6VPPezF25sEmqIU7wk0JbywXqZXPMQ
uSStY7vOtlNn3lpeROooihg4Trx5pe8z8iKhZUA3bava2NipRtuMv2B3/IUiNMgQaEs4hv6Z21Tj
I9EZurbTS2PUP2zf1Lcdw7FlQuWxSgMFe2AA1kN1CB8yb2ms0Irf1mmBbbqX8PBNlPVJzceXjPQa
dKASy0AvSshpdrX2CmcbUpiDeJTDMh3QTtoGIssOyQTMRFRSHrpdRiA9eeIu1pghAl+QsaEuhIG+
F//C2aKYOhGky7VMPX4zYbKemZ7iIEY8g8PfiroPouy5whBwV0Pr308lJKpkIhaiDltaSlBlt61q
mNyo/MZF7rlyBRxVEgp/drK0tm6hMfBzGWq46R2qy9u4C2mNhFkLiDcAbR6/18wMT+MckcE2HezI
ogWiU2FWSNMC2ynYr2spzS2HZYtXP6b5d7/gMQpstIRERlKbxcqYoP4OnPRUis1b1+F2k0JD7XcK
u74BTQf0t8607aiFe9qI1gXm1V2m/LWeAU9gRlrtVeSDgJ8oHIC3m05FBsl8F7s+Z7Byyt5SDg8K
16ZbpvBqwRUR4SkwwLKuDBq8ycoZimXX0JcLSvjtQXRSAnNS5Bwqw9tCyctWzIzCVR8X3yijHsjP
rVe6K5F/zQzy3NenBZz8Sx7X2TYPrO/zYXTonX5XlbLdkMe51BXXCbXJXYhlYnK0DIkgULzYQ6AG
6b3HbzMARDWbdQoKepGX+a3feCXRTt67J3llQ82j13oES/gxUODMXk0lumQpDPpMAzedO1tOJ5uz
+3W5ywIXNOQUPeuet9JlDJGlthcEfJBDzx4RM4hfDB5ifMsbf0A+1Y7cINHWjgIAmUGxHQUGNdUZ
SxXTNgJDxO1gGTfCiF3S2vPH1DB3RK1UhxQ21qMbAQylQwDWDZjshvohWsj5jkwE5AkfQAOIfshv
XSoPgJhmnmYPZiFmJ73uh4WQBErPTCYOzsna1qPvzN4XcH+yl6azNT6afMGsDLcH/bhj7gTDrZ6T
qIWfrtwUdfKioyo8DKn+UtQc36g1bWoqurOuHaidtFAH6vqKOEb9AFXHvuXBPhSZR3KHPsp90fHI
WLp2JE9O21AT7BI1PYuZ8lpkKX2lnce45AAphJz1icOZol53psRj2Sq0cy7W9tTMTbdRHMeEdusg
/QdhkoVQRUTd+H6gVpaw6o02I4K6xCMBJfK1o9mXEWCKcdwOKZBRTGVLBSlmowcVEKmOWNrabBJO
DPxi8vGyHb2ZnZtaLGizvlOH3b1w0HBnyuEsiEXy+viZqn0x51RaM3LPXhUBduF/jfL65QRCHOhp
ezF6BwyUVkoSF1194+UdkDt610tj0hS4PRzQpMGjFGPUcG3dDTBzLDa829Igtwd0HtsqI+3UROIs
6epFIme0YnketANU9rbrHGove7c9o9xkuJ53eZceathU2z4fsy2ZSSET/OzG5BFZXxVeFqTX5VS8
J028zgUWjWuT3L0DrdFtjIagCLtpXieTTSXk+Zsqkth0Zg400DK1UWnyUOhZdgi8ChKhiSrdJ2JU
GQ18bVhDyn/xY0WFEZg2AuwpJP6SRJJ5saTvQKd+aPsNxP8VD+pjrAZzQ3wJg2hn1oiPjB/bgF1K
EUK5Reo/cnejYM8U9/lomVA4Uu7p/qFS+YrsWhwOrBtz6TAKQjZUy6XQMSWZztF0h5scLgK03miT
xnOIMxKMRcqZh7Nr6a4CM30UFQSIHJWVgqlk0PynqVmS0cXyctWrSy37ZrfkALodtqfrTTWM6QjH
KbCXY4QQukFqzQMJzVFo5ktnoGGvDJ4jp66/G4nLEQJIZzb6tFxdvHq1ReFT6pAhWOHZmGKueoVc
HcF+t2+XUTpsvcQX+yuQO6NrnmYojUVOCY/7ii5hC+omvg1htGzcof7ZT+l/ktCqoSPyAxrCdozD
la/nxsGrFZG+ZbJmQHGTRr3GIXOaUzgb8C3TszQABwXzJ/7vcy7NV/uPg66H2M1GWIPowUL89vtB
N/XbOq9ZD5dNVW4QTY4IgkDwLKucgTFZd/VN70n7rNJtJ/vgFPfZ/37RzGnYU7cxlmx/eSOZ7+3s
nbKFqR1x4C1so1G7jHySpVaxgBg0jhgtmrdwEItzAujgbCntm1XIW6CmbEEulbfh5Oqm7uIfXUyD
DBSwRs48hAcWUuwSViB/aoEN/UNsqyS9pIbax8JhxuN2F0r099rk7sTK+WSRLOB1i9Z0H9MGXl/1
QnQm+BqE9k1/iZL20gchEoIIsXrFEL1l9TKYQ4RbywObVXnuc55lj11qfARiR5DiG8452CWORBqC
r7HtEjqr+X0R4FqjkaBw2k4fkdU+18lJ2txrUZrcjdBTACfTbQLIbuvAQFuQPbVTvCFoAOlmjvEW
ARbdKY87XvrdSbQpw/EkaUjYrMrb6xdUIOVtCr9qLUvGa/00kEKdF94mSeNpCTHJeGlr3mzlexpm
bb+7G/X87fpzc/TNVe2Saj20nLYmxLqQMDK8D0RREpxsbv0Q/T6N+IzBQ2A+eiJvD2HQno3G0vYu
jrpNIHwLIO8JwzR8TcvVtlCn7iaHvcRo4243OJq3wIzF5QqLYRFXPzUk8Eu0EcNWxaJcsqoSS+6W
b5yZUyh/w7hRRf6D5C5xvH7JjB65PuaHlZjX2KzwKOPsiZB0ejCceK0Jj9b/+Vkf1j2z6Pm/Pd/u
/vdbHdLiwjSgQzhJ/JaxERFtE5yj+YsYpbWr4uAyqAzXE7iUh5A9rOFeu7RdeoynTgCBDuutGJr8
sejsDy3S8jOReuV9LaJl2nXWaSRCZ6FvyyELQEUFkUe2wCh3lZfuOnqNt4W6ZNwVN5Prk1vCAg8Q
BhdzDjxqLRNTgnlCaxBN2M4tW8MMBUfSt6x7rVfuiU0cQyuLapGXrNhDRCwGnt5SuvERNthdMUH9
dQzm44XlaLf1jA4vu/s2QuNiJgRkxuSjLPoCOg7RVRE8xHgR8Aa3hTlFJ4Dhu4h4gIUsSXhUnaxv
MvObmrQ34mz9i+hsd0MLmjhunPimc6vHLR58S8RINOofTGPuhqD3HquZvolKp9mNWu1dSnrSRZUy
uiKZ76lJlMDkEqN0G4j3DU1tV4FPgzsKXBWYw5bpb3ScWhEd7bb/3y9+wyhKH3L2dq3q5j3jpznI
fYV19zS1oJy9KdqKUHvW4vRHqYXH0nAP5a/k1JUTJkNW2kWQdfa60Tpqfes+ppu3TH20glMoiBnN
1aHXQud0/eINzLoWFh6pTTGOFYN4QG1ZCBuWQGFnTaTxOcjGYGNM97x/rDOO2FdYGm503yZ5Sgsf
yHqGs95RwCBhmPfhNYExKcAtuR08dFgBMnLQavjpQJiQEpK/d622h61eF/X3JJz3lyiY1pPdP9ot
7Zmoa4aFVuZPKQbD1isgGRh8kC2N0NF8sNzqGGr2zAgCL1w5t0RQqAEPa5KfPSFOHXDPG89XgF1Q
QUEFk8ugSsb7yRSL0I8wPVB0rtM4BDkYaK8Vtfii7xjMxnAD8zic9pwT8+Mg+mnVNDYZIB49gnEM
qU8rg9Oxnv0grxuqdVKrM/kh2e0YAbvL9ShHRxWcOO22Tzrif8KLGnub9f70ZIDLuv4FbeBgPeMh
TLB057TUdaZWyoLQqNeXsNMm9NKB+5p7Yju44BzHnLzkoBopKfpJnKd60p9pqSVhnT6XRt3dxNDx
EX4l+rNbDy2RDoO3DlhjVqJgDgp/mubI1BQbw+mbB61MsgPgc1RHVdyQV+9Yl0BPtq2v92dv5la2
oLhDz9NfmfJxH9eVc5Dsjw+mZ56vPzcxzUOCGBI4Xkb64DXaLf90vSrd2aA1o1yHQk0vsCIe6jwA
0514myi0OOmraTxnfhC/BWOHjK6QzYOuclg0ZF7dICzqdmncBQePjIQ+FBaiFWa/0WAHuyZNm3Oq
pdpGc3PvRgp6dVEb9RcadfGaXgynOiu7IYo3Jvlby4fL9dtq/u9Ji7ZF2Ay7Kmwql3wUojR08rEW
A53qc4fDBDrO/K0N43Tpd7DC27Ll14mYP0EF2J6vf2yWvrXG4Cz+87f/7x/otd9BuO7RqhJsns9f
rt+5eUFSV4JNuaRk2HXmsA8N0z55ZkviTlofBq2tD9P8hfcDgUtxIMrzqjt1Y+MTxjp/G3bdN64j
eUQZjQs9RZHEkJPdubOfhUOMhsiKA+yVp5IUHbZLgzGa9FZkPCscTuBJw2qbd/dkrABRrCZ3n46p
WNRGprGHEjXlhM1ZOeqHr8nb2fmCF0td/KGVR5gYl6ai4K2QRdXmE/llYIobgtnobcut27QvpVPj
Vpy7fIjwQL4bAs9fPdy0Q0PE9uCQNSYDZ9NpyUcpR7lx5pOzT0LvKinpCKJhGVBOkPs2WU4GT/8n
5xcm3HOTAlYXLwEma8wnoStfh61E6xWa1rGRbr8g8IICMauOWeNPtwSTmIvr6C+QRDSELKSMG7Jv
QWNu4wHDZT6NHwn8qQML+1l5XnPWRfke6gI7acS/S2ptT9kfSKcFgFbgLjNCbzOM1YgxIN1lUDZ2
vtHfdk5GAKwh937NbbZEkjM2Omp7cm9sp45gcq31COEA5jLuHRkzpwEYv7CUzqyZo9B2HOGf481c
JkRcnaHk4xBGI96OUYZex0XQEou3EI/YKpkWRmGLo+2+JJjmCS442tTOXam7l9gZLrIIgZT72brs
7ZxluIWDWTQwumNisZK+YJ5m97catGhgghwcmNNnDDHi/eRfvCCxd7pp4Owyecd6mdD60JFEAIAZ
cAtyhoDW+83Kc8UoR/1HJSF67btvEyNEJXGYHDhzcRxgywvTi8Hpbzmy46fO2O16AUbNoHm11IoJ
bKAMdBLFXI9EZUJp8+iH1db9rST6kOyh+0Q4J/rY3dFieron47K996N8cx261dK6qwtC/rCKQzgP
WqJuMvs9hR1/kAblXsqhdde7EfjTJN07c2YQUcck6+H2RMmYBitS5QKrqp9yWdyzbqqoSW+Fjx6k
asdxp1dPPXOZZZlgrwQTzB3YBdug5Q4YZo92Eg9UTMBOnXSabssKLgI+6T2+VyC+Ru4tTE/s+4Kj
EkQ1A8UEMTMckDIFwkM59W6GQKQxA5dxKt3NSMeCVINpIwTjrl6eCru8qY2yWxvOUK9kmz8zMgA3
HNcXwi60RR/q064Is70fDC+xnZyQDWhrhj4IcqJyDWOVdaVUl8GvI/ozLVjMOdHaGt/GuaEPBmft
dQRYU+ApbEnWI9L6Cnt7Txhoqr+FWM2XXcwz19ZVtm2A1oXEwpzIa7m4QwuNmbs9ozm9GAbitmYH
LdOlYSfw4eKrDeKDhY6YuAZ1l/fPymYaAoFIrYHleVs3KP2FXuO6rkFYbPKWY4Q5Moxw+cOMrWbv
P4LAnnZp2JCDi9JFYoFfUvgerr020TCLVkgiLJsWL8GywDkoFHPElFvHTN9wkg5cNzCIvYDXq4qW
JCc0s9Hg3vyn2T/BnRRU8Sgl2UyCErFc+FalgOYiSkErQ8ia0BaZ2wM+i0BVN090m19HQEExkKXl
2ME+UBYZ3JGZ/jANk90xyHZx3DZHoc84g4oZJv0fk4er3wuT4YI5gZBTOV3hMPOJcEFdl5CGQKsA
urS88ar452TJj6v31zdAILec5H2eEIJDkaLMyxvH5/UsTG97Y4tmfFqKVq2v8jdb0ER0OezbJYuP
qfBaqfkYWZrpHT5Dkptl+aL34ffEIh08b7YpGS/rFEHnckz1o6rbXWLW8QFYLKMg3VXLIphnOC3I
QnDGByMwxn1RH1KFDjCd41T1xHjTxPADvH7QmchT5h9izyOWyX2us57kv6ZikAC2iGnHGio1931K
nkgo251BjmOdMSmwo/KXNqZyPUep4uGQewMRMMR0a48r/XtVly+eyUcAgKdeUb6RizA4h6uwq8xD
EAMEdSA/3/eEknLNyKd3/QdqkiQuxl1UekRcmP/D3pkmuY2k2XYrbwMoAxxwDH9JguDMGBQhKf/A
FCkJ8+CYgdX3AbPqdaXydWUv4FmZhUkVKSlIAo5vuPfckRCKETp+T+8DIBKkLGGlN3q0185E9tHk
KVb44kYckfWH89ouSiacAK13KdEK/NTVaSxFd3A49NCbmPRbpfKnDAL+ksHSi2XvnC1T/74Y2k9G
Kkx8rZ7gmKzaMRh1g9RgQeHgLdqZlYX8pMmck75+GbzshFg5Quwvx4OWc0q2TgdTx+NJwCDJr0SR
ntpR+bFFF+AC/OnV7JylxjB44CLnpGejNC6Y5uXrgoIZUuuxXrImmHu4lvU6s9Qm5i+TGpIrVHeW
ViANm8QIIKLoDKJJPhcr48DOWQ8iKNgXMWfXQ6NorSGvekeab9eDwuJhrw5Cn39ORQoTK4u/mAgx
NtYUfURd/wVrtr5zGg3odn0lPs56MsvlausscwUOpL3r2fvHSmF2PQzVplB7qKCE64XzU0rWOTZ1
NtzmfA8j7Qh0Gv6yae7hxpEvXItXXWMBjwpkS94Zep2M3WeeRQTVRdMXQwCriNe1GfvNd8dQyh/z
GiuN1Xxy0gvjWYsaIfkgKms5THEu9ix8Xz2T41YUSbpbeutiZMa3vLKivUQm7iu9+kRkuHuI5vqg
qfKqeSPP6ljnoF4BRcNobwfzN0aepLZNzqUN7e7EvdbzuIZ3X+QfZQWQoYYb1mCn2i7gwU3U172e
nA2JnkSL8ypYJ5bIlzq/yQjPRLmNyX4C8zGFOfl03XxfxgkAtuVEeLKWE00jvASdAZlW1Uzn7TTa
LvkHI0LYJuGyJZSBGUrCOvRBINHHhtVNiDrRTohBaedvodFscRCwUqi7t2aigFNAMidZwWWNjG9K
U1sAHU7wULDGMjBnpaNkHS+VW5aIldOMhd6AvnwA7x1ldMePj2Ac8xenXAk402e01tvOTr6vGw53
zLtT1Rw02gtqAfRGo60SsHYIEwXps1h8CWkz4+7bQP9lkDe7iyUAAmjU8K6cmDzSnsxTVJLsPBsK
NWBUjsMzayaAoYtzy69mRTwtnoUdJHxQem2dBlUqP6VcsCv3h1ai0dQpIrkXZH3lkCqZ+5wiMNYi
M9zp89JvCZQfDtCzzihJ5anT3z0o8PlmpJbZFwmS/xKBCu45jRfLZFFDGw3r3kJGJbmXyQJdV6Cx
/aZleXSAEc2T2etP1hi+Y9jq6eUi91SGBbFMEaD4eNSaneiKkisbHk7cks8D7MMjGFVXrLm4DubZ
yO5ijUtrienZAulINvi7bBYP0vO7dX7Hnfg+a016QsS1X8IwfS1mpyU8fECXoQqu1qW4jpn+keZF
CiBJ5TeMPujTE+2c9HpO2i9fHr8aGZVuhnmKfLBKLahBfUbWoQjVhEeFHmtgsUDL6K2BVjA7Ie81
l2mcADARL0QFlje+sKoXiPawHxCivVpsBQOpsZ81xMT+eSWTzBXNTafUfplmrqGIVHSYK/nZrvnX
XGf4uYh2uj++ZBxiXszWVPYz3BN3vsdVhYi+GAkhS4lbcRx3uuDlmqD6GNNBW6CepulPJBDqkJC5
vS9GVQJc6YfAzOzmGipU4TUF7X6GsA2wBTH8nIiPCF2NLwE2gW9j+lGaiTwXrr0GHLP+Ai3iI+Bn
q2QuKJuz/oTx/pgZ9Xu9dnFTlsVnd23gsPZtrbEiX6Dpb8Zg9LfHr5AMpHvyM9Df0+ZbPRVe2D85
JnwlXk8Hu4L9YFyqT43RiAuRx1/tuMrfPdP+NGkh3QSIoHdjqY4qW8pt2YTflCIGJNQgkFhN2rxC
beXTMtZQDndtXmDtnWwUGtBSWZ3UsMA3EJeiW8W+IHVVcY5X0Grogv7WpY7r0p4Wdq58eXwjXb/7
3799/GpIKTPMgf7u//5nj189vrizEtsiSwHMwr+9M+/YZmUpr8Qai3ttj0+IM6ABV7guVH9aFrBv
2fLRGeKz1RcvhMglL2R4qCeYA5hhKufJwusSeXX0hrn+zj84faNS6ZgJj/UBVMYFR0iDGtvSbmVE
gmKJ1+y90pwLMyMS0MIwZLhCwn2bionTsme4EIvuVJghHrt+pqELw7MzFN65nhKWoHV6Ioo92YVj
d/QIijuSNE0OS4QXwmntwxBZivtJ1lu2Q9oXnvAQwsf8pi/EL6aldsKNhAFct7Gp20d9BL9KLK26
ZV4asZwkyx6pSoiKvvCeOK5g0jUHDALuk1WgGe/difscTcE1jm3vasVpeaqBIUFMDq8ZoT4L0dDr
17GNvgHVqA6P//jfvl0Z3DkSVswm1hsu0T/+UOExTWY2yWOgZqcbwht7eXxZ6G8ck+AbJ58rv2jb
5SaoU8+Pzcj/J+n+70i6UFxQ2f7PJN1PDUrRX/i5f/yZP/i5QvwD3IDjecDCBcJ1D4nn+ODnGvIf
GLotvmMbLsYxgTj0n/xcR/+HqbsrucszENC6DoLWf/Fz3X+YoHVXIweyUdfAGPkvyu/TH5LX9pff
/x/umn/RSh/Wj39XxkqDth+TJSlIFspi9xcB6gIYkayNlCwhKnC3c2DeU2lyV9wEZ2Kgmeb0Zo7I
0aiALZBBaxoMYXRkqXFm04+EkYeuTA1qV3Q00S67OkZPNR4dwAS2RtyDkSCr1tJ4PlCWXSvPeg3n
ATxKI3/PB8s8TrX5AjHkM2mj6pncMT3DxWRXBADIUH6JhXKfkMO2+6xzfyQdPlwy4r4yWw9Pq/vN
MVUeiCZ4hEGgjjME4ZuuHuvbdvR2jAteptAwnxfkT+EoomDOSSV9sDEHE6GDWguSx2/T1TCg9/RR
j57n3y6Jf77t//4286H8WYC8vs1o7bkEdAAUfKh/3i3WSH5sJne5r+QgfN5Pz297r9m7DRWt8Jr+
Dv8EIyQmqSklWa1u6LucIULxYPfm0SRMeSgNduIZccmZFoaB19OE6bM8jAOd3BzSayboAHKGituC
0OzNIzVjzTb4zy/l8aP++YoxVibOCkQBtyp/fSnQ/NPYQA/t4wU/TnKAHa53DP5D/VOd44Bv8tL5
bUH4iISVvJhVdwIN9xVYkLZiswg3ZGK5AaFEeAeODWa1xd+Jlu1fNcvcIJimCBqWOkYDLvA/v92O
JLlRt0gkZJH8nepm0zgOpkn9NzeMdyKpQFJN27bT8V2a9XfyuL4z5nnW+gyAgfs+1vl3rWpvc6Lg
/diES40YVOUk7gC9vjdc32vWxL1CrdUs+o6t1+dGvof1wg61RtVli/uoI3mci09mnzMUICJBG9pb
M7V+2LDwTuSRSfzVBHwuG19T4V4Q/CAK2+/7vUqW96bkX2YHWFOjlt+d8EcW95ehbz90o7uhN0S8
MS2ntPVekOz1G3aRaH3IsQ753OHqEURvwFt0S8In7MrPe8azdWP9HV4ICMhfLmuDt5kQJcFuxSCr
6s/vs5X0VpZ1S+RnBfN+zSvkddLUG9KI+NUZPcIzE+sNP8PbUk79sTbjb2PDKNDSE9KaHbj7hkFg
IyBB54DsI/vcTh7+Vv0atbGB5IaIHmyObENDxzh2wrtZIm6ezCTGclcjhiDThNa9rF914/lRplJF
TocyTRzE6nSmvXSq3VgyTdBfRoUfuQghNIWDCi/1zKKn9vT2xJnSfTbdt94aXmUEevSx2MeGu9Jw
0SL1E5mGSZi54BpmcTI3qoxMFk/QZpFowvFdXzWeBYKedTM8ANZccut5sin6ibK75wu5OYUarjU/
KOIQEtW00WTMGslxP2WJA11hfJ1QUh6JrnMJpS8/6LPTw+N30iZdKupCF1Ab+SpTmhGOmmwdA1mE
kNXFIw53E2O93LuRQkcSKpSxEt1po1d+poBTaOguIzPW0DHKXRWhF1xRfYg8cclb8+exLYzD0J4q
siEROUDPrvSMLXA7f+10DhYkqS0HD2QfmoURS+wxXJPTLD3oVa0uLktZXyldbXVJUJKtkeQXWoiI
WxXMU/+lqgnL1qnOdzhaun1q1fU+jwriu9S6rG2YXsLEPrLdanbGFJ1iM/sZQ0m791jycctpO53Q
meNSIq3y0AjIvAlUn0QHTdr3kmmbiAdfsk31J4UKpY7khcDDT2nexcwdlmnfZ8tFGgPIcSo0BrMC
DcWaj6Mg8uJEOMxoAXfEQzzr5Y8GiPoZU2CL+bydA5QGhbFhtgmsr/BsMlJMIsPd9ocxoDONi5Bg
nzY3g86q/cmN5kDPYA8yfmUKnIuDMJjFcXOw4PBiJMooFQJNZSfH5ENKGvZmhA9lz5W2LvTN6QxQ
HVQ9F4Kfpcylx9G8LlOUnIvJIc8kEttm6mtUi0l6tAz7qTJ6As26LNvSs8cnsX66VWkH0jFwjVkS
eBLhd0Y10UBb3WUkfn22ROqPTYdtP0Z3RwpOBbkQeh9y57tsu+U6p4Epm92i2eZrWHwDNs4y3/bS
fZ3k8b2L2+tk9foF6EFzclosMYzE74Q6zBuzrfsjbJZzF0btru076c+Ut3uUne921r96lktAlkIs
IoAXb9AuxLs6MSI2bHVzJc7iFBltcVj0BMqk5e5LsjVPfNKbch5heXJdLVIncMLtAZjNuzoS+BmQ
RxLf2QSjJRjCdK+mE6EZsT8VSp2MmcQtpN4lzFl9qb+H0FdjsmvZb8wHw0rnPeKUY94s5EaWyDFc
MukPbTlf0qFeffeEPkc67U+T7wqLfznt9GzTzOEHksE66OrkS6NC0sJSgqpI3QFZ2+eMkFfO7Zgn
l8omXhVGfI/M4s3r86uJLGeXZOJ3cJGokLrNrNLnPm040xqiDqeX2hFXC6x7p/9mFPNbt/I5i7I7
mt2bpZr4EEmbO6IKTypkBL5meCKbBbkCHsWhAmTW3d5btycgFH3pSTP1p5qMuiAzvJDlLwI+J2J4
XxrVNSfc6mxG/PCDM14GQ2sOk5N/icz8Q2vyQxWBQbFgYu0mo9jTBjs7OQ6A1dMJ7AoC3ZVM0qxk
nSG3yOCTemDbaEbnqCTXqdgnuTHttUy3tk7CdUqwreaiio3BKdGozIFnDe/Y39ttQSLetrFWYI5D
DJIitjgdhze1hpAlqFsLYlWvUWb4SyOTK2uRjW2hFqzCF9iGlHpDE10HHL5u+0HPJt709fjJSwUk
vV8gN5CxZKJT20sWcz5NF3GLosp9MzFYVKBE3VQu65bMyX0qUnmgYApPS8hzymozwvhmdHIVzeTo
qt/13qq3fdHhWNEDBr8Tkaf9vDPQHG5LF9fCaPNSS9w9jNqiDQF//X5Om/IyNIzGEP148mOqvpJv
ZBLYY25Vj2BRwIrAxPxejpiWRCisc4gPF673kAbJzIOqHgXeSLckVSGanzy2TynZyl2Z4iQY9QOZ
LgYEJDfb2q10Ayt0j56BtQG2yHf04DuV18U3ns9IJdQuO1YwZz+1hW1+ghn9VJkRlsCEJQkNDrIg
0dz02lkfEfWjUvmaasge8GLgu1+8C9qUjahFjYuw6M9KA5RtWTPsUK3XqfOLp7qOxXFylleRSIuO
WX2f+0xxlbvtMfSK96ov3rsEgk/Tav1zt34h/cDZdy3C86rS91pEx0sWFVl4DQI8m/ds899zL1tZ
QWhNxckYyYtB0Kpd67J9qomOvDQTqrQ5f8nZYzFLWGGMFivW4tGYD9tRH94I47N3bBDPYmbI63Fi
7uyIpSOMm1PiFPYlbBd5iTNQI8I4zhb2f1eFzAr6/BCbjQ0hocU5Ydod67nqOe0t92yFs/5iT+oo
l6M51eosc68NhqmoIZCjHoWwZL1xNb4Dd2teJs2yruwqN0s+t1twlUS7yJqRZ1pfiHncNYT9oKGq
z+xV1kQSDayYSvgQm/BnmUX9djZQBoWSs+U/F/TuX3sTgaCdG4Rjx0Y68IvukbqR7dJiZ6D31vj4
9aZbKvjXFoEuPg9BjuGx5PGk0bNkJLnGlre3R5LmHFWW53SCIzOa2tuU27NfABrmmVywplmQbhKS
+FmFxPWCCN2hZn4xmHPb7ijv0orUoYjIvDOwoqi6OWseT1WE1V/D0tMvdoHI9NEfVm1JeIZjHYif
PBBkkh2WPH93aGWvmqKHtHmcRjaHPex3ch3C9qpVWnTpHWQeMVIpQR4Bmkl6r5SywJ+tIXvhs52v
Yzj/5JjUd8pd1xkzMfNpAROhak3tNOQveoWE2e7Y8aILiG7cR4sOWrws3Q9ybNGt0yEHJTwHlAih
c6x7905v9HnKjPgWa95NkJF6L0T8HKfYjpkWkqSBUGSvRvWSeQbOj5jULSwdh4jdKk6KFol6Bmjm
P3++D1Pwnxs2EOMU2chD+ID/0uK7rSBXbMroPcf0x3gKZ9k9xagswiIlCZMxBBY4AKEoSbI80BsA
N0Zd/XyUSZ2cP4rZ9kD0Imh90MrjpqNx01Bd2KsD729+1r80bsxDXLBq8JKgjgFL+3NDoS2uyNiB
tn5rl1C18gHTtzsUvkGcR+uCbwAlnTlk2EcOxARtGX10oqQpT5lDNsSC46nTfS/NIh9A7PcKz2ZQ
uuVXkn/tkwmNANf/p9BMnVfB3045n5yGUs+2aDjSv3spv7rsIXsx2sG8B5mdCctjJPBvnmOGgbab
a4i/mzyzbypz3kwTDD2nIpsaFMCg8hykF5a+Z3LSfhZZzbhya32eEyTqM0NPlluGb8RsJkJlz7Sr
KDujqogPrC3/hnbzIFH96RrhKa3rwnTwpQh4wb+Y8r2+tu06ilofnV/+QqKZ6QtnHAP6eIxE09dK
Rt3dhAvQTNrHrObPLM+RmLijc4hjIrx1c76SCO9X2GSe3BzCcoE1SaTpG5kDB5be+aEb5Ict8tAn
x5TIDK1vLnWPpMPpmWxGxF4bltOSWtiI54ZXfoq1RQZyCV8GbhYW9OK17p0s6Jvq76gcv7rqAX3o
hu66q1vdwIz9ywGoo7BtlpbdAEq/ZV8b5d2LgG7rTmnwDA7ZFZoc54/XqBpq2sqJinuS6N7GEQsK
KqwC20KL2PPV3nwfUdImY1Ud9YGK8T/fH479K1CHn3VF6TAtNPkfQ4w/3yCg0Cf6cJDc5jSh1ew9
ovRyIHmLN9VfB6gbVy+WR929RXY9Bw2Y65dxKeVmbDxzm2eJwK+R4A4cvECmLkdbmiJfiVjeTQT0
wqCo9ozLLfS3CD/bYcR1EnMJyyY9agXFAFOrO+Em4pzMNsvaQvfus0Fh1YCeQ5vwFK04O+FqV3sS
6Bw8edG8K1ocCFNrIE0+oXtyhyU9Drw+bgQ21Qr/zYFucu9mXciN4lIQdF9mVDw7Fyji1TEhCy7e
79Hq1tem9MvoErExdZ2+N6uw3z5GalpFRGXXR1idm/mLm5DjEKH3viH3Rfmx1lnsqBDqt1s5eb8j
OgGwBODWBzQyssUBc6ER07c3SL0JSOBGNWXPz6pL0pshqISNBhRi23VBTc28oZDgvSpIb3m8y23P
aBSJSnVDZ3JVJEseMCF25Pry/xIMWK2ygeelSG+uiEf0Gd3etpz+SgD7gZp8OUftfHjIgg1zuDtN
hLGLfJs/kox62FHbODJHv+lteMkZ3pGpC08Ih/JzuPAjEB/6zW2KuxVP8ipllFEj56TX9njaUvgs
7EyIulm/6fCTHkqEbJu2jpw9EhJg8pT8Gy4O8lFQ+dkVzhor4ZE+aLFGgc+HPJdToDxyctmfkWGE
F2lbzkTPDG3GOhYjUaLZpT+nXoHVjHGATCKeuhMb6aJre1Q+g3nGzovflJgHad4QkOO8X2tjhLbM
rvIrg+EcCQAKuEU1/AWsgu5cz+gz6HJcAHLg3umePIFqoeaa2rUjU1QANAVpsz+iEakR8gPjVEfa
mmJvv4aWxk6xgrGWymDR4+qV8cJ6wBoFihEjV6cq/5GHdUUAODigAsRInOh+R2wIbQ6WuXCg7s9Y
btPsuSdROj9jh7s5dC2U31VzrELp7irl4CyPEUm00KnA9k025U0lR89fjFW6VMJzAAH3aK03nXis
RSlGEE7WOztZfcYAa7TFxG4yUerZ6/FjAuDD9XQ0iUcla8KEmDVigqjIZ4VccNF4Xh8FWoJdooud
oXk1tLAo3yGHw5Ux8a8WZvqRKlc7LHHypmeZ8FEaDQi1sjdgNcZ1QHhD7CNO6UJn+jBaR9AYJSu2
nRNL0o0IfvOdkD5krFv9hHQOP0zVHYsKl2AeaTchsKg0xQ/8ElWgSKkQzOvTzgEqngPJrqjetlmN
+bKFZeONYXvI5tsj86zWyhcvLpM1eohhU0c6U694XAxrHbJKlDrvKhqOjAR5yGRnx35McOMqs+Xa
xy1dpXQIYSrZuJIiRhQPu1Jd3clAo/HgkolY5y8JQb5GX83bHN3/Tska/xujYAJrxe/cnmfyrNNt
JbNiHwE43Q6ekwQ4AL4+xuWCrTIIhCWQgtECo5uknIm/jtdqUdt7eoWWx4w25Zqag8CPyHRd+8EO
R7BSDz/VA8oDgzkOA4H66sYZanTGAfPMIsUQM8YUoH6rS8AvyhYMijmgrsgaVFbVqAcj0WQtUpsb
ZbOmGc/FpDmHzqSY7D0nhiA7HOIpSb5WLbHapyXvwxMpI2uhHMKWoLjMjLYPpFed4thBzsiDF2+E
+zLqpN1O0QQW1LWz+8CCv/RK6FnmsCvaONuWhG0jYeshjUKOC6aEIXIUVeMhGq0vMbhAJL9eGITL
gE5ttZgqdpy7DCEaYtfFueaoP81UlsfSy2jR7RgJa5UdUDcCBrbT8VL0nHyT2exFzVEK/0yy3/jd
NjuG0rrJJBQnWSra57qAgtcmw+/OGGosB7r5Bq3GwC9SWXBimquW+j2UutfCoq4W0S1OQf5Yif1d
1ClkjiW/Q7cKA2NELcnc3avLnNCAiexX5moAg1N303Ta9NIZX6vBju6Wh057pNzHUoItFE5TvScj
5yjNXO0Yj8EwyUV06rIvIz7JK2bLSyPCK4UfxjiM3ogcY9z6MU83O7W+jPmo+5ANMo9CCXUgCt8U
pajrRZjtLY8df0zVuWi1vmfMBUhu5lZGFrxvl/FrZ3r53klomZOQVrOeOWa73pKvrDpeATdcR2w2
9zlvygMVJ4ViCNEitZc3gCRzUC+SeRjSxictfX4kmKsYj7Iuj84a4UxyNqGK5gUfwkQ/6+Kt5tJh
/2ULfMB4IXo/rSQi0UGp3cMD74bZeTJcYCvMb1oV/07V4fmDsj4sYhwvVSXo4UmlIQwZKnel33M3
XmO75UbvUgsvAimW3CGEM5Cz/TQu6AR5C+W+zj2BjdxC3Un7u5AC4zXbGAjKLkcVJUvUoFV854xx
AlyaHzlJCVUFiEmv3B/O+ojN24slev2M8C49hgnUlsyYUQl8wRdmnmmU512OTmOT1hU0RQx0na0B
lipSOpqGnWGPPsxAGwqbuZuCwmyFj24MVoDTFrtHcxgCzygLzT4vawj1Ij0ycwOu6G9NTj00hOXw
quUM0ursRK1IzCAa63qhVl/Gck8aKtarAvVhaMQIvhVVDswWNwDSaL96adwfEAu/Q1pbh4jtrat1
86gZpIoh2UXFhMTV1LNLrFfPj3kUkMF2GxGgPddNikUomna1jHAGaCQcU5T881e5ZqIixLjhS5s3
tMtnEgIWdesqGR8KDbtMGq4uX/Gq6QMFeWPXjHvWx6wsfh+GT6EXZQe9ZIyp10V40DXpt8y7/Xjh
6K9C/PQq09Jd24TVxdEZxnP7nbt5cTCCphO54+TesFZZ+GineAv5oNrNunhisPXFGPv+krakRwrX
LJEqalvbjJEy9u4rUQGfl+pidqilNlOCgDhSBelbHjlpTNnbz0gH9SAUxtmpwcAqd3WVG4RHWXV3
0voDvoXyXJtq9MO2MTcFY3XCG5skaLN6JYhOp6Z+llp4fLQ1Nlk0yiIfnkB48yn1qnOvPPsu4P6x
87k4Dl4hCmqiwBq72WaDfHc7fDuDY5+qzJP7NPO+Sr3Mj44Vfog5V+c4WSj1kvTcu+09at3qm+f2
DDjy8Bw76XrxYzIOSdACeumSMecyRCy7BHRCWFyJFApEUY+nNt73DNiDCW2upkE3TKuk8/U2q/yp
uwwM44+i+hwrAwCUIRzSElcsQN8SWCBh2LVgrarauRRZc48AsgfEWvX7Tnq/6WUVBY+6G8I/5Bq3
5hbLNSPQuHr8dX1uZ0YWiArBJTsXOzYD26o40b2WoEBC3oLJQNEXwp/YDQVUlPQ2WhoGaYin1AIl
Mnl8NGp1LVpxMbB6XEWAkJS3Blx6vVtxSaHzKYIMGji9erGawj3OBbaRyYQGYdYQMowF+PY8huFW
pq21a+fZDFKW3qvPZDWX/4YPeNnHVXxrDJwjVm+pjaeV7z3pX2wdhugI4cN/FMFMt55LQ4vObmt+
TgwK+2yogcCHmtglDYlEhWUhb+rsXRbhe0xmflpdP6VTmpxNRfJJptb9GelkbO6oImUz/7Yawi48
u4wLOV5qYwpCp8IVXcDC7IWFvr5RfZQGsTPh6IwsebJd6FJjnKq9zMZbW7kvkdQLEGhw0e3CM4+Z
xuS8CyEHx9kl7Greozw6Kje8jzPXXpe5y5lP5cd/7hwfANNfOnwCdEx6RkGzixT7z41j1FRIyCZR
8ob3WuAuudqaQ1scWWeTgqC1r9HsnvHiNvzmtaTIaQlWZlxa+XaavQkcNueoq/yK+upZoJsNljR8
h9HuHGe3OGmOoPTLyTLyqsAthMb1MkWMltdNg02ImzXG3zTPXWd9CKc3Y19Qka/na2L1IE8LrcRs
7ThnxE1A8jmU0078dFs93bFQsvZNAz3FWuRXCy31wenQxMZrvBFadcD/62XnkoEIkyP7LdEXa9sl
rvQbYdt/04Bbf115ixW954BSZauK7E78+X1EqtdHMc2Nn+fh9FaWUxKAWuR8H7xPj4sFa52NzQZa
Soex/ZyNzsQ3aUg2WW6xBEjcm5Wr+0iaL9GvkXeWBqtkrmSB0SrxTgOJ8SALYiTemBzXSw2JYFeh
5rYyfLSKOLJ9UrnLNabrYJkW5NGQPS3fHw2hPtUf7eA0RyP6Lqop3euamt/Kkcg8fSIQkpJTbsqO
YZnWxc9Vlr2zEcmeVCzOsMIQFTvmMSJsTDAu2UWSYAbqnNeHKjiS1KyEXXJGr5LiTqXYMuTCgwVv
quJ26aw2OY/gQByHEaGwaN0xn9hO/63nj22NJAL6TAQz2XfWzlPtB1LtfJtNtYfa0Dt3BWG2o5v9
LHSDFM52oIQPxxpMJl7lfJBMkBKILSne5D2g7Rh7O82Y52pgISpgPXk/GOfciw7ZyhSH92bsYfuc
80FFxzKSx6xiz4Xfm7VzkYxBM9o6XjEKgTj20t35wS7YZAj6d05Le9L0Ov2OulgyvDNnRmJuRZ8n
W6ySDG85eXC/ijL8krfVb2KINZo62zky3h5fahddQ1wsnOtskc34hYxp0efeS8EQRfcgpOTkOuRD
r/apwgHd9d+tNqWGWw1O6CgZK5WuCwSsv2UVayenAyS6mBJo3dCzil2tTukoLzDbOc6RCFPZevO1
KM9h3MaAw7XT3NT4QWZm27HBJL9o6dOgM80BnrWYdK+PCuSgSsNutzjsIKaSlJdw9vibKgppyPAI
hXsWcCK0byTHrqB4bzpYJuZr2RkwjLnsgJq/tDXzcoOhNfDqF1k7t0QaX/WCQ1mj7nHWDXQpvac8
CQvfcmp3Kxz3i6gRKGjWgsngSxIzVx4dGiRpIfd3Bmru3gJSRd3dBUuJ1IYhovT7DD98OKXOVkbL
19xsO6JNLn2S+ghIELoYb7kp1+gh3FSaKN3DwvJruxiJfSnwnT/eUJl8L+tmCkDX8+iWRcdd57I2
L23SCClVr7iw530xJDOAqYgBioQ6Rgg2bAoKUOz2HqRNwzlqGdLlyZPdQU5gVhr8d3RO02cT4dwO
XQ4EgxL/nWvgra6jT6ReymMMsOsPfJnLZI2/DHH4iCJsM1Ltf4LKU3tdjq613EoumCSS6PUlH3Zc
auPOkKTXGvoHcvUZth6gfbq5Q8xVUdWkYHLbbdWCS36erDpIwGn2miJ/zjSoy0CUkhpvXEi5/qZb
UXxMJpaKuqH0XZEbmM3WxX6UYponPYt3Vyb2zrKW7Eo05B2bJq19rbwzZsME9a8EgxWpZNo5PeRH
J53fZJ0gR7HmngWr/jYPGjJcB6NDOybWEZcBYGCw9iGiBloOpNakN2qQrXwmFNQVVMgL7hmEucP3
Li1n0sPp8Y8s+ckHBIOE/cxBsr68O2TeHIbRr2FJvaX5rW0aY1NlCS1sFCLz0ksdlT9fIsu7dmaP
M4OJBMANpAFnJWM6A3Cy7XjJHTH6Q5x6Pjnc9J6mOW+pG7CpLdbgY0LlCV5DVRxENPhMkNAPPU2C
me4hYIu5ZhVzp8J5sSg2MXMWWEm21RIZt5E4V4eC5tjQauZtW/nxapIUJN1EfVThSx+T/WOpwgoW
Vl6kGVge2LyoRm3LHltbQpojNFLGaLbFN4tMvT8OITsxFwomDDwi1WDYelN1LFv9J0a1L15Xz0ft
+4PpFzOIIAmgUpfHF8PwTmRewL8bSfx1EuYCff9pGb9Bc4hOXP0MvqAhUhn1pG0VKbDBxsyYfKxN
ls3VxHD7OoX2j6nWtujaEmBIE6BSK9T3neFR+a8aTJrqyO9pTX1HS+mFPWy/ZYWKC0dzcuvngpxh
18xxftCddQxfdkQTlNwXccyx2iHJ+foYrwij+5I7GsXovl9ChpECyZ3minHbdXQMZSn6fVtikXw8
0PjLdiS+a9fBMjaGF5lvKL45asS+1ZbmFk28f/bQ6AewATyvwkH+HVH2L8o3IYGimoYtSSaEMvCL
oJMXF6cWGhzyZ8GZomMxgPM+VUjLvSJ5HsRS+HUGhNFlwuBWmMiZ67s7DG94pI3dYxBSEEOiL4Nv
qu5vij3D+n+sNADd2p6w+CQs51fIcroKzcsGbVRKKHcvb3P9X4Sd147cSNptn4gAyQi62/S+rEpV
uiHUaoneBF2QfPp/MfsczEgaqIFBYVRqlVJJZvAze6+t2jfZqx+zNMI9tsFvDD7jjRkY7o7YTuu2
iH77ZExgB6BQj+F6E0PkVTflEsttVQ3/2dBYp3sz4XPdRG+lh2GRVhL5hgJRUUqiUGGE5c7jRjds
4o3O+7sMEmeXcCmrTGZ4A/LnRYnZh9FrGw104wZH0ELyZHk7FSu71Vu2PmjMDFz58TL8NAXSoIkx
xSZdkYoeHuGUhYTUkuWZ1gy9pKknpkyMiM0mZ5JerWgaZPQIQDY/9mS77kMlt6WW88EL0O7jj+aV
5fEXwgCAIoQTW6wQRwLhwz1QK2pMDO/3cy/R/g4ZJTd3/s+MHXrsEgEG8uj+x6Jh8HZV+2bY7XfX
qCFJ+86+kj56xizFA1kzwXc8Hm+F5+78Ap6XDD4xMw8ObfM6mPG7YlyzGXpvONheB8ekxDrb1OWh
FhgY3bT7NC1Nttv4LwznwlWZwIRofN2sINbKW70vAFFOadYs5cR3t5Tuvp3f7qVKm1a3wbLVYRgT
8yBmYyRGsasAnJH0mUq4fEwjHsPOQBSCpUSEjbu+D8S8ihdeqODGEHQTMXvcZSzz1qrS9sYfcPpO
EBoUux7yrtrPnZk/zpM5r1G1J2sGI1t0QFiOFjK7m03b0PBMJG8lLEh+SFJIuDFWt8lU7X8CC/jn
Bue3kAM2YwH5Ip5DJpcLNfmXBsce3EotecZbXQf7ug+qXQWKam8kM7JdCtlGxcHRqnk2jeqxoKm5
5U3KzmhZS6VOkK1mh3+DEf/bHvh/nBTBkrlg8SyxLCaxPzcMXThQE/ui2/ajmk7UhcF5Ca06T5Gz
KLzmJnrokdIFetfZPA5CP51WEbLL1A2X5yJjukWxkLejsUWHS0yIGciNpuZIJlKcC00SnvLPNaug
a9k6D21DspDZlu812NFHn/H1n9/nYNFO/9xIupZYEpmkZzpEe/yi+c3KOMvp47EYpl51ipbXb3Tq
mLpkL3UeuVE9jR/LgfnBwLkNpdJalBWBjamogmOAWSBhcFUz3zOKT0lXiJO1MDz5ICoVofDz0vMw
5e6LRjRqAdtdjXPvsRKZWGuCfNopg6Irk/bNmNA0GHHcbWQauriRGMpzqLibMSy/FWa89vJufATP
n23NPvorjPHn9X72IZvSuvgMeHqBerhh1EL+UrATAa6EXqnkaZzMA4+avTLtA/80FlXFmJ4nissD
7c+hkQXSRLYW+8o34N9kEs8i2ksmuwwBs3y+3AewKZEc+PiR4cr2uWgnYz9CDV4HluAF9+S2eDQx
4JbwfmmzMwg8AfTVWO0Vq0R+w7T71auH6gpkGYvtiEvSIesY8sJAkjcS73VY1R9qzIluVyInsWvM
LgerNaD1+SMhZbhiz8Xg/YtY6J4U9cvVX+KNyUgBucrN/Ev7mzrgA0TVEaO1NpJM3tDpXuGCkxsR
KcampFObckiPOaOWVRMvyG+J3NOWTfb45/tQ/v65cm0ygU2S7YEv/yYVYTvVTvgqpi1zHKoKR0xc
3SReKXJHd2zHmcyZ40KowoAJctAt55feLZ/ADlNdDD7elgrc5ZRZxUqnUFP4h21Ls0L8NGs6H2Fc
/S5qdsINHouiZW/eC0gNDFqPVhrkJ0qdB5ar4Zuu/KvpLaTuPs94JMoVnhSMy2J4LNv8IUDFwNuo
j0Ue9RfmLjxqyvoiGk8DBwm/wTyEq223xrMDkOqAONj4txPonlX060VD10DiKVEUv6tqkIeqiY/z
gM/UKGGTm53i6Z4x3V2eSn6MsF46MSuLZPF5T+25M/AnshpQ9GHsXHEiiE8i6FIkS/ErqnwHJWZc
vw1l+mpEdBwdo5JDSDzL2ZMliFbShhgcokoe7WZjpIg+GdRs8mbkRkU48DANaHUmjV+OWiI8jf0t
rTrIEqkvDzbGeJXq9rPlYV2FxYdg1QTaOvejxVQoKi923n1iq4CJJKZjEGLODnadk8XXsPCPQcPW
GR8lHnZwURdd9pJT2o750Q1blyff8OpnQ/kclfROratPMK+cik95ZiGMLtJw6yz9P1veJxkujGaM
OU6At96nAjqISH/G9Mn2GdI2R3A2nDKHithX8uzK5K3TAAZIyjk3iVme82WKwvtFa4mLZG6AJ9Zo
BazSe2WhIQ992714gjqWvDL4B+CdBfCqYK73LbGJQzd1TMXFtjWigDDFpj7EkoIijXJC4lHg7a2M
HaqYPOdYkI+DaTq7Evw9vwz0LUIXP4x6CncGPNLF8Ph3Cj6EYhi0JltZkqi9oV6ZaUYYM+Fu0FxH
oFd3l3L2gkzpe4ufeAf6ddp1kUBprLhcEhjgNmN3MJ68NE0P9x5AGCB5szlqGaWr6/2nTXUCeLWD
c1ANVOggNE/DIE0gF9ER8Ve0nysxrlmMn7PAZQtdGtua43nQiD+85ZbI7fpg95PH9CP9YRUN72U6
nWxN0VYlIHWc2n/soaKxHu5AV3HBIuhRfPQgCdeB1+6QNcZospNVY3fqMluB+pZVdowqxGbybVJo
VrreitQ+/KPz1ybCCR/b71K31cAUN1Mtf7QOWoYM9Y8Z0vcJJzoZpk1sW4RbIrb4Gyo4u7teimhn
dIYm3Z61XVrZ3jHp+49ChbzAIq22Ug/5+f6lSP0J5FBEIx3OxFYSenqNMQFsPTjZsJC8x75qH0SJ
GnhRbW5NUYQr+mvUCcrNrn41EnvmX2C6NA/ZMvNIEllt9TDUvCqXMZtinUl0LaRDnZZbAwED72GL
yILcOTSz8swLJUjAs/ZmMemHxMtS6v0gPLmJsg8eMSnQ0fDYpoNzmWPhrRnFFOxdh+MdUGBULGmL
cmTM11jpheiPdy9grAt2OLrZQf8Xa//wYA3mQzkH5mnCX3KqbRH8S7nn/a4U5EBzOViFI1kc/Vru
1aQW+pn0NB6IeDwQKhNUq8KPqjN/RKYom4m/jJew8MCZ1Flb1apPmINQr7jb+3Qf3Wh7wmIXnMd2
STGcy8dAfM+ywN/Hmar2ZcdKLQgYatM/xvuGJfQ2daE8zHYs96BEX1U6s4Lg5HzK0o6EYD++Eu+M
mmYMyR9Cse2qcdqYBbmBRtN/yAyzcmDyoxa1zb2qQxhaHm2feAxRpx8x6t5DFEPuiuIEkQecqFGA
/nAlzu7KZO3Yf9WoF9raHB+HrB4fWU6s4kK6Rzqnvwf28gfSRL5HRc0RPkfV3vbcb1UQIQIYGMWW
mvRGuCc7HVXTl0LVJCeI6T0e681gBN3BnkhkBGDQ7Dp2IMfEEQ88HKrnPz+4vd8LSFR2S6onMjaJ
5fQXjefcDH3WWAvhdabLNNsmu23oqhLkDdFfd1rl/YvLpI9laAR4L57db7gDgnO7fEmXEtqC67OC
0+cwjQ5wp8JY/CStEqxH893vsXxl0zuThvQhIRljNTREVIWWxWWZvhaV7Z8gtAcrASrm0qZAmirv
e1g7zkuQa9YcD5We1SkryLg2PKpsd8quHXbybeyeJ97utZWT6pGm4fjKm0e6agUyCaLUtAsL+0W0
SffgzIa1kpbcxW4ECHWcLoxe1S4xws9GUH5PEiI3nMp7CydaI2hO5TpP3C8p3lOWVg4zP9uiyIym
lwjlyKrnuf6XZ3Fh5PRaFe6OR6N5IpHdPM3kROz+fIWsxZP8c43P1SGSDesxhT59yy9VnkOmAzSK
nCDPNr7NVn/pdCPPvWNyKDFvilV1nu7LG2X9yBbbhEppedWy7RlRUazHwuO5vyyFyRslZsEHKzDE
zZtodX7ORpMsW/DEkm6MvTjEm7Qi38x06i9DYEO7iOof94+Hsnp9G13jNsQ6p3+vP+6PXgUrbM+n
2d/bLmNBbt1hTxu9Ut1Dd56VlXyqCgpkCBnDrnXwkElkTkReIpGo52D/DzAGhZxb634vvfHF7J1X
V2AUol0PDpAo7nJnzHYMYEWzEI6YfkEd3xSTbx3Z1/yAPkRImrXJ2pDkgBxgOtMMO3IeROx/SVU4
ngKXc9VOUSVWDlkKJIJ9baC4rnlDUDKJODo7M+jZQtmI6EDy+lZ1kF0M9y6fF5FQTApo90HkgXNh
MGvxORm8Q+qFm5FgqgucoxPqKBIoakIdMm8Noaw/w8af9/jVnuzJ/8yuvrz0qtljs+K9IYPREO5X
jBBkuggscBnjugrJ0sHyq6e2DdHHLwtR9inH3A3eAVBdmFQ2q36OO8h48d4RI14/Enoo5mhc7Zz0
wx4Vv9HHa3PROGFgXUw9AwpQUPScWZH3V1uUsAzd0tyiBTjwIM8PmsyitdDGvuKR8aBFg5PkorXV
n00fpyEX5b2bzPTSF/ExbUJmlTBMdma8rMO80SXMsn5q+mLXQCN8Wax90E6ZgchyExEh43le9GDh
dU2R3+H13Xlm8rcnoTZxGHcHAoTkLlLWtIu/Wx2vt/Vc40yK+cocCEHrtPNFCvWtw/+5x63CZH2J
rO6aq6T6o4HNjr7WI/iLvTa6bF1pdm2Jy8MXhQlEZD72Rxyz2PSQmo3J/O60AqZs0UYXBdVv5TlD
A84pqs+WYFYFR+rjz59d+1eKNSABU5iOaRMqQcX/a3vuBTbr+iBBw8fAA9hMap0MyRnTDJparLl5
fk4uJfhrkCXm3wyJg/2QmtU65aGwtQ2jwP5koe4FmxWnWI/iEadiWwcfk8Onjp3FaRwKvdFt22/s
IKdyL4p/ebb/Fgu5/Bsc9PNLwHrg27+GEXqzWVohklFm9PqrcGDamkUEdM2o3pjK+UdVj7DTU4QI
bBnJyFjkMal41TOUJMrPYQ1/mNW6gx5dwNWaXIlZoZ6fgW99mDDMV6qqgUDmXQiUrC3wrqv6Y5wm
pKeeiyfc23aD6dxqi6WK5FzHt4avaRljWMuBQyPSgZUf038Zrdxt6T/1aci6l3EtxnXaMewaP4+K
2Ffj5PAX/WUZs30Lp899JartRFxhaNnf8oYjKukttR04O9ZdzNSOXSZiF+RqWcfq68/3kvW/LoRg
tko4mXSEh1/p5xcEJLBzKwQbW2/Z9IZBnFE05s8eVethBPTbO1Ny8bp9C+CKOHbSSyqw8hWdGaLs
dRAzS8Vid6qdia6XbCTTsVqQlq7JJDNlHs4IBFD2+DCkMsS2Fv4jdrHE0jAuQq3A9N+YoZIjHVbb
NK9cSpfhBOgkRJ5E2FSI6tSNYe1BoIVb5Qt725rdJxk5j1HtTiulmZEiZtWbphUcsTjp+IDgypX9
PguNT0Hjs1GW/pfCksDXbLlkx6xAAMWcfVazykfhg7WLsy1AGP5LkX3PTNicUG3FBcP1+31S3Mz1
cMwWwvagWLVI0jE3/iKLiu0YZ4Bw2dq7hA6yMzbPulEfjFCiByf/TB4Qgup2YQ3SXdRTdZ1qEIRj
XNiMS6PsKoOTiBr/wnuwS8fu74Q+5thOA3nVwu/P7qqLrhxSBEMvM9c6cd1t7YbjcdAT60hr2JI3
o9e9CdSCZuCkJEpPWrCFfqYTlmNxtK8adYK6jZ0vRjfB1l1tg9biUahdGpuexBSfduwe8jD16HsZ
DZ6bUWBKoQuzSENiG8kHw8H6PpeaANacp0SpvA+jBU8TtePNgniFwKlzdl3zpTHIvvHsT2j0jsSY
8NBU7kAOgjjHIV3Hn29g8dsaRJhIeizBEYLykyLp5/u3j/0kKgwk5eywEuol9FPyGiuzZGYa845S
R3vIE0czQ8UxkmeuG+9zF2VonsrJ3MzD8BnOnH9uHD5ciBmtMEIG1cBz0JV4uUM6+ij8kSlcR3Pt
h7vZG2mfkoq2zyNaRwOr3dcKXZtFDfkcp48gUQ6dssqnMZceISXB2SwjCGhKF0c+Ocm/fIR/yzXm
KCX212Gvvhyonvyl2KbJ7Xxbocq/OxV6hfjLy0i3ZL2JPArX165r02TlOswCqp7hFvEQP4oG5Vyq
yONZLGKF9M6MmUEp10QXB4Mx7o1r0gbJJda1xWbBQpiHv5hsguBSSGstWwWa0PVPCFKzVTD09qow
pmc2PMH2zxf4d67K8qhD0cQODsqO/+sBhbNNQpIsrS3aCnlsyYbI3FJxLVlPtxi0V3kQfw6z8FkW
4RfSEz/QGIujaYx/606eUixzGFptpGieT8bwqA/Ub9begdsa4epv2xHOF54ZFkZy0y92hXRRbv/5
H+H+j7vU4R7lQxxw8P+2rDPzFOG/RDs81bFLOiYHSeXNxRFXxDWqmvFKSALNRE2OSZsP3mZIHSR/
i4An8/VTrVnOQI8lgGpRMabp/CkliGsbOMrcjRrenmLXLtR0cwICkywKwWxR+8FDR+F+CWPT+tTa
fvzYleX7HREpvJXQ0xF/RXbmEl6hJfd7cHs4cw3wJUM6YBsZTQsEZMtTgSzUfXgIIp1d1KQ/jRFk
K6tGohyIaiZOAuZC2MW4Umywlkao3u+CeTFh/L2DtQqPBIgak0O+bOnGpngfzGPqZd6hWcz93tx+
glc8I1+nyx4FyWtOC3iRW/bmutG/3FG/rze4o7gQPgwDbilWHT8fGdxRVREZnrXt+uGjpUY5I6k/
3MMKUXuSQ2uPLzWogESa8UvVe6/YGAaoHSSbGFAuhu/F4A+I1voJxg1NE3/RSqHOfdTIn7e9ERZr
0+l2vheLtSzMeo0v2HyI3WFbD82DTJJyBQX/iaTEak2EYMXcmLcdzAHPUcQ+3i62X2UhsgfJ9GkE
7LEaWyZ6tRgAxzb5Sx/CRgTxsR+84BrNM/VxucTVLKv3rnTSSzo1uxl//NEz1MHMS4AyMEw9GD5b
dyL9jKnvyQrFm4pbdWWHdG0AOJ17DKpxcK311DwZ5vp+VGiN81y19aWrCe5RZEQaRY96A9uz6R3n
ZJjPPKk/qianUFHg/2VN1BUN34GhcXIq2+ZoSPzCd9+IFcTM6wLkDHrVFaPCfIXqxu3BK7ShYx1i
5nIQobHkuTKN93/+CNrLg+DnyoulBmVXgDaSHaL45aqnJraOPEaJCIh2eb9xBWUJiMfUv/ZCeDeG
DH/DpuQYlWxicl99VW12dVLY0JHPJKMO2BL59iuZgYznQAGtx5kRYT968lzDwaXT2cskO/7Ly/7N
YyosiR3QR5NIu07V/PPNas5eQ9GYyK0kn5tOMulHWPMm8eCTC/iuWYZiQZBjfR/KT81s2ccSVueE
egHjFLPliAzEWCNWsg0cXarwvpBnIA9ZLPEWPf75xd4Xnb+8x+xo8UYE8K9IdvplQSsxn7q0FHI7
geUvDfw95HBeUBzB3RD+C749psip/5EN4m9ODhA/Xv3gi/ilLWF7IolGuVbPWOAir2Vljvo0VdbB
bSpr25T41EA4oQIQNRBfBDfXSQCbFzIHUqrbve7jLau3NaEF5XPa+Q9AcuGYMX/bJZOPCRF8/E72
GQkuSz5mynjjX/79/6MzQy1iOi57v4C11f0x8F+GYLTIsR5Zq5FSioDSCo1vmsmV7VMk5+M4rbsg
NVYiFZs2mBTdbRNuEz1ThPKoAiVC+G6so6OHLhHmEMp7Vw7uUeeN2qtyTv7p92yCiXKvCG+ux9B6
bsZvf76I9v+445Czkgdh0yLyv18uop/YrYK16jCuhwSSW+Smajd764X9DeR/vIptnkEc5PsoGM/E
PCnE9Ja7i7zmJCeGDTl+HJy+YwIX2nup3VEcIgPqfAvDLXXr+F/2lbZn/f6KxYKmglKKLUxSJfz8
GXEMy8zcFrt4WyWsHFQb7ChQ5LXr4nmf8yB0IkOfSFDlkXsDzXT2oGitI+ImDpYI3S3kKr1RQnbH
xjbzFWY1NIngEk4jM7gn9J/VPmGYNM9dtParSL8ge+ivFFlvwXTz4orjeu7sT7V6wiz7Vx8Yn0E5
BvA7cwcZIcalHea24eYtumBsgBBIrNBiEUBAou3Q3RmeRglrOdO2CL8PuCoeTCOMn+5fpF/eOtWr
iwsy1+tJBaaue54E2yyyg98a3+yfA6/TV5Z3VyvV3wit+2JAKDnUjmshFVUPRA7ka4sm5YwRWyP4
Z7Ii0gsmxuS97xfzI3DVDToCtZXBnByJeMT3TUyoGB06sQpzsK/F2rLZdXKarxo4U4sN3OPvG56a
RuGDbKgA1di7t6LsX8N5XPe9Jd/yme3a2HTWZw+buOOTL2OtgirrTrXI5iN97t5u6YkMK73ZEujP
MtLeDam/pLcvDxOFebxdSLVowwq8AQyzh2cCCcYt9cKwQy1tvHpthLGrly2KYzCkkYWVLMOQj6yY
362bKr2VqnxPll9hzwufUBBv77/XJ7752o8OTrl2XKTtYv7OQrre/vNL+/7NrMdLev/yX7/2HL/+
55tDAo/nP78kQtEjrHr5MwvLZCP6PsCB2MXP1ezEzzVzfgJO2sdi+VU+5+PF4LS6/979v4pBM/mU
PWFQev98YbnYb8I+Hjb/+d79/80zxruy0f/1/YB12s27fzHAP4DvbdA0/v+flIy0NlXhuEjvsHiE
daSeooGWJtGldW59szqXn0XeQppdbj+MYskTjOiHjGiAlIymr3H7eQax8A3lDzsSAUoGeawi1YQJ
RhnNxCORuAiKrH4mkDM4TmP6XXj9E2oS9ynUjvOUjhBpagDNoW4EMWLT9JQsX6Kgxy6UsW4t9LRv
/RoXLIrcjUfmz0aLwX8spsS/AqDhAG+Ks6rKhxkT48VLmupipSPp08KuNoDeu3xz/6ZJMNg/v+3m
KcU+KhLn2HYwkpY/8p8v9x/jVp/TrEzY2IKcqOfpA+h5sZ/snp6xjuePyI124eA5n7QLdL+JYn8h
uM8fOOvJXggLtnkyQWQgK3lJ5S1BLfqpmEJCeAw4/LrqINuSxxEpGR9tjU3UZJm9Y+qlt0GpqPpm
TKTUFOYF1/b/+6ITFa/8rrN3Q2JUJweDL4jRqT+ouhxPccsoY6tLPz0Uhdix4QhJ2bVfkBaVt5lI
kxvymJDIwTqvDtqavt2/R+sjV1YT1kf0nN45t8qjSm1Ik/UAA94BXjf5GsdQ3m+npKs3/cAUhRn0
5wVkmbpNtmcsd2zL3FsMvkRdmwIYH2SidTyETxEu05XjVs5NuDXb5BQt8hCIq6OT7gSbydllXvyi
YVM8tomlNjIY2YJIRbZNRqQYu31nR7D5J7OvXIJiLOuWviP0cXBZN9naTyAT2WbzMgwCg7WNZHQK
Sv84inHaQsOsP0W5dWb8Ed6Yo3t7DLDvg/sd2nazxv2XD7tg2VYQ6HYWeoDOX4v2Bl5yRIuP9lGY
cXeLmD7vp8b5rix+li5m9xAX495XQXD6zxd3+SWo68c0RuERZFqe71/y1HAPkxNC+CJIzwEu/FFW
pObIDBBMoE0i3x/CNNlCvR83srSfE9KKw1q+dz5SusTkTa+gdqM26vfNpG7aaMzVuAgz83mcbyMI
f2/ui4sZI2OgwE0O5BTRJvaeucqRLuNamo8BCJyrzYb02k7gySAVMI1riGmqrPHFkkSIMhqRdUMI
m1VjfSsN+8GIYO1xT7Z/W4VTHe/fk0YG4ScSBGMOYwg/YWY2HkaMTjvdP4+sMU2t9iag0FMi5Ylt
kLjACmmvZreAq6fnqZxTsbetyt0WPeZ/k6n/bRbAnwT2vVNvlqgsWxwYRha/AQSDmBWIfm+0KYER
dfJsuzGXQNj9tQtwyQ0O5gEOzfDUROOXIJXOgYkPcc4m3oFMGLhicVYytiU9J2ksVvtpuzJmvO1t
aKZPBIpZBz+eu02AxOyJE4bTJQ2IhBf2RIRd0L0YpDWUMRL6pDwmKnuSSfiVSWD0lMzNtMqLnMGn
6RJ2RoaE31ZnkTZAr1svOM1x/CPPCAEjcX46EPEHOyPtjbWtq2admEb+MsRzvRs9JOOTPV2TVOoD
Tik6kIV1XTddd+oH4lMrswkOuBvfpNvhp1s45Z1NNFLrFOYlHodzHdBgE/TLtM315g0OB961PbPA
aReNnnm9uQ3j8qAjwQHsab5piJO4VCWREnbliQ2Jk/pYmfKhNKOvsg/8WyNn9clv94HBhawcZZ3S
oZM7Uox+uD7RfXCFHw0bgKqYwyMuYo0cF80144y3PiR/tQlQuIlKffeNxrnmRWdseksD602iE3sf
OpBw1Ec3M9G9C8Jqi7rCgO8EDg4oQvfmzHW7nc47DqPWUcAzgZx5xHVRaCIq8RrkybldkYiWNafA
28mDHKr8xhx5D0Or3NqZxhTddM2Op9XeWnjGUN3IcgYRvm5YgRm9Jv5poQPkoTcBbAUBXFj5k0DT
fYwdtKCC8GXwep13Ar7/NSDHck+YjiJQixgCI2x/3PVJXkMEfDdlgHCWdtjtByS7pr216oJkhNxk
0wQeFQJhdPQ5I9e1RoVaFMx81Ui9P/hBtgk8p2BYwO3TIgJNSclwnVHucm2oawm2wYzKjjgaXqvT
MX5AwHPRVZofIz2d3UoX4PKFevAsAdCUEjxqvMcu4qAlCUVtmgUoAMLuiI/vQK4ZsDsWGbemM21s
irAwJb38bQYYevaRwQFLg2doouIKSQyFFGEZD0BkX7ypj856iI0bQWEHvx9BZ2ZRAOGd1ZA7bRSH
wa3DldSr0T4iS5bEndk4te4wp0XjeQjI8FgR+GydAIoGWxOs4zgdBOpJHqjlZYnyQKT25k3Ylvqk
+EIOa3HoSapywkUxMD7xbIPIwLpnC3px2JlkNzthHK/7jjEYRBCwTvNsPBlfYJrpc550H7wV+YID
uxGwQnRqqrHitQzbiZFdsmE6de5AJp45pF4RoeWrjmaCNCikrKWOb5ZlpQ9+xk/U1luR5f6TV32y
+FBMRgkcBtPJcid6ez3yufPuxvYoB8doxHK8WPwn7pjEx7ngsiNftjdz09anyHk3nOiAFt44JVlB
T9uGbENQINFAYHmMG32YT96yTzetWK/G3HThbU/f/JaAvQpMCDYZsZm5C4/RpB7DgYbCwU0bMI9P
JBP1xJ6ouLDL0FmRCufH4sXqk6uruviQxuMX39G4flu5txA4QdAf2HG57i6Ev7LpDMgaSIimdRRb
SBmZh6/rrnQPtV8dkQZ4J8sl0FiRsdawxLomeQ9EDzxhOGfWJugZUpGNwSgyu6H2W+dk52IdIgcU
GMTrhOL33JZgayO3TxBqGl96a4AKiUjpc93ox9Boj/RdMQoO37gVuVoNI+avsQNkADZ0Q9mfngtQ
AzTMSLeBEne4jYCxRmUvTn6isSy2JCvFLVwvL3z0cB0f7DYx9jiajyHuvf1ENq2N9YFDg3FEV+My
S6xSnjQY5W5RCbk0N+uaddBmrupxGwiFu3cJX6j7+iNMQNP2SrNLgp2qtInV3qFHsw0BTzbPEM+3
/TVdvrgdwwl8CvZ67IvXMKGaW/5lQ41tusykeY6ZkDoISU5xgLFSDaW//UezH9X43ilzDj38JUYe
FgGZU9semeU2qPBXweSVLz6SLppEVI2BZ70XXVmcrYI877pAk00I94ki6pTVEbikKibNEE8E47PE
jfZhMrrATYi60sBCh5koCRNnwR3TYhvOZ2lwFaqY0zhFR9W3Fkm7RHhd6I5OGX8Pn+vpLArrMSDb
5qEw9Gfld8Qr5W6GktCPznHuPE9yNi92/xYMwCA6dD6rVhFPUBviu1OimZwaXERtbhi7ypgRY7Lx
OkwZ3NdkESt1+fIUhTWTLhhe2rjvXpP/6O18erV72uWENRO5v3BWnlWTRDspGYDZMHNU7j4vplOi
OSYsmieUqmRt5MXLzIMh6uTXjFStKqyiHdSMm1xUDXOCTyZ3uClBU31hzQEjkvknFyTnMoTd93LZ
WLoJ5gXncdIFedlDmL875VDvPGLlmNUAw9KDvBXYtynC87c040mmFGOaBZNPr4I+pqAmpqcMevNw
Xxyqvj+AgDXPdyqFC/jHpL7px6o4lgZ1YVR178zxgj3tAlHaJVQEyWY7aTrxGOolhNYfzzHBlRsW
dcCwcmeTepjO2jb8UvVNvcflKRf3dZWCMkKqN2/DWCdwsm4wiUFo2UuO7yJD1wusqg0EFIGhSPeB
mOsNLQdJHb328NwW/a6q/N2dPpQD9i65Y9Yt8jP4rZV1tJkpxymdg091gLkndlJ7R/YFAYNhZz7A
ltkYZh1eeb3PJoTsIlIEh+cEPneVia90brcqk+8e5Gf0L+iMi5GDeJJVcMlEc9BuSomdxHBiiv6z
QM9wSI2+gDdicCX9pnmMpXysB3sxfDEViNPqWxzx4gR35t4n3W8DI6rB30N+WE4CHYLxMKiRB4TD
t/vitiRIRw/cLMRGY4TzDXzHhK46LCQWpOAprChuyvndQsN7nktm6fY4vUsWLocyB1ZAYTA/llzx
cMuwp3ltlhC9weGtN4W/VcIrjp3D/Fe67AMNnHHy5U4zUWlzMllAne6xLiERsZsejfPaTHr7BHrY
HoBP2IgUDsgNDrWt3YtXnIv6SbNocKinhnEu9mFKxJVraBe9i8/5B+sLsyl1tJO9+UH9kofvqMxR
AjuUIUPRgx2awI6oKtlXdtkeCDpZZRXT/CCH+Fs6c78FTgVyT10in/vEKfTrAmNfR2Z7bHypdwzM
fVg4VA/YKx5cQ9hgSQDI+bH+mtqxdYvwAG7G3NjbtvlXKDCPKrsEAAzVY4OotoP44zcLwtc8Rllj
Pzrtw7RUEWUZPd8NRNjKPixdp4e7USziqrkGNiXDHqg8upiWscrOCZJ6OBlqZTjksxELG27zgujD
sgwfpKrERhSdvtw9rrlK60NjmOFWjsH3etlWLR4XwCGkH5v2slcYBpAslTx7RbsTFjhs2bUXyr09
jzXgIgLlcNZfFWrXUxGUV3/CVeSzx93H4is1+LfccocLmYYf0sqKwxiVX8reU6chQmfs/B9jZ7bc
uLFt219x1Dv2Qd/cON4Rh30vimJJKr0gVGrQ90gkgK+/Ayyfa7u8w74PpZBKlEgRQGLlWnOOOSE5
mohATe2Yporcknx6mtLgiMMqR0Zflr9mNgweljs88ZBetUdCBBmjGcdZVnQlKwLeKRS+NOM8JIFR
q6B2VDi7PAf+lw1HmyaBLVZ9qhV7pTcf9GSI1kaelAsSy+Jl3ub1tq2ZZTT2fGy4sSe5w5gwab8Z
Ns5zjamwNLxsHXYasaR+A4C2i7Ot6F3KMl+gm4PSU/X9ZIKDHp8V/SS5HwmxyOW7aUsdcmBPOFcG
WMVMhnjmVSmNVUjNDGcvdu2gD47drYWn+t4ylTWX2lGYefJaGNa3soTJj/Ni3/fwjG9UnJLygHbx
LsMIuIqDGC1SWRvzsvEEes8EsXgyrM14EnY41L+MIr5Kq2mOmdPh2k0ihr9gYuZBO7az2yrfYstc
wHNDIoc+r4lPjUk/pCkYYnuZWW8034zPEXu6ssuvKWiTlTEFdpEbjj7jzu4AQxZ5HKMFB/jsu9iz
cTymm240ASPlMERKlN0Wd0mV2WVLMyse9eReqyZbOBc5xZnDBslM0N+1G7WQK8ZmCMzcxp23TeZv
jSmga4yDU9aHzSa/5TEyG7Ta8pveazaVgdaf8wBik4dDOfLxlZOk4M2sJFTnmkMMOXVQsCOn8w0C
PYP+ul+OnusjEDrzRiKRt2FCJimxlQQl8HdkNSR83d2OQ6xjOibPG4WwO88e6dJZzF9Mb25O7ES9
OjEbpxL0x3RTkXdaaJ3J8FY8aKzRW5j4d4GB9J+w8VmiQClsKk9BP6yvqF4ZyxO6QcIecfHrfhUX
gUuPuxMLGfbQvlAhGh4FLaRHdj5euMf0i+DKcMsNaXsPKVx2kgrD5kXhBKB9vQxCxzm7VUV2nA2i
G78pTGzXq2Yw6IJZr5fKVmcc0tHpTpSmXBaYenZScz4Nw0ZGhc8MktkKCwDwaibkNxe8VYuzmTig
i0UWrCSxO2sq6nc3sL+2lLrfMGDOeGvm1ohaxFJSYxYpDU2vwOYGqMCBHEbq+4gpNUHq1mueWu22
VCoImCgH4BvUFzNulX2nW3dZUwOiyUftRDTVyqc4PZjAQ6leh3tP2NneI0F42YcW5b0NcgD1jbHy
E4OrqfBA6bnfBRT6HVfgzMttuc6F92k2El6OBlUz6wuM2bgGN0mlYcVom53BgZ23jtGvjJIBSAy5
V2crdhzRkRnmiMaypGOETORYBalyELrrbCqpIHquoGSEHkEvXTey6Kj6PJ2I5YoVj+ih9mrliJ2X
2M4iyHWALX0C3AfLsXRLcZRde3CxxnADDcnSXUEJWTDCrBdhXxzYAq1TM3mzWwQ4YoF2pd/YXtcu
wGKvHY1EQlXo5o6uw0qAdlvoQtE2potImrZPsUgg2g+k/60So6Vx57Fc1ZUhd2IgIroaTMQtKjFB
Ixo/aVoPRtntSobXrKX5NTOQLoU64dlRgYqiVoK51mjmBq4uE3zVy2bwkYx5kuC6IGPdmSlxiXL2
nBOT6/dKe66rFLql7O56OnVzD+wrPsPu0+QG4sg2e+zkvTsKAslcF5muZPba1OIxaUvi1ieutQBo
5/aFui6MOD2Yg3rwNBIeCMxkgWjpAxOn4BxMetHjGFZYo0AvhXn3UQwIJOBvH6xBkkQIHZ2tT9LO
7dQB5ZEE/d4woTYNo2VziWs+b2GSkoYcER2qO+TG2t7RtiSlVYnduXeoHWyB3qgEJYKdMsabE9nW
SmnS4ngZsRMBCKysnS8DMCylviOtxVyX0nvIlLeaXeTewp6Q+MAkG010zCz7Exd0PMsJtydaA99q
k4hZMrokgnQivNQZHbf8A5FldjfF35F9so7M2DoGonvP+/QSe+NrpurFvBvram8WETfZCKke4s3O
EkynB9JDGe/lO/Th5YKujkeJs24z33mM7Weii1+ZJZePDYRkUXTnou/8hTXgnDIiHWZyjxwQC9c2
177lVlMDv4mvjSH6faJn8T0hkB7FqeGA8rM1XLRCvqkOGKQulaSPa5pc1bmJ9oGohZXIsucY3Djn
WB69VD1KFkTN5akb4dwH6j2R3IwHxzcu7GSJFvtNCctigchs31FvHcY3pdSeSpr0e5tIH9OPr6VU
7py3sCKzFGTiZwNoHsaaq59gWT8PNRVbo/nZA+6ORdqWLSo/CtakKPZe3BlrC8zDrPb9N6I6qnVL
WsS8ZVrB9TGa66FEJJlrKjFZDtFdtj/scaPhaiKcl/4O8RZSDF/h0XELLbpNVMhgHSOktmm6EGrm
3dumdifr8DlOPXFOLd+DLDPgrp3e3yjtFmXqvPSZTlHUPflDH+75pVgumpgCXSchM5faFhJ7NS9h
fS20wbAYi9DroL7H2BwGoGrgsiSH3irJcjEhdqG/Gu7SQP2oSjXHlC3RxAih7BzfOYkchq3WRsE2
bj2Qk4NCEGfQ00gvrYXmDvlCqUosFdIY94ND9eqjRViRTEryH2rlilyfQ8fQZGNo3UMCMGVw0Mhg
j+tnGJ5bKjWDoUzifbUJF1onmQOZtpPWKkPLDu7xQmtmHeq6vihCBCKuKwG0duZ310HGMCYFWNE2
IDgy9clgrhIqFSHtbcfNgEBJpskq4bhOBmrJhV5yGsgDLyW+oYJ5ZZO7iKTwjOIpUoK7DL84v6Ig
gZMMV1CbDMtkV2wS2K2g4ax7HHvvhRtZR4No8CRcOtaA2ZA9140BYIcW3GVNTutyNlNUkhdgZ11V
1ELELPb51uiWbDoY5FsV4MmWXh4FVb0sTAxtNt2oDk88bATWhCDL7QVEKnnsP2JX7UlvKe29DiwM
dlN0UnPTWAaiTSANa1iZahJDUDW29ozyFOAl6KoQLA3eRF28ZyN+sI6UUdA21spLJlVeoc11kjHu
PIJMPfYjL8xp6O60AauTorQb5kuEQepmsKAiDgGYeeSYxIyZAlUC5UySq1ur3ysbBh6zSsLPJ1Zn
Zftb3rJ+mbuqnPkSvwxE1WWTpfmBECgzz/pj5RdIyyHA0M3GieSJ1e180odxYTd4XNjb0MS2I2DP
Jo90uwisIdo6RjjmqsdEtSr8/p0Mz5zmPOOytguXbdK7S6eP5dYrOCBCHeiFYFN1qCoWvYrjIYvV
Q4LSaV475bq+sc6m6yQIlWsRjRHwpsRjX0dSACIevwYxDGDV01yyiTIB2StXxEcyUAEqHn4SA1bq
kqm/t4HplMyE79X3suyZjxvNxaW5iB7Zrle8C2QQROoZyG+8VrSoWtekac2N1k3vteguUu3maGKP
NRzcC9ZASI1nO5exw7QQeu3JBfe6KbPUm7VYadeOpzyPDpMJ/JHFrnPVE+ibYtOwt6QX8eo6xXgI
JrYTRNEXWxbDPjU6gjLoYBGpTroHQplFFNmkExVeuI7HwJ5XpdevqGDVTepmD+XYcI49gCJQ9iif
lH1vDt/HvI1XyGecXUI5WxekZrderhw1Z14L0SNmpOmaIJ8mvMn7aujKFYiujuJVaw4549+DTueS
spvtQmTVwaZi9ZzjRy60pFlXWM0mx0G0RV6HCSlXH6oB+zgH4Sr7lFJ56kNqkDRWAcR35FTzPEqS
GVQmZqwFYUGc+BhBxqncjZnShYV7Eo1KLcl+bq7rOCUrYzwGXYgoq8+2hldz63WqeBnqdXmKrZw9
fcTSxZSXcMiAHw7MuZEkCN8Yq+40L3u3aOcsAQnUc6LXgl1Dsk3jDvap8Om1sVkfEB7Ez1iH+jOj
qgDAchDsS2DVdeckF3e6X6uyREgXTwfKL5e10tMR1jsWRFtf5ZG3uUlcldgduee4LIFq+rUGXrqU
LR28NjC/BRb8ST0yOW+s4Qgk6WDgZl60BkM4XMdXU4QBo04ErXo8wewq+7HP2as1LS1Zhtn3gtTv
QWGq4+kvQYlFClfEc6OU9ZVGwbpTN6R6Nac8qTCRKf13n0jnDRs/TvADC3w5T9Xygl4WLTt+ZRKf
TNIOA6y+AUISUqx1KjKyCcmRJtiZRVSbGLu6ptNrx+yvkJ266ZKBeg0V6DEmeoNyPCMfe/hqlz35
H3lIMENlQ+1yIiZxXP565HFRj7JmT8KJpync+gIvvU7Exa0llI3eLwpZo/ozUiQXJYjCUacnbo1z
BWrlsnAgaFLwWXSHlHdngPfueZwGWYt0RSmNWR6TAKYSib5U9Gyeo+GkHJtbZiBOKf2iRcDtDCgt
xvswKcWSbV+8Ew4dwwppwdqxwhP2RUCyQXhUFBSK0qFJzYJIzWV2FmYL44iddtqHcqBu7ramIcBB
at19mmcwNCfSF5qP906z8EBUaNIijcwDJdCoe5Cgoug5t1aZIrxbW4wUFnBKB0bP5Wsry4VbAh5P
NYO+SWAj0zODbNV32h3+dmZORXE3drrOKE57Bg5h0hOKl7eAqfyGy4GXnifgMVDJElvfo33LMnch
wgkkbjzaRFk7dYPXgfJtp7aKtujaAKN2Xzz6tHHWctiMzhTeErLNLVsPtoKF6iYbpmaKcNc+Rs6Z
K63HEinnQk2tYtUjM5gXxmtVD+ZKIaXCNjLqZKTW9KSbdSaCzyYUDAiZzi+Q2G1yuYXQtupzZ1x2
dqqDX8aUc8N5hdyxl4Mm7hW9BQ3GPjFyGWZhri0YmbgyfLhxztSBe0lUTm5PFQgDKvVjN/b2uunx
USg9RUdajv28iLWRDVeZP5SVhUWS7D328W28cTCVhI1DSQYRsjMSJMTwxZBhuepegYseJuROVLQE
nDAJNmpAaoPIaWNadlccbh+C0tdXHPFmro/wWrpUfy4T9UGOw/5W2qZW+Ao0Stv7WVbfWSQNtzqW
/iqvLhJwJx0G3Zq75vAZ9U13QYpS7Kdyb8ZYc4rSGuQGItJcpL13yeDXZRkJfxh0p8QcJsiNe0GN
xK7cW2oNTQFFfzOHEW/4NFZuSVz6cVrGhMaxlWUa29V5vHQ6jNtFzPYSflS9z0Ku/gYVBVtOorZN
s4hBgNLUkBHrml2dwp7NbpwX1c72i5fUBcAos3p7ky1j1Cj7ZLhqzv2APgJXcZWsspETRnfJX8pd
eSwYBOwcK9pQr4b7XrgTeVZ8FT3sNtWVr4BGk42TVhvk9LhyeYWrGzIhHreKElTHUBqIPHrlfDsa
OXHyHdWSp1uLwWMIOLBDn9D3Wk2AR6+P+caA8at2qXeIsLguKpBrC7tm0UWSiD5FbdkwFJR7E0CP
DtCjHItqbmc9OHTum1swd68j+dEHGwoN8etWNDzHtXXyk7Y53z4wRchwuyEj71v3ktZpt++91jlH
HKGzlk9GImLVhkmafut+eR3yt1TIbC0MZV3yWh7LcAGxPqYuxlsZk+dgUqanbu6sG1u9b8jTwkLN
QIS290eBHJxuN5TdNAiDu6SrwFtOE297osrFJoKtlK7GonTJH6wqDcGVXKsNc59Eq65+40yYq0Zu
6piGy82lXyeZsUz1/MOGrHhGfjGnu1c/sGjNHN98GVStOHQNkGHpWbtEKkt7cl62lvqQ2TSPNXc6
KmFCXkhGQRWImI6PhR/WordP4Kbz4kXJOrOanU4z4e7GrlD6AQVj0UFnNsX9jYfnRFjrge28GzDb
Zzh0sbxxprKsyUPjpSYquPpr69fRXdHjoR8k8huHGydo9MReaXAaViF7lmXeZc2xG4b6mMQMcrNs
yOdUUVjO/HrcmBIhslWV5ilPhwAFFPyzjLjBI3Oqz9LtCFpjzz0WSnoYFbXflBh8UU+FB0gnR59b
z/QHpaA+YODb0vbv7PEgWJkXsm+CueWgvDMBnQc2jPncNeC96BbZfDrD3aR60EfufWbUPILiRzoe
cj76tQRnkBAQOM9KYirbcJo+K4xSm9BI1ynWKr4bhUeKmZ5nhHUwve4iLPcZpZli2+ldmHr9Bs7K
82CIbhfmbJIZNlYKlGnNcrY6RodTRFJF0jTJnr3wAzlj7Is5i+NgbGgkN3googT8kmNthtL8dPDA
rGmBu7OErht1wJPufnMSnyuUunVZIkkFEUKDxVGt5FCHb2HkOUcjKjHvpJa3Gj2P6+5GHPfi7zdR
5ODFFG9xC3SxU78DqmUzMOTxIpIonEbdgdWR4UbMe3VZcET3VSAR2yTh3pVIts3WerM7ho+qoWjM
8Kz6nDtOD0z5YsnGWpmp2c6i9S3MLM+KctE39q61JhbUqPirgjWeO0mOTcQVNOI6mHqdpTdPGjkM
t3c3FBGZUZNHlbipWTRhku2SHpjeIU5BAzLuR9dhHFvrc2ZHaJBUXTlY8Q6FkUfgVDYTWF5Bc/oP
QRB+VDU16y337BZckBlP6ogMxCnSx6I30TxlseB8pE+qqsLdCIScN3Y9Y+OK0NkOlKZibg3FK9Y+
WwFC6c03Q23r+zhxvzFjJO2Q9FU2xT7vPsZivZbxXZ8cswhkJYqpldozNk+myrm2las2DMXEqYQ1
ITvjLh6m+CWaZkh6TNPEyksC7kJn0fnG7dtfK7RwdsSeLptUgmwzvWEbhOjTbngGMrNZ9vMzFp5i
iyAR0JrOjCIon6QV7ysIuOQwhJAGsvw5aU9JTp6NiceL+GxyIwNmdCMW0Yr+6bquTTkvhm6F0IBO
JgnGKX+PohGyPMZwACWibRYv6W8SyyIDMptkMDY0cYEufoH+r//BG7EbjfhSgRlUCglzzA+0eZOW
/pK+VvTAkaq2PpqmGfvsCutoZN2nSi+ODVSWB1ExuYiSPqd9ERQONUcGkfv3TwVR4egcgHICM9zA
ZTPXAh8QQKOJqGjfPrZBIBHF8aGKuLnk6H85HeA4tBJzUjN9ljQCx7E3IgHxBnQGceCSyFkQAYBq
Req7QEBoIOXPnqeTIG2MuT1lMO1vX90+JIbf7opJqPb7/zX6iDjh96+VOuHWEDKARDib7DXBEbl9
VpUTE7H0Gd2ZWnOfZeUagVv5anPxLdoh1/dFEVUXxXXf81B3v3ZgEisNzgrVGQE8unCZNwwBRmIQ
wBXCxulTBlbMJ4NlKSZ0VBmVD2z+rT32pH2TKeHJ6Cwm0YnM9kJ1P5WxAFKYOCQtCeSQ6zw0C+J5
UVviyZi3FQEq+jjYO3P6oBilvcsFJ5aJ0mhx+8bt/1rLb8357dPbA5kAIRm5fe0TKIL3eGzuu0xj
4aZhftSZJa8yxaB1FfX68fZ/jNi03z6b/k+mDdBnHIvLcVDM4ccDf39MYcLwqTUVcs///oIfv2X6
ssnJB9Ay0hJ//9Hbd28fkkFoS68DjvrTz/7+C3y0nOjzmFvenvE/PU5HL1f7hHH8+KnpxaPHslD1
t/a4ZXzz42+RSvZb9Ph/vfX/J/gozj9sQ82//5uv34pyQL8Rtj99+e/Ta9d+VP89/cz/e8yff+Lf
64/i9Jp9NH/7oMXD/1x/+SzqX44Pq+vPj/zTb+cV/PYKF6/t65++YHxKU/JefNTD5YNU0Pb2Svhb
pkf+/37zl4/bb7kO5cevX17fMW4voqato7f2y2/f2r7/+gUtj2G5IFv+64/P8dsDpj/31y+PH02r
/E/w/lH/xx/8eG3aX7+4/4ImYNDGweCPOxha7JdfJD/46xf7X3R5LI8nsjUX87CBZwaGZxv++sXy
/oX8jWYRWjWyQqn5v/xC3/P2LedftIM1nEUunmPXsb787+v70/H8/fj+Qq/8XER52/BifjLkIXd0
YU8YHm48F1/sTz4j06XREAzQlqy+u0S86WZWnI3cvXYOeREeqa+RG/+Ducn4GXvDk04GQAIbgfpa
kED+bBXSBnu0ETU0c19vdj0WgXwUxNHEb71evOToFiPzFJZ6Ne/LZldV3rLP0YfgnqwdE+RV8FnH
3ZMLGWUG3WRwq5U71k+eyiAd2x0ea9KFJj6ZjesYfzmWo5qHKo14KjhSM9cuF/AiF3848L+9sX98
I/Xpnfqj7e72R5mmbUJx0Iil/4k/SpLMWJiNxZgqGE4B0u9WEzu6o1eYT1dQTADtcwJ98JBS7i38
DrJubUZv/Men6iurwDDwncZMysKPtuYul+jRm4PGk6daKkn3Oj6WR0bBj1XyT5Bl4+eww59f+k+o
UbgUBfvn6aV3vFRZ4QLAE+qV+Qsa1IPqeOyZezTnzDtcmRPqLNCdJy/Tv95i+18D1Ott5xtQjb2J
ahfV0ZPjoMD6bGPuLWP+Va0Lyt+RkEQbmlAenztlPAy6c7GTe/qUFM3Ji90Y3E3rbhc78mkwg0+b
u0hfkWY/8F79/dHS/nre21xaTDwZ7vDxZ/JSZ1V2BQesQXncrw1oBYZZvNgxaTYJol2TU4VTDCeX
hGuXnZjaki7L7QjuLnRkDwKn+O7E+qUkFmOosKv9/cv7i4fRuy0VJGU6Nmyov2QFtz1ba4vx37yR
tGWyvLtW8NGi+D3SCGg10istiucm6h8rNycJ8bveWid0q9zpxcJNqNiaBOmcmh61UPlIaa5mAToX
sN3GS4CPcNZ5/T9Ye7WfOaG8ZBYR17A9EiV5U39aSfKB/o7U8MVW46iSzIZ8QSushTnQtR89Zhj+
wITRzbjAA7wJ+lfmLcGb6bjwZOwGkTAd7/iZofw/Iexu7IU/X5ncOSnZSVUzwUH87N6NI8tvhI1E
haLw7Nr9tWqJW4CM7HvW1z4ez+AtN6rK+IK+7r5Lkp3BOjMa1ol5YASjv2BWZuowH6WkSQS3G/Xh
c1lla/JtnqSrvgXQoegs0ratuEnnI5LwdCfD9sh8vGcKJ8tXEhj2RBses1rfdCry2njcQyXf1r6z
KIT9/PcnkPbXS5ptl2mSnILL2tH1n4zWOApKdwyomBsxvNGWX5L124tqq6TprjXMk0n8Xwiv1bHM
jaeNe3pi50FkxzE3sftk703wjQi6K93OkyHMzd+/uhu1/c9H5M+v7qcbwFBLORgBm2SjyY5O4Dxr
RnQ0e2cvycrCYNxdB90+WX53ERnElJzmaFTns1apfTgI7huYwZUG0Mr1OrZnZakzfbVPSmUyaRgv
uE7JwUs3yqFtOWgc09SR57Sm084sYpDmyWuck1XyG1Mn3iF2eZ26E6TIUDbKvaqEr23B8JhUEyuJ
X6tEffML6FPtqfai17bWWLTzalZ5ySewpjelU/dRk+8mi9HM9+3nqGex86zhlGeXWMuGf7jT/MVp
67F2WlCBKRlMx4Kf/ufbpyR2LXZCp52rqHGiKZ+sXqrgwnKWiVQ1TmVr0CJslm6p/sOd+6+rJs9s
kd/LfQ6P1s+hPFkdOn7OPIqcAImtPexAs+I0Q1i6z8bvVdJcOvrhf3+yaH+tFnhSDz6VzQWMDWD6
/h/83Jb0PaLQSGZPQ/XR6OKjIRifRg1xJMmxU8xNy+yvN9pVSphSJ45///T/8UL6w7NTh/3x2TWP
Xzk4BNcZmQqXRlmRxnZm+rcY5aR/ZHX1GbjSev6HW4DmOH9dUXHq65B1KNBcoq1/XlEZ0UrclmIu
/YS5n3xCwbaq6Ww2Oy2pzy2uxiIIiCpVd14wJWqq2WeqUh2RbDfrbY2OPdLBPKLmEYa9iOMCKVZh
H5GQjET/BOWuxAQLIxsLiCMurd0/Mc5Asee9a0yJTfvaePquZ5piOco80707S8iLO5UBqbCOSRpu
+5JnIIbKmredtQkSGiCh/01j9jvVkGbXXJQKRW+WpifdoVIYoB6EQ/ES0FwPEjSpQXTXKBkQ8k1b
e9fbnV5xcFWr4ugrym76z1RREcGJ9CT15r4xV9xuX3xEn1nNn2pi3MY+YId0NAsED9xY+JPZ3M5s
hum2D8Lctu5sNT15lti5IjkRJkYCZ65v3fsWYSr+XPFUe/IprONPrFVyNpKqRDN/3kTpEq6OplNT
WvRwpt77FEfqX/2+OJtAb6JEPOESOlgKCMl716ZfN5ZnZAGboIlOlVKcvbh8cQf3apX9RLTdFDL9
HCcU8CienCF5scz0nBjG1xwXv1ZMphjij7MMWzjPV6re1cB1MujPrp6upxfaIjaf3tmpAJZSLHBc
n4yepsBgX8MSvalHwHpg3ncB+VBBHS1bVT7F5GqjIkzPqZ2dg8yo5jQnEv2qxc3rdGoBQSPCVESn
KFvpQn/wEbf0WnJqxkIuzDYqZ1FjUuWBFdLdfQzuucqiTR57x9DzFrVKsUrnA/tRXsxzvbukPm+/
6hdruHbnSO/PsCI4IUGpRTRB1d6lBq+HbcToJHY4GBbNkM5iyAZ9/ckJ+6eWSbDoojcwt5da48UR
hrdR7XZn81Y6vOEF1HhjoO2sUym2eGA50CX0c4AcspMgtTFqT79EYZwVGQYzvnDBsra5nal6mL0A
Ht4ErXjSkKrU1EONihYc7xAXRUH3uzhnTXnsHQ8Ac/Q2kAZTiidmwy9iTKIZUG0YQOMaHdxbHCsf
tLeQ84t75u2aam6m48N07nOIrGVmMtbP8lPugbFlg8O4ugyDYxtyHXEuTnfhtALjI92r7UZvxHCu
rBD7QqOgVKMcxqJ8Sovk1GeYd4V7TY8dkzYXUWZjdE+tYLM0HcFU6S4qstYZZqxHZfxum9PugtMH
7v9h+rnp6FMu0OabrFmtfBJ5itE2eZFtce4gp/YqoRySXDz68U+yZDGpqhniRyaFtMEFj5retqZs
n0ijKOn7pMzdXdS58WcdcmHZPIAHOhwg7HIvcdg9JWmzk8jf/WMWBiunUpbTHjOoW+5X9dlI9HPN
sBUWZjcntWnyirW39zgS9bGs3JMu+IMSofIkBb1V3uyGBsZsGiK4BWtaXSTnyS0FSmERBUzarJD+
8JiiD+QH47S/YLL8FqvdOogRQWjtTkpWjai7GKQCgsQAQJP7yyHtnqYjrkgPBMA4Lz3GZ2qwiNzk
sFPi8FTpUxwjaxCwSiIH+N2hwrlZcDqZ2FV8JfpEM7GeNnElEus5snrIrHX7hO28mSVGfi7KTZD5
5zbi63zg+E4LiN1kL33H2+dXX4UFYsgAwOnuRVTiFVEWWhM8qQn1IxZBJ/C/h132YrA3DxIb76S5
iTQoBtODNZWzMKUbqV6kQ6PViLS7sHqlInmhT7ZxWsaSpnfNR38/WN8g4B4GsadJ6c56kienRtzG
rzXYQry30/WU5hxvjQG0Hd5PhxbtxlOmclXk+p2jh4tCHy5V0t52aUrsX6clmqkza3tbrjslfQmM
6LPM829EsNsp9xbFzaYUTY6pvHiMEcy2fcTpsqjy9DOLHdLp9QXat3s9yufZhv7J/VD2l+mFYky9
xnLu5sFqWkSnP6kWyUtGQDDzNPvNQw2EOGm4WC7BLe67DPHqCAXIXtqr41arWm0f5zrpL03ur5J2
iJ5U4PZOcHa0LF2kVeMsw8DPtgNfIvKnUdhpGlpgA3Zs4OEsih1BpoHZ5LO4Ng+JaA70S7QF08xk
NcCPORLh8KYPUUWnkgCkZMANiKJZnSH+GJh1FuQpM+RLPC2l9Sv1mfTUEqxC9c0zXxx2Q4euaGDK
SIs8FV0827Bh5yrg1p0FLSjq0mGLkdlADTU4W9jVJbm4DzoSTOSYch1p2LbM7hLa5WPQIbHtiFZF
WZfJNVsva60PdruR+Ec5Y/3Jov6Exi+G0RmTiVDNK5OFPSKjcAD5wwIwLhIi4o5jSzwec6cNbw82
rwEpkWh4Qzw9mieFh6w2Ul9FIQEeWsO1gZ9xZIeJHpDrbqE2KWxrso+MJBoOIKg/HIGluJxCGYRR
ItWtiBUxmeWdcuCigICtWdvZ1VYkwcKNYoLlmQ1vBr8uGVtgevzhfIyCd1lZ39rCJi8rMpBZKd6D
hyNpBo7G2kYu152p1+RxkNi4ZUBgrYrEL0n5xFbVhHa4zE3dvCfxcla2qndHzuHJj21gGAN3fCUb
HiqvMK82AunK6uCkeVK4vDsk36dd8dBF0f0QGsGxCu+90Yt2tDI4BRn9LmrMWQeFu5aYQe2TKe11
EDWPIVI8VQGaMgbD0VMYp/XuJqvcfkM9IvBdqfSD0sBlQqx0NH+yBN1yEaNm79xtF9TuXv0IGtdZ
jo31Ha+Ef2DaQ54QVcpOWtFaVMiRGYUjzBckBQyhD0ZBnSuu/aDhiODAc1Mj6Wzy/UEVyVwcaQFG
oMlKH6pjsmWRqihm+DJGhE2AivGuQ3E86Ggj03w8IXggFtzED681CMXx/D+XY8lidJsrquqY7XPH
zlecmRBziHhWivRocfrTZOzWoebVu9sHB68Q6kIIGdB5d1U7NNiX829VnPX7IFbtnUgsfR4Y+AaH
CC6BXu5t4U2zStOjlQc/oBqncNmQPMcmNoeN42V4TYdqKvCcbSUAKpZZ42/ihDjvTM/KTUYK4LLP
VBNzoYfCIhXfDFx1i6Srtw2K92VXsHFB7NDM1bS4Z5Q1WaWxuPkGYXSZzkzRajgJgrRzmWEhaO50
Tdvmg11uB694QmxwwXHqH1QlpvITQzOzqZYfQq2xHzLghUpIwnHhNvqx6Nx4aecWId1dcLhpH26K
yNtnBmUqM3+CSG5fjrIgjujHd0rtQ4NRihxAr3ZZG7orI0Mzb5kUY2YrrHVgaBFJWOPaTIyQe/Mr
4WfKQsfItbCx+aIYMU/24O38hHAgGIZH20akhIKcnVoUGgDU6EG4GQDYKrONq6ljkifl+52pUwCU
qc+OuRyPZaOiOx7y5Ak6xqcjJ7SQcIKtWoKdHToCZonaIXY1VrId6MGSNVbZaNVpiNtuB6fvUkLS
ntt5x2Iryv5cDMYeiYr4GgS9fw9lbtXH6DSGIOi2Uq4aT55skXUHDGn+ttLU8esgyocuUZW3TI2P
XdQCxCnUS6iY1kIdbZVKMDCP2dXpTSBPfcRtm/tG05fUXUYy8ZP/L3vntRRHlrbrK8qJ9Oa0PCBQ
CRBIOskQ1SK993n1//NV79kNRW1q/jneETPRCrpRrly5zGdeM7b5QrWtZBvYY7ihKQWxL+5/GgZo
AK5r8CS1s1FTe1ilE7C6zr8HsNzORDfQxQqTXuw4ctTOs36b9ipiCdic6sBW7lFY1O8GitI+NZWv
STt/b51m2HQNGFNqZNPyCAxxglXZc4fkng7bJKjWamMMN0mrtRvdGnA3bPv6i4El/Eynb8DuMG9i
OJVlTfcSqoiJL9OkVyIKaCXryEl/g0cBIRt7Bj3r5LpujEPtgHG1Am1aIa3qP7gFFxpIA9qKsTsi
NV0OS/p4BoLBaPqq5oinSQpyOnSy75UGiqKxFHQmEwOuy4jgBuU9iFGIJvX2a+2W9yn2pluj9P+q
00EDuJvqT9Qkv6bwy25UFFKWfhSGe40Ws40zx3Wp6LhLdxDUFb8jYsAU7Ta3COLiRP/qyY+mocmv
MszsNyH+PgoZnJaPB7Js+E6FdehRpMD9OYdLhic2+XyhoL3E+QMkZbzDwPhnElAvdCckQ3wAVLnV
NysnjL+rpXaVIigDe2laWd18B6YDt+NG/Sk2i+GEyDZNFeCf0YsBMkQXkG0h4nwWUiIFJKJvShtU
3O3ELP003jsmga5LGuNEyZ01aQh/eujU9OnXPG+/jqzpehqrFSJav3w32sUu3VbDs5aDMYwcRAJ6
fa5VAvFxpkDc9MTSmkOabqMl1o63o0uW1Izg1IfQWVL83hU4Kxd2/HwMfI/62kU140eFjPkiCizA
Et0G6flyMTv5vqF3AOQRsHyK9AfZzIwyovRsiEoWKorbCUh0Gs03Wtndz8S3uoVaBaFZbG+McHgA
HLCvM/U1QZRC7e4txOEWIMyRnIzrbe1H3+yqufUaxjgZ8YFz+36EDtxjT10M1QO+T+tiIHuOFSLB
mpBakIlzQaLU3sRThMNCtldVCSmnfJ8QfWR9cp1P4otHYK71IEljKTVgxV4DkfUnDHYivV2NWY1N
RLeKqyEkFGf2nCJ+rfghDedrP4QQgXfEsMDiG79T9HGDcj924L5msiVNlZcI0tcgs2441TeSUw1a
8mqa6S8JPWvFB5dK47vpCBeSb5lDlA5+GuY9ep3eIyQ4lEa8R0jrr4grPqZRFi1cmiKeMwJQflDj
4T5C/CZS/sxK+1zkCrqPo/vA6YkPcNg85xQ6JPfDmePRZwsU3rfEqH7mDS4UKh/HIXFf1u6yr8jC
lRDGyDyTh/hx/JgPVO6q4Q4lnm1E6Z6/z3oM/XaDpew3ZyLaB4DLYhLLRw7NDTKZqHzYVL+CuyV6
Yb9q6Llz/Dp5HhLdGeV0t6RKEbM4lZcIvxujfDCN4Z6rM9xoSEMqYdWuQJv8pSsbkFsvhs3LzuY3
q0q/AdE0OTYPVCGLZdkzzriHTwmicqE2TH+K5XEUsAUgInMTpOraCKbvFhqaoDPC19AM7yztRx2U
91lL/cfG7WUh9Q48OW4NxOXM+DUeoi+BXaNn4j7GIrCgQcgx22HXmjM5xHgfkoBpRketq/iFJSEw
7nw54sG28GbMH11tXXpUHioV7U0XjtlCPiCMNHoPHeV8pdpKIUU2oedBCuEm5V6GJhH642aeRkSd
EJ5YSJlBbWhY1B0bHLsg4NevYddcZ1I2A2d1j9MdDjdFd43/MAohqCstlEa/SnIPa/buuiuTQ1sl
d4nLsSFJuYrSD4gzpJl1hAGq7JdrlPvGaa7rgYce80cqzugHM2LkWUKHNZ5G8auTDve5TFYdJl+8
Eas3JZ8eFMQPaB2OHfuDriCzmEeICnZXdmrvIopiObpn6vRVKljxxMqOkoPsGKcCThRMGyqGM226
ufLIFjE07NrgVQpsplTjjqUbFJOv5gEZv8Z99KQryVFEYzVut2FurEbtwQFaW9Eaw1uD4JZUvk6V
P00YHHCyusUjEiOlHxowt4SSiD9RCHWGFmLUYFxPnPvwMDFuhw9FoInkdZNM907JKSgli8qDZq/0
K/lzGwKaHcNbZBwepQYRoa0YjMFhbKjzF2oCZCz+5X6lEwqNpKuvWQlAoSHILYs6+wo3e3f8NIbV
PGPvCF3UizE6xYlE8vwuye6K+tnMsJP/Tvp47YMGWKhmD8wrLkCHmE8V2WmtA5ng8AorGxW7bMPP
EHaj4uFw/5RgAOG3IQOyYKquB93fWJSlEENZ4aiCoGiCmSDblnT3VRk4J8xqa1cZIp3hIVKLW52P
JjXICddBnIuO5SBpDWs+vxTNsD5UbBbr8GtaqYvCVNZSP5SjWQ4vI/Qf5ZdBfSBDSJcSqR038qjz
rWF/HP8T1W+WoHhXM0U0F5TwAh3Ug9GU+57KDqL2Cz0Vhyt7QBN20Nddo/jLfqT2iX+KimXO2Fdr
XYUg3HCnp6XWw9hhSduIiyzr4Tvuws+dugj09HsMvxf0kFwsafd7Ct2rY5FX6l4ORQ0p1I1eeOhc
XqzWDVrBwypqPbyVvXSJ1O9jZyBaQ7m1BZ/VtNnd8Wi03TJapBURUtXetBMnOaQvii7DjWnA+CgH
eKXJ60DE4GXfj59hmvVV4lIBazADjOLsBc1uNOEXqkOh29H47mgJbJAmu0rU+E4eKgVFvzhkTvCI
Nui3ctJoyFM+o8J2fFk5++XEcOcI1DQ1T58DNlSsXenYP7rgj94Xe7+st0XA9JRdfBt72l9VWIWg
82rs11HqR4lV6amv2d3vSie3YN8gdIoxjV1trdD80QykE1JNml1+WiC/gKJVuDY2hsQSBaUQWku2
yxItqQnSkG4gxTWEixzPvD1ngfxNqAk82+q698M/nWX93XKNWLWwbeAdcN7BA0YZ2kYLhz3HXq3o
Ui3GXl/qGLQVQOwSD5x8nFZfu9T77pixsqwcZYMV5S8CKqYerLlXlwOVh4Fy7fiAYK616NL8dxLZ
xtJwuRIcn1LhnO08tLZJw6ghDyEEZGft9v26sJoHy6JYJhuj7qbbxnRfOdrjBeJWlLaLXxO+Zosc
/k7LbMSjfR35AcxXdHAUgC+stP6B8BubuRhhl6aoevh67YM28iC7Hu/1itAJBA8XJZh5ak/JHB+0
rL8fpaKo8gc1ql4y4zdKcpgR8oHVqxIqBfU4pCE3svWkE1H1GeDVDo36fQYtD8/IJziivhUcOo/i
oFEsqQfgcHbnm8UNVfVlXMUrHC+3wdRuJjO5leUhfUb2+q3udKsKRGg9J9cOTKIKmHqReN/qwVhV
af8oHcoinUW05roG0qpq8XWsRLcebjVt4CNwC6F+aDZakd+2AHZJBn6rBTA7OIDlSJ0gnncTnS63
Ri1Vs3bNaN0FIWKs1fxUoCqL/M6tXo430myeQDtmwwiBCKZIaq4b0pvM89aYQ9+W3JDy91AghQM0
UwHWNmoXr614etJyG1Pj/j4P81sE2LeaMKM77ljY5VpKJQyU0qZW22vH+wkq+lELUYHANSawpxsn
nfZt2WzJmqTvTGJ07bY83uycO8czkH9qpqsYbCKOZchboKpj5sOh7SlW4Mq6oVJ914sUIw29uTPu
Cg+92mbdILWMVGRS7aEDrMT+ZKxT5q3aq829mlITL0xOCEJKaX7CG23NaR/Uzp0MX0eiH83Qqs3R
jJpupqrHNpLuL4Q/I3J+qHa/bWAvtB5Lb9wWkFFyuFvym5VDcmwbOx0wAN5Sd3mh3eDHt51xHaKd
XMD8Unilwkd5La3BXhCFuwXe2CTVbcwCscAizsX4GI0Qlnxs4FPIEwXcHTwy8rk0FkAMdq5p/0ny
fq052W3lUByZvB/JQOmK3Psm0vvHoZufVD39PZbGzqSA7sbqs7VH0gTZce0xG8Nprerq3ehRX6IB
HNldsqg0Hi3v4rnN4zyOj2rdtQvV6u4DMDVObeB7nVyFSrxOuU51t/vtO+ktdBHUHepfZXQTRThi
a+o+yfg9vi7sEyfbNBMyB3H1PdKhQib2LpmITEblh+nMe08A0bBlkgEpwWGZhPGTOowHL8lvgxbm
i0YGrj0aQnc7Tgz0uWtZFnrgwVMy0UFLftdTQ6N/fJJ8Bsg2tRCH4wmLZpYzNKh91VOZ0Zt70cnB
X3aFfvzN4DZr+VoJGg14BtyY6ngfO/39PNfAprpDjxivXoRfEfBEuOcOtvStrHJrwPNhaGCmm3dz
ndzGESeKnm80E9/f3EmvZwsKZgIEBCGNS63dcx1t0IAG6aCJvb110lMmc82xpvHapR4kv0OXUD3R
HwpzehKwSWTAQlb+INHwqtApVO0LQB39XEdbIE9AB039oy+g6gyGgXJ1h/ZwvdVifBM60dBsW7IX
Im4qTLUevI4gKJh4gFwNZXGQ7ZuxjWGjoy6liI4KJ3tgdPcNVqdpkM2LSoJTnXDDjujVAfiF/u+u
iLi/uiGqZGQmi6zh9vq8O/9B7N4DC4GVkG6qtitASumhvwEH5CFMwrqJUYYKiYo4LoOQK0fL9gbp
7tTRRTXq5NCV6OUQxpZcncfG2Tzi2QCSyorurIDW9yRpMz7CdK3m5IukSThf/4EJDWNqV2k4boBV
UvrkMU/uhEiPAQfKF+jfmJH5kKcwuDXDfzQAKYTRoQIDdwHzce6bgdN0AOC7qm3bIr7+5jU1cx7b
oG87wIX5fvbRXclzQeOF62l00GqE5GyiyhK0Srr8fIaPM3iK1RFUl+rCsgRPdPJoZMtDwxtmlkv9
Jazze/QRkMuqEfYiPoo68q3Qdx+LeniOJn13TAHrmiBZ0+FEj1BJnbDcGGl8XC4XxiYb5WRsKLlZ
x30Evfqoov9mWkbqxyiqGTh1t4hcRj4iPbRQ7x1pO1kF5qoevmYV3DH2kqasldG7RWXmvxkE8oeY
15kgUTzr/beh5xJQHUUsSXX1W+gLrzmSvtWvrHUP4Uj/tCTtS7Psl1nOP1F6Qpd8Ni9sgzNIEeBt
/wzhBCmSdHygZnaByJBJ+agy5gHGw4PRPAeRhaILiIbPX1o/+0TdAn4EZxi43wkGaSRbzrEt6JY9
/SeB7nZ+8ipR2OwS8Y4NHyDsxW6QOwvldAy+Qxq/0h7sbXA0vb2drWLrWcau9kFsqD55ipPcwChd
NWX6xcPVEwfVH9TcH8sxujKz6P7zNzj7Apy/yNZ4HMWnyzqEvmY5QdQv5cIIVQLOqsHJzNBx80Le
4q//4CudO3l11aLSDnYKM9BTkyit92dg/ChHSGqHFBku5Ne1Rgo76t4jhHxMu/XXUEIjtNOocyG+
Li3cI4wno0Qw50+RVe0jj1gerANnlZzC9D9jl3LyVKV3eLfxt3nFFx8DodDCnVH+k4m/vhuiu89n
8AwYTNdcIDK2ajuOdsSwvtl8g6PoiVqhPaDU+V4yI1sJD2qNbmIQ37Wp8pgH6a/PH3kO+oaQHbZB
INUNUGEnC101fJDCVd7jchovbWryAz15Oug7VXP2Unki6/+l++aScox74Qw2zy0Z3eKhgiMFW3mC
WkSIzRtz8GCgn9BxxXdnU/nUZ+sJKSS4yosGMKV0TptF3/XPPTqhi6p8VYAq2YkJjuIWMYrrnNqG
SyUMOT3MQ0A9R/uhrm8mA4qL93Umc0Cv5e9sdYj5dlLmwy1jh4TarzBNDqCPH9WyWlGbWHSSJXdD
vu+i4G6mnT41Nm3JAFltU6OIEzXBlZIM7tpoBWaDXpACwgOUgXvh/Dm3FHRbDj/T8Bzv1K0kQQdo
9JHGXh7LyGO0bnQLm3aKSWpnPTKeZwFEHdfC/yF+vKMyHP4/NeUMNUVu6s+pKa9F+tcHYor82t/E
FE39F7hKT0JAz3JUwtF/E1O8fzmWrfPvHN0yTM3x+J1/iCk2R5dhO7Zj4dYmVnH/Jqa4/0K5VGeD
OKYK5ti2/zfMlI+7Dc4MHBeXFQXp+fSANn1o65gum0eUq+T1ghV27RjqEyYMJMBvZucMf+OIpnwf
S4h3ocV7cZQxHSdxDhgHI1BpHGAQTTkDgqvprdTYvW7GhuZcsM2L4E9qVL/Qrt75CSUSx0ZgkDTv
ECrqOtBePh+Pceqnw7tD+1GhKbhE6qjHvQ8rhpxyPIcJFiEUGvyxpfWmbBzMCKYh2SH1nig3ZkwO
ZlQLLwKGZ6Fbhu9XV/NfD1wloKJm5KVypPOUVKEvCXS17K7y/Ak9QmRg9X2l678SfZ1N5HioqlNA
TXYlOPHPX+QM1YIXYYlpBOqqbjon+N3Ep2OvdaaJtDiwk7pZ+/qN5w5bvy0BlYKjRiFwcF/oj3aU
eKgtFlfoVF3FFVYMvIDZJteZPV84sc7cJO9Hpb+f3lFt3NTvmF43AF2AvVJFVq65PVICywLhICwX
8EwqvEu3yPnv6pqGyUozCapPrrAWHYHQHS2+a/WEjOZmBLWaQhLApw93RXvXDP3WTrqrBn29aA9E
danN+tfaGLY0/lcCmlEHpK3RICqqfFnxc5mlsm03SpXshBVbpc2GXskU5GvgMGvsB1ZoVVy6DT+m
JKbGFGo65DZS2dPrn8/aQfC3YWKKFeWkLvs0PK64asaxmFKxQPfqGZxjsQC8fBMVzTqokx0ywfiQ
NxvFh8IeAMvK//45II5NZOrg+q+cuYCzXSwrffheglVti3UUgLhG8Ed1aGiU7cYinMdrpuRZMgU9
NCHN5gN6rHjKSj0xN/Lgaxs1PyAi6LG0qx68rGpuqyS7nVx3YwPY+nylWx+vQaYEZhuhgWF9BOYr
qIwHqO2bS2yPoZmxtAtgadaxj7QIntJCJTA/REm/ko8+RVCUA20RsFs958E11hqutgb/z1Uf2SsF
aCFObYaylD0cdM5K00AH0xy1cAZsUQqxYNKb7RPaJauAzTSU6hIj+ZUXEf9EQDMo95svyBQAdCD9
QnpQ0+ZF7I83ubmf45dO4YgYRIwAVgUiMKqr4vKLHiN/F8qoePBR74d+VOh0TXtUnjEV+XzGzp0N
SEEZXEMGqgHwIN/vwsmIkBoJbVRRqztXq3bBiMTSnJFVGAtNidaj4a9tHLCV0nksdWNblTb4UioN
EBEek1r5baNCIWoVhetcSHGOOfXJhaAzIoeDC46dd3oA04IcsQRyQRFl6bXlCxhnXBhWuLRya+f1
LkpiqMhTtsyqDo9bUMrtkzuqVCKadQ0GKqOOqFRPQeiBy6kEtrOaEYhSmgXqDfgOO+u6qtdgFpFE
0Jb0nJa6+QBxZyHLAJWlHjg4atKLEH52Z6BNhDx7MGMZ7i04LnMQ6nr4YrsQYMZ8GZUqyKxyqZf1
YgAQHcb7sFAosYJxgB7STU/wD1YYkMOVpBUE5igN85249bqZsrnwVeWrnc4c1QpXYgoVK5KTqytK
szBRgKYvM1N8N8NVlkQrZaLjBmEFiBx6lrD4wY6X0wvenEtvnBdY4SGP6ZM6OmuHI+LzIX0wnuQ2
1V0M6hw6GKRepySSEIlR/Ot70C74vRk4uLV0OwYjWIm2BsPQc0Jsz8Lzlc+NQH8HkZGiCi7VshmH
hF3FZ5BjpagQGp9memfboL/IS/xYGnw/zpNrybOBz7iogi4l7PBi9SZJoDll7HubL9l7CwNoslO9
dOA2fGb082k6dyvqUItVaMmOw3ydpPWGhbFdoyoGzNxfKiwm5Tnwm63agd9CL0vBZGkMy1XQX1ox
H4M9U/cMg4ICDD05QN+fAyNMSJCS2A8pDQAyT1v2mbcqqo2H0Dt23pt55J+ptkxbC9CItUm/KUOK
C4y+5HgjKkp2+G5dWDOaFG5Ol7Fn2IC1TF11P5Aw58Dx0bpiUMNgcvZmuwHb1gklhzq16EqBykWf
WrXnTVShAw/qkvIbilDm7VyZ11quXpgkwucP42EFexoxKkG7cTpJbQ4how8dAzk8ZZ1H/mugBLCB
MJ8KaM2FzZaC7tpzwytNf3JTDwE6RJTKFW4/68DPn7LK2KLujvAUIfBGr+0rs2i3ve5c4bq1TQt/
p5TZyvJmKI1oEQXIjcEqTXztgGbpcgyM2xlvtMExbroWAYKVP9Z4yZvXLt9Ia5iJNCeYMoDuYEBf
VDxT/8ITFgnnj+vVW8xndoOvr8ARc0SZK7pwBHoG51pwlXKPOxjSIljvNFv5DSSgUfLkYuh/ebzi
wDBHLocL650M5/QTG6pOygJfVYoYMuVvahitV8/maNBgnlPIscimGgYhdJTSHbMWPqZnLm5sCb5N
v2pUZCcuyzbIdxcGcWbx4x5usMZslez5WGt7Mwhfc9CAU1FDNvpm64TmbWKomygIrmyf9cRLuzi8
N9gC+Ib/FWFVsNrVWiPYi80UpRFlHaFsk3vxtwvjOhPOvBvX6aZM2sSPZ+gzaFxvtPJ7VYNNDzOi
tmejb5dWqqxDtP9tlPrabG2p5bXW11skUOGRd2u8/haDU29nPujnAzsTeTIu2zZpnlD0PS24zsmM
hBo9jGWsGbhnRPQrcEtkDc/cIWPebuWxxXT/+VOtS489WSuhpgAHb1krTRctg+F7a5q36sSXGfy1
oWartlR2ca/jAYb7ocLPetgMQGZQwWRfEI9rOopVzhWUXXSOgis55mQONQ9TwuTKzfGo7LJdk2ob
34Atj1wrYvNsC9SZ3R1a6V9ihz1b345KvOwpsAZhvI2LKzc1r0tMmbzsjxsSY+DlfTyYfP3a1Zut
wrd5ll52gRIjvloOKraTgqayZtxMXvpttkW4MK+3uA2sJnBLn0/b2cVN14A2F4f7h85FhktkARLE
WPYKZhRipjRbCxvkWGOXa8etLmSbjsQWJ4e2wfWOLhXbydJdGc+bzRRVakNTouIC7ZGeq5AfwOB7
6hpCINTPSv+YHHfUpMFEfpEyAupLiOSRexCWR7OLpCgmjtMXUw93SS8WTP5tn3g/XYxc5u5Jz51r
kThIiOUznHxyleAs4UM6aAKQzK4MZ4355Ix9AUaAVOCqBb5JUDxR+YOOwBVmKx6GODSRs3aNptcq
1Wagwoc6JfhungoCtnwAdN3se+A6uHgtFVgG3Piq02zKjgRBI0Sx0XMF5I2qm094ia3hsuWVdAJ5
pPF2FumjZEWBWn1xvfFbM78EZFuNP+7/9x/37WSfnhCodIdFyWQLQ35SwlVNB0ZcEjpyQSNvL9yA
UpA683FpXdLuUw3qsO8/rj9gpxI7YJZrBcJ9pS3LjOaCMm0D/JslRW50VPJJdCoVwh+xuDGQbJbJ
pRNborCPi+yfcZwcBdE89SbYM3PZZTH0FYCzCWB6iP58csSIGwWoYYNK3FPm0gAKwwu5t3b++a6L
KIHEJqd9L5x7dBe/KnMZu8qyfGzybiPZtsH3F7qkr6zK7AlRVceEdhtc+gpn4iLyfTQF0Nli53on
BR1jdBXXafnqzuChnlfiJg7dcg5Xx+Y+rm8BCDZaqwsF6wMU3xp9XICoAqeFXN3h8xV4pqdivhuM
TNWb/Q66y000Ai64pd2VYGocjL9E1IMuHJ9eBQ3urSytBrcqRjnlUnQDxpzEi1i+dnF6Cp5GwnsL
JQEraa7U2cO4wgNnWyxp10CW8ja0wJfyc0kBJBEexovVx3PHJLVU2yFtoqlyvHzevIZl4CYfZuQn
lvlS0FN1zHkplQNFWcnecihWpBDOxwHLdhkyHDffgpRNflinPlqLw4VL9vxe+2dEpy1nZEXtFBQb
9decMn6I3jc1C6lDSp2HVivkySd5/FSw3TTIb5LfjZdqKsdG4oetRmJAY4Gb3jyVHDCcUHXNjGFE
wq1Zz+j6yBdsNARKI3dlZwfpfuvNS1CieBDEC6kp0UXZDTF9RsbTthwN44vkT5FJ2qsxuUhClDH8
OrSyS0f8MPGr2cgJemFxnt0pVDfEyN0wCO/eL85QwSrlmHXC1sHCFRIWvdnWfzSNYCkHPj0/+MkU
dAIqW6M4BVGycqjmNfu8wzWAfRSV+IBz0WhQOttnizqbZMe2EgjVbT1RUPh8zOeiHOmna5brUMM/
bez2Mf7dqMHhAwEXoGkPlobxDVKPmfNdGWbgmC8pleXPn3k8rz58ZBJfS+N/Ivbwfp6mEl1JdwDF
ZdgggPwXg1pJQDCHi8ciUryFYlPKEk4uc3WsHXbNVY+ucmbaa0aUAMdrOYl7KGMOp74Na+nzEZ5B
QXDM/N8RcvC9H6FCyQ+pGkaocQ1zT0tVI7IxvAsObuGsB+HiO48N+UvFldQQc8w2eFps0RLFXWk/
SzyJPh/S2RPDtIlwXEoCH8pTg5VEXlhnIN9YRH7D24MbkupASkVDwWLv88f9P2aAjpCBXrdDV+j9
DESWpc69xvNylB5q7lcdYLBacvLzsi2wqiAH+RmUy8q6D9R4M0b+qhO1QCJmrcXKcaB9QQ3qwrDk
qv24dP4Z1sn5T9qDj0vGh8nZJPiB3MrQZMGmcJXzIlwB8lzGCc+GSpUQCviEB4BdVsB7d4XdAqd2
L8Sgx2LSZ2OSMObNYV6g9hY2PnsoUJ21ANWY0bUUmnB1WM7oT3oZkNVSoQYNyd7srz6fk0tTYr5/
fDu0tTJ78nhCErlITAq3EKhQE7hU6jPPRmQWSA+AWFRvTvdFQxWxihwiEcsCv0k1ewJOXuOWpqKZ
WeUBh/UfWInYc3DzEu1WDbPPsNCsqrk0SkrLvVVgAxuuukpdRo67tgdnZSvfIwKG+kej1+tk5Ahi
+FL2Tpx65fXrtv6BHzR491XglLgDARZv6kVkbzv+MnfY1wTKKtjhBCFXHCz+qw9s2Tgkk9LQ6zxJ
MtrI1mZYaZwG9dYKjKW0s8D7I2tB28PjmqaIWWVcmRklWFRMP/+++vlJ/+fxJ2F30zttY82EwXmu
LoCCb5I0WhnDcNM0qOCoL1McL1XnKoqgrPUkIfxT6sNi+jNHT5IYVSGpS/YCNBnGuZB7F4OHrbN9
Senp4lBPTvYcxm6dpkTKRf4kLY1UZK4JWGyqqwmdCD38uwPUJYg40LBB4RbfKYxA2LkyixI81zXj
Z+dIjytxxDu0XEpfQho8n8/s+Z37z4d1T475IdAa4kRJMLidZbwhp4Nkbh6GxzFmAWl9XIpet+MD
XDjLzl699rExCFfbVU9Wld9jSY9uoXTU2A1Ds5YJaVtYY7SS5PhMWkDLl5swckR+OK7ePPdkOell
Nbt9xUvreEdJL8InlJrtaGnCcjCaF6qMXuZQbvBWXLZWeWk7nb3JXOmFWoaj4dD3/rwK9aHPc+pe
1L/C1fE2s2iXTHtDpVvFBv78Gx8bkx9e16Ong4YWkr/WyUWm+L1rKTqOH3pHmy3yoKAEKwuUTMgu
ljAR6MxO0ikJF2VXmxhD5DEO47Taq6Jc0lQjt0rhxIBqdKjNd3gKS4LtAAnP2wtr8nwE/Ga8J9Nj
oc2vVS3TY+IqNkxfW7T5E0wSStp+U4TbC11AYadKXF5yoZVUAwHKrqWNJO1iGXKBhxrD1uNy6VOS
KMN0J73ANIyvR+fFcWnJsLbGASEd40K6eDa4gx9Pd8/QnY/goBDMG86q9BRkwHI7m7G71nptWd22
zHhJi10uqKRxjmkFlqyo+Lfr5srCwTCmUyTdF0tF6Dt/akFmf74czubSugDZPB1us2qfXNZuliUU
FVCtEBKGUdFlCf8ycB0YSAekASshjaa8uvlVzJrAtOXS95Uz5XQ9vh3AyXWdWogEDWYsA/COy/+Y
8BExDCwvOX8kg+mk/YOXqBQ3JNT1Uuo5agVzi7OQdHXS9ga5gdElu//ghLDODlGuebJ+CYPf71DP
RrwRjQqGGH4RrEKJFpqhuIiD+5tZKDKseoU4S0LQhuUpHWNpzfd1sCqml8+/mCCMzkwYSTJlPkBn
pyBAG+uCDJg3MQd9vBTZHUkKpYtu5crG5+yo4HMKKkEwMCHSjElNVEpYXmcIT9M467ytS0wx2xrN
ia1cKTVHQAxzoeYCDenMFv2lDEKm6MNXZoHZjnREP/RELUy6K57yd8kICRDI+nwuurU56T339loq
JJ9P1BkRSLoK1EChNmmGa4iW8ds4tEyNUYN1/PczTdvfdAodfbrWcYXtO94vkVxn1EZqPPZofDg5
w0mu+sRGcpRMC/A+7gvrILV2Eh5cGJ08/cOMvBndybkWIfCr1xPrviHTDIjISxhMtXY/Kz8ljvKQ
UymfQgoOw3Cp3HJ+Cb159smmL320j+aAmZGsodf+nhFWqhSBpfzSxh7GnBxKqEfBv1+VDuV1aq+J
e0xxJpGB7Qjn99Nkr2W1J1Zz5TRsvhTkjo/umpIsL8zXuajv7dc8OSfUKZzR0GfMMw00t6XAnBxy
4D4EfFJ4k8XuaO5qBhwstLWW+pYUqz4fhXl28wEONFCnBgJ4imG2i6xL24mmqBZ467IHbUAeTm16
7VVsNE5ruYY0Ik1aAcdoz8NsRJBJjvEiuDTJEnsK5gjOUy5isrvj6Z9VsJBfZY5rC+fum5BgA+tp
VuozbEDS7Hk5YyGaI9c5t5sIB0L6dZJ4Jv7f/xz9W6EvCf5BUDdNQoEY4eILb3/mrCZqQFKIwisF
qdMQrcRxoQvT0VyG3AxIia2mAkUhTsPehJXIG0sFWE5EAUFJziMfCBxGhx5IBAZLtyHUQdE8gqCA
NDURsml8Tda7a+q70cpX2nJOfAjANTB0bmqQaZjmrVAA2uA2tmmi55wLnDBeVq4b1WuTwqWUuNv4
0s10Jh5997Inp341RFkJv58sx+AzExdCH5RSmtyKPRgTIcb9d8g8HkuOTJVFcAiyAt9kz+VklJoK
7+aY3chK0lxUv0ldVda9nJRtw61CkJMmlyLRo+zzyZn07tmSWr95du/nqh2rfF/BPkn1uFMlTyEm
nNy1xIJSUTTSGusoljJhcsf6iyhAWiMGO9G8l3YM6jVLN40hA0ZUGW7kPsZC4ZgY2g0dZH6FoyaL
SVi9vZRNHeREP1+omhwGpy9isUZRZEaX2TwCr968iGpPXe9I9VYeIwdb5W8kNZe2EDyHreRdBrkV
TFTsBp8EoGQbLxlskQsDORPcUxn6ZyAnCaCa5GVcdCwibJgpU0kdD2lNLGyKl4D4Jg7qL10QUeKk
cUTmTJkx8gUBR3uN4wS7GIK/z4dknLl43g7ptHuCsF2saipzI1dhC8/v39Fz3dWLkA0slhzKQJwV
rhTiLw9TXZrv7FO5P1Vae3ZD/EN2ovHneWSX50+uL/VaFuU0rOJrqdjKtaDbM8xUKswzmmoUpT5/
k3Mb1IL4BvXHYqucZquaHyYUzZlbmgaIVa0QsFxhQb+oFE5L0wFD8R8lyWcuIoR4iWSkEmh+wMXk
jdUiwUuvojNAuyX0nqJ2Dcg0RdKdRqsEginqqHrAFlpQvd+ELL7P3/xc1M4YyBal7qRjR/x+o6Zq
3IVWIBuV9x658uRSNCYg23Qq5AZvWsrGhr9x/d8jMC/PvFS0PoeVgv1k0K+haYO7g0zTmy0Wl91g
FANDaDkeFZ3rSlu0kYJoGVOBrY/wgWtnr7IwPn/5s5/9zYNP3j2ZcZWvdT57wixLG0t3KAvctSgG
SvW7bVz0bb98/syPhC/qESw0juRj2H26aVKjoXCBlfLSRN9KVfw/MzK3UVv8LpFRUnTEM1r/GqvM
XRG7dxFlaDuHwz1ukBfbqa2C5ktuoDnsTQ+1jyVmGd5NYQ3UzyqedR+tUSHhgqn9MWbmqlQbWvbz
0+ev8OEkkjdA6Eqjl2SY8Jbefy9nzHpA8yFvMHUIniW3Ko/UHOtHr4wH8fH7/HEEAxLBvjuEWRpw
y6RcTquWZOX9E0dtjBFPStC8jR0sIeaDlSBP4BGZIPziY3LlTYcSZnk9Nw9dnAg4WNd+DnV8Jex5
I+vyRahH152p3mXGrnO6exEgxw0PZrB919bTfpi8Xd1uuzr9rU8Qv8uyeFVebLv82ugDiubIEFCl
L0YI3JPWPAQukZMevbq6eihd8h5hUmcYW/noxooZMF/rt2YP93j//cBY7Qku3q1tto9zPH/NvYhA
L7oekBYvIaeX9rR3FdBJabvOxxFNz+4mDCBPM+zMQAemKVETcJNrK0SPxkM5IMNetsx+Zihmm30P
Oyq1frQl/8ItQaup0UZXDppeE3n3N2bbLkrjq63AgjfHw9RDD/dfqr66hn21ST1r50TZN1P9oRIl
udmhHh7qpvjBpnysRozLgnmb9MYO8YPf7YupWK86GhpOxq+pkLtHlI8w7g6r5Lrpk9t5jG9rqztM
7nAvr3dUnrdIB5X+0YaxkKd4QIzXRTZeFdX3NJr2XUmuAu03yuoHS3hnxAJFShNk6A7O9CNN2q9V
YGD12dA1VleBOywFD+zZOKm31m0WdI8dDyim+cn9H/bOY7mOLFvPr3Kj53kjvVGo7+B4A3NgeIrk
JAMAi+m9zyfR++jF9K1T3WoSgIBQa6oBu6uiCKTbe+29//UbJX1qTKyv9OmkzusYM0xhlWQ8oo9N
caLOZwLGRSF22XGZSvfoTNoLBp/LxsVZZWxunFmei2h6PCEmHA4GdeCEGx/gKICvexk5BOlP5ISk
3uOQKu4PJH9u2si4kw9Y4V0Z2QUpkuLVkGnBoXXGVQZEXKfYvLuYXS6yENeJHPm9Xe5m26WnP2yF
WI+B86PdGcuqwoY0ZyBpOYaufv5iUSbmlp80Y8yfo5avPDQHP9ARYds3Rplc5+k5ax8KL1oqc7IO
smntcNiLhtOFU4PLehKjkGRRSYx0qero89PpHHfejdZL0gKWGzPQum6xyZowgC/ZFkt7WswDRh9r
PAWev2Sem/0Xi+wzBUa27tyIq78Ays0wn63I3uVEOSQp6VsDVjq9+VVm1qjzuy6eFcZ8liiHWoFP
0E6SyrnymBZpkly3Yf40a7xSMgvvxQi+ToZ7peMv2RPGX9m1jFFaqSe5GbGe4GOGizKYThJ7GuJW
vDAJfZL5b+jDddZnm4jr98zyCDdQbJaXjRYey844uiN5h9Njjdvt7M0nsTuITOdG4iw8DCfqLrr2
Ax4lbzYBDgK1lW9MaKJGx1KI24g4fnjIosWYQiJ+FEaVcMTlCUVUFQRkZ7d4lxKB7ibXEn4hK/qg
YuipRdeXf86JEmEqyxgVG/7M6u+HODrg/noKwuE8E9cgcDz7AgifWb1rGuLAmFki2Gpxa8GLqPaq
TW8hR+ay2ohxWT4dRW6gxtO92j73uvkVwHkl1RhNzkntN/K34jS61ibMGvAL7bkLg8IdTepJidW9
Eq887Gvb5vZbhhnikGh4EdB98bWzVo/nKXG+5mH3UtKBq8kFNu3b2HBug3FF3KblFle1fbYxaJRh
ITPIwMZCHhp+9IvUHH8wv9o+v4qd30i+RIEJkJRss1BPkgXN6fro+eq5T7MnGPWLxO2OQTLepzC+
5Lg0zTaB91hy8LuKxr0LyDsUxY84wxS5uesm/2tnJ9dS2IWSEOfdvQ5zZWqU65S9sdx/UPaP+oyX
ZxDdZf63AesSm7hraYWZTXSY/RHPsy2++cC76stQMAsZRAA/jyOlOmIBiNN8860zFhMMdw2hhOJe
ia1M6w/3mp1uTFfBCwm7kLL+ZuJLlhpQAJWJFOyWXBN/OplN/9hXWJrghEAc6LXj2reZ7WwysgZJ
KLhWcuKHqz9SmE64Vx3tYQ4XlWodBoiYUcu5FIrCoGm4IEKRRCJqtNMaZ7ZVlmL/z5Jw9I1wo/bR
s4UXkFCWPcxchdUZVuqmThAETfomrbNV32EWpxgrza7X06xuetRucQdr2UwJ6X6QH4Xlv/c1dVN5
kIehHuOAuRe6sRoHG9gHB0LH8UiArZcEe/whnCjaNyQNhmazJaA4aLH9In61bTDQZT/A2X4bW4hy
ob+jsVorsw8rE41V4dxELBbBvMKVezm70TcryjkKq1dGnN+RqL5Nbf0YdOWqs446xrKlCZhGzjRs
Tw8m9FSZK0DCDZ5KR0jGCXE0du/dYvIjfwNk5LpdmKm/rWP9MOv60ez0PzBzKcZqmyXeMUBRHEb+
o66QMB+ty8C7acKKpGD7oOfY96rZmTSeW1NL4Q6xPpNDLi+/AlYIrXHlucptH9b3nmsfDNNfd7Nx
hfvjXZbmu86aN62lrSaXuJgovzOU8QEi3rViGQcSZfaeJh+O+3T929rPF0la3KSwtfsajmuiPRh9
fg7Emc/biNWBjetK4RvXQs63AutauJ9h5u4Do0Xjlu6MyUC5Zq1sg6ztcin/OpSw/StlN6vKLe2b
m8aNV12XrwpLv1L96WGECG6m6V1bx3dNEeyJp5AcWFwajSsAxWPpwGcfzEM/aZtUQyA3w0RPspUz
QdAkGlFnpx5Fxkof0l1TX8GAeSRqflGaOJ4WvPjePFiYrykx/xybEhV85KiD9+hk790iOJWmcY1F
/MPYJs+6oewUb6kQZCyEKK0avidYYKbQpcV8jvRtzW7uOzdmPPMtzHlDaPg6gDOdquaBxjKeQSop
2PiAhtnOt/xdNZDjVM0vKSMYDCv8s/C28vNKkN51lbWfFG2Dm+atO6nHQp40wPe687ct7PSswsAy
9B7LLvqGseZD1t04dCvyAas4PDB0HjI79052O+iw4dwa0SWHcQyVgHMgfaxjCxmY9ixtPrZ3oFB0
FjJ/reC3ZOa4JkUkvIOuBcNtrF4JGUz+htLh6wbTKlGbtcoA4yRat+3KYNcZdScHPpbPcfDiNVXl
eJpBp6+u5lH5JgBd2zX49CVLR1U2I9wdIdIKP0vEfrIy+DE7Iui5JiZQKeCAP/WroOrXDHRh8wnp
JcRiasJFyxmyndAQa+tnNmdoN2PANJoSRbrDl0oWj4A+OWZ2S0GU7ZJ+ueGuRBopvlkitnHwqJZn
1NncxHxAmAhCMBMAyAcMCp1ilWDBqtJoc2CPwPTBuRYvK0YsDEE1WggDMhy8Te73q5DGv10fBaFq
2n4lfCb6YFDAeLeC7HFQNUkoZVe1FtAhR99qFXiWJPCFYBb3OM/0trNOdH1HQPBWuFBwXHYiAZaV
ww26DWzCXZX5m7ilQ602q05ZlMiViqxZh9CZ3W46CiSIWHvlGox7LudiMSG34OJ2L1TJVoVViNu6
EI47cJDYwGuADyrgVsbviYdgNfNyddhrkDwogO4qFoo0Tbyq34qbWekeBaHRnCuvowS01cK6qSBD
WRrYLL9eWLGVChPIcdYKeJq0aUqaKyJbxqxkJVIsR/kiyKKa7aSZUzq8So7RInXOGAzCARONrkL9
bjRo99hi23RkY0KtBJP5J32koEMr/ywsE7lKA3wf+c2qSNc5NEV5Jg8gNcGIEE4rjPsXWWQEuSZK
diGPXWj+StGepfUr+KzAuNIOVkEXpAXH6UxQQeGVynViBqlLDDf65J1VsT83iXAJWDTQl2nWQouS
TTRDA5mYgt7eM38KUqFBH5d+rXz4KcNyC0I4X2zjKTYZ7l9FgS07mQxeh0kLQk4VNniZYL1eBLcR
F38mnYCv7tzjsMwDIKkTilkDWCVdXtGKjhi7ht5JfnHoehtCyRAiwnzSgo0Z3iL735R+eyG9Cygn
U7mFrXshUEG9aPznHg68ynu0aQh19PRcF4yL5/ZqJihraD4/C5Vd+L9VgLoWj7UioqjABrPISpa3
JW2AqXuuHOTo+bGH/O8WJzCTVV3R5czpbvIQXsMP3gp9XXqrhTQzWm6f8VNSqmv+qP1LOuAKD6Ra
xEelP+fsMy5tBiNZee2CkHKUJswqnlWEl0KZkKFdJLwSogp1B+oTL1xGxRSfSzve6XW0cpDJyg2I
PpieJkkCa4OqKI3Eyj8FzopN7nLAMhWXVBlkWfQlJTsA8Ft6iwmG1DJiBWdKLW4A2Yb8gFYR/56D
23P6qGla8NVa+EvSMY0MEENkVU6ItnakBw5tWl68g3R/bOioKs9CTpbBbnRHA79IvP9LTVsqE0EN
mqS+r+V5PNCkXuWjmWDwNvn1nJjoWWUgQdFAAUv8lYYvE63zZcX2e+QgOEVMBL65wNQSmUXlXSda
s6kMTAd1b0X/60k3TwYB6lHLAQMkuOl4t1yMlo7Hds4NYA2IB796wn54IyPf4wSdMuxkJlxmKzly
Q0ucBmw20TBIX6dGh95S5gUnj9i+9AOu48OdZs1HF08DgWByAGcy0ldV3e1LFVND95gwiPoMlgVF
3+fxGm06NhPotd4/yEALgwCjdGj3DDJ5SfK1sxToi5OtwsLQD2vp/QqBR/7TMPFGcNW0/E0a5deJ
Gx8CnkXKYKLQigrxsOd72CYzeW4ZM0Ij/dKkZ99Eq864Fzhv7puN33d7hznpw0fla0lpkrabjEU3
fYGALIuKiFvbli500S1wcGWsSItswg9xDpjKQAlziPS9rzcFS6yUfJcBIDIUmazSttNG7TheC2mx
5nOTJbg0GMIzy45oKuDfEFC+EHm9DwOgA/ybBmok6pNLzUCZ0ugXwlerUsGCGmamtcaFf83CPKJc
9Op9Tbs1sRzyOtJr4ZU7zIEeLrEQa8UxwhhEc+xuzNZby6rgjT+SBCMitgNcsveeyXhfQl9alPgP
zN6dBzAhjezSoszgcS2lXWhcUkPl502GvRAvHUjOZhhzuOCkYJ1T4CdRrec+Qvc9dddVTvF27Jul
zg0EVHtb7+4tkPakPPt5tEqgsomnYW+nu5Q6Jfcp7aEaop08A/CQ1PyJjYTorIVlaBOQLkT+zOXF
ts9CNUm1L028nigxAuLLV2BXhKHv2h5PsokbaOQJdi5HUXnrwviSmZKpf1kWiG5brAtGShgpRWus
jXNe1kQMQq7OS1E6S+m79DVZ25C6rmQZFXbL0LX7DpNJR/82pQ2y+/KCk9sezBsqtjICU3PTM2Ed
4rEpZ29AxwPZBFuEzWyeYIOh8LQ5uOJfIO+PnL6dyF6EqyIDLfKuxrj8a5GlmIq84TJODZhBdCOk
1S8Yubw9+W25Q/WjpAszXeqZbCWKQbbUDDzMCeCX/FPnJBIIJxNkiU44C5nYD0wwdVyfpYbXEXJe
kg9O03wprNt//r8wtrXsrjS/SFWQKi2l3GXK9i4oYQHE1C98mv8xmwLejRqh0LKEJ+ptBlK5e9/c
jZF9mFXSA5gmIDGnnMIcU6Nb7JdxoFiUTbt0JwPQglOqod9KT67kHnrDu6i95GXKpCRm/vIi8xnh
TBCvuyDeCs1OTaaj8FJDD+mUnexET6+rMU6tKAp8b5PO4TYEjQzZcIUT7prsuqRYyWSRrrvd3Xpa
wvoGbyRAi8QsEXF71hk7I8rXCss8rYGAuhEWX+JUWTQYLwiP3MLaRAqpZZKMoFAm2G7SC/tn/RQl
WkRWkrGQmue57lrJ232orXDn3ULNl52rRh9PdgmBcx3aWCRLBRHvD/zohSYkJBzht2iAnUK+Fhql
MOw63SB6/lCzvZHdj2z9adTs5DfKjxDmKF3KgWKfImpzPesgoJwPXGpEWyJMWXc9FlEkqJwwLio6
gNncjQf8yanqdn+XueNdZ413hhUdBF3Gx5uVFzAYbRoxJnh/Dg9JwOqkdXvdQaanuj9GtlC5MXxR
JjonLSbu2O/8IL51I7uXRrd3Hcawsu+VNYEV9ii7trx22YPBuY84wnQnaXI6OOBLcz6ozqLUF0YE
1Lza5XjA3oa1JacehKeOXbXuU6SQ2miki7Lp7OZ4aVFOjGc9W2M7utRiah17xKZNd5HFVdm9iOhL
2hWZxu5bUTZ5U6/rVFk5R5n5FY6vrtbc4778YyCRz8qOBB4fZLHPi/mUTxWbAKJcVGtXROCTBcDk
3NmHrJ8Il6WqYh2RKxWZ16Rc+rQRs34PsnrXBPDVw/HO4/4AQPGqIaOWRcVwflRdue9mYrnIlO2t
6HrqmyvPM28CQ78CGdE4rppt/myU6h+2d5bhyxT9Wbjmbahk2zJHDIoTrUwRqaclpsDiwKLoz7Lr
wFj2siz4CQkxrIFs+B5cvnyeaGvruyp3AMvfVXYm1BdZEYsxAmMYtuGYPkm/wLbnUw0zS5ufTQZD
OnLwNvu7LuWbeu0+czg+hY+9yhnedElYm9xi0VXGd9xCPWc9xrZxgGuCPDqL1LPfevbtkG46zSQA
2XkyI30+IAIzNkOQDFDkxvjWUwDf8rF3l2PPwa+q533r1gZlPCQFxRpu9DI95HjV+7dTmxSLySEN
Qpx4ADHFpZk6ckpj9eQX1TFQ/4xRW1vDdLbB3UKgvFyJngyJkKyva9/4mvTpk8D4Yn7bNvZX3+3v
vUa5V38kWJzLhquNQZH5E2n9lR0dLWxTZ18MevXxpVLHlzk2z6PxZIMlaZbxpeSXJdjRmlX+Qx1S
FuZy2FRWubVMdk114wLNBhh/5owouysJT5rHYxiDfLfZT7LDvvSj0i7Jha1OpDj+4VnTnwWBW5Sz
a1wylpFWAgDW69JivfWKg/Etxzl5Sm6Tbly0mvFg50nEIOCj6cCujQ29LpDTGT9SOjsjNu8GEpXX
TRBk5zCqynVNXuB28FduaRePHfZcy95P4zNAGx7hbD/UkJiLLi1N6P7uCeyQBSsqby21mw4Eg80H
k13zUp8Li2Uy/+niXWKHLYCfRhOp4m4Wg106G7dXwDAQHCR7E5NWOkzTlSX/M/jhABewOZSZz3le
cazVaKICrGan3BszBF+lDfcJopCVzclwBXx8TBVMW7ClLDj4/iC+1Q8XPpsn5gAdTc9rkBD63VUY
68atV3H6HL3A3CtjWa/GkqdVTF9h+2Y3ywA7NIJ5OIzkBFqoc1kc8GDitwXVnZtkf+D0y86IOW7H
A3TiSMkWPQlClPs48793GR0XMuofk3w+5/54huX1JH2WzFBwx1K6e2F1znl7iNxipU28OfoeYdQ9
BjpAcQc0q8wnJSU9TLKlaUMsm8aGrW7vo+FPxZx1NjPJdeLrtmTavLAzPvtry4AkMIUg03QGGovE
Yl9nCzV/nXOYRh1+24z+in5YlltMMvVUTpid0N0ZkxAbDnNtwXNcEMiG+/UFl6S9aDCcOuI2L73G
sv6SycIe93iJT7QECMGjGQOao+P0PQU70LQbJQb4CjCMlqMFMLlS4L8dhE+hcxoM+6tGv85kqgjM
rbCL6Jz+nNrdY9RVOJfBDkq7+zCQ++C5xITdLNiWKNO9pz3FkD57r3+UowZHqp+CuhuZeg7Kp8Lt
fppdQfRzTghYScvONod72TRWKVKIQia3gmX0lDNBs5I0ocF76Ds0+XP3YJ80wP9lo+TOws7Yo5d+
/UcKEC7cUbvkNdTRdDDy4DRO2VMj4zcKpvPlHNLXUNuqfZ1Xy1b/YtIAi/yedDVqUUmTZlIKjNyo
IS6dgLyg1RJm177bPI52ckdY26KPCA1P0FqSnWP2a7Uk3CKPVWYIu1OzHG/6qkNA2D92jbWzUzpJ
nG9zXCOBHMTp3Jq9ZWOUuwq0WboShMLuYpKUy4kOECYTAR2Muu4Awukj0gJSIzoqI0cAkqTwSbqu
u3Xg1t9s2oyp+JM7RX/UY+MHp9J0XVRtD0KhJbwRsPVY936ErXZraZw5HJiEyyHL9xPuJdfDZJ27
JO1wCE/UlRZkwzJUx3Na1V/b2g6WLuaWu8m22cFNf+jjcBzQ0DWgUOSLyGrYcACOypvK6w+Voy0N
JU8Wajvc2/DGl6binsmyILyDjpheL/M5xYIEjquU70svTz8XjXmjDHdK0G4x7N1lnXoO++rJrcht
G+2vuaTz8nEIxPraYK/vmMmTgqLIrPutV/WPfvVVS6pbPdO3BdTD3rmfMTjLHIyXeyd6ksVBvv3M
wufq9KspzbTkPqYWaG8YOEIsgBCIPy6p9ob6inrSuB0l0xdiwfBF9cY9m6ZjQ49SzM6N1F4aJGFz
7wVpbzYnM1VlBjbD8uO7eMMEfXUTr/gUXjakeZilmFoY9BXJj+u4ZIu3/MeX0d5lUSBGReZN98W2
X9EQMauZKjXPdfDE7MmiG+VaNB317prGN8f1ny68fWnQyleD6TZE/eO/cwck+KkG9Hfo26+eNEx1
t6q0jJUWq4GQjpxGmJUfJYuu/FJMTCFGWPFi479cDfaTo5Lg8fEdvPeqDQO3ExMdCKPylSyJtG/H
VzKW+r/6yOzlqZ9z9ymlSQgprwkrpq6h7tRhyKmvr6PriU6zVNeht1o0+0bJGdlIioNpkKIbcfxR
Tx1fmPCr+7nF00u11qzru5H2dkQOhXQrP37yd4e6idAON1Lb0SG7/c6hqazAzscpMgglxF29ZR2J
OgCuIbc5p1v90zgX9O0r1GP19HVq5qOVxE+hXRwC1/7z43t5qxxixIvvjIo1C8akF0bYL4yvjgSq
iYwKHWvmACKgx/7Z/NIVTbJIYv96njZzlC+88qGM/DvNmF785pCKCodoHvgE/q3SX+d688MhykC6
tFWivtjR/GKwBBhBfACmjz6Zo+9Onl9v+ZUEoLLZora4pSy1zLsRSoicBKfoa2MSusaqarClGK3p
pSc7NZ7v6kD7ZPq+ZV39/s5kdv/yznxbj6155AYiAjlkOE20JG0vfJJlU06OH38j473SKLQ8ZGQ2
INTrucqezLXGim80+c1V2Mc7dXBucif4mZEDr4xH2dhGQXrdtkSIFNRIfSK7V7uK7JSRld9bOcdo
/F5/em1CxuIQXiX7OP9pe3S/4uLBBYlazrW6d8hWbQMs0mR/UsepVNyrwmFLJMwUPGjaT2rAOww8
XFRdDa8YNDi27bxikymWluaBEhvkgKWH1hoeBcAOEvjn+O4nHgnU3nCu2mElqSykn4aYLxM0Qq+/
J84lhgG8kEQOpyafiqDp1jIXVv7kTtaLkpsvdKfM722Gv8QIxGRoXz/+Lu8MAyxgXRshmKq+9VJr
Esx6ZguikJo4e0DYO7f87tKzI7T8m1N8ZpX2hiGJhwbrIltv25VsiFcFewSQr3MNYW5i0vxLmkNI
gLMDqLSummqVz/XRKO4/fkDdfmfkuXgeeyK0wa/OejXVlD71LbVA7Q4jch1APZUm+gU7AMgVObQY
dYgjEQfrs1F97eN+IQJxgZ/pLQmiWsFUEWR6EgVA0K6LkkMKZ+6+7O+FgT5F9ioZ7wQeEPW0wdbI
b9JtYt6gili5E95EHBcE2pOeCHEUqwoIUOTRswL4wwE54FRk7np3PntzehCWyqw8DqQeD+TjQvrp
TOPCIIsC9+K1AZC74VhFs2DYphFaHH7CoviJ5qFTkl2v1WBPYChNKgoP8dBgA3irFhBAvGYt/S5f
fAF49QJYksPLX2V/qjyJ6FhosqLVr7KE1gUGRjpwMXR5wVHoteiqt/EO+egsOCEgaPnJa5K2KSmf
aLzWF8/SEZjbvECWc43e22F3HpL+RAA8NBFR8Ca1f1FkKE68aAJ8AeivCgQmr12EjxVweIHdptil
ipqurzilgKIBsScBfnrALQKJCbFfDFMFELK0di2OHo1yBSgPgkbTxsWDE/hUdpvC0yIBkVYY0D6E
z3ArKJP0mOQ1iAuyeEDZ9nAsOHIOfG8hKuNqC2sIIAzBrwtbucx5Bw5KaIC3eAIz8fGJiqQZHh3E
RxegvlSvM/pl8lNiNCUOwj02z/JfC8iZIYCyAPNiYTXd5iHKas0gLJA0u563VsNYIPp0ZJTKN+hC
Z21DiEthv9s1hcNzbqZJhalZnYUvOpckgtfRnVL0X/OR3jgNRULJ+wqKAGykArsyK67uJ884dGpD
qte5i2aCCwlXHcK9V+rX+eTeTlWwUZUJ1994a0Ke6yT6yIqJcwz3bLKWHcEPfj+uyqGiYbXpbYVI
kXjVjONGL+moILwKw2DfMbe15uzF4yrSx01Ch80h1HZSAgS54b4dqf8OMNQwgf83h4ZQY5ffOvcG
B2gN3JyeidosgrJa5jV0PaNZ6ag6xughCr/ro7MS8y1SBw8wRHc0yy6TdJ6Bx8HF245JqzsHIW2C
lH5cR97Syqkev5aRVwum0gVqjuOHsRxNi2485v1oCC5eCfRXRqdaJwWwO5xbkqM/IXm/f20I9WSb
mtB6XvtrTe2YslyT7ybwrpgLSIeTT/aXpjhmqtv22qAnodD1+vi531sg9F8u/Wp1g70K3hdaxhJN
DEa6MdzPlto1TriwluVnD+q8EXLJW4YQziU1cdCSYv7LtiSL/VTxBlIrV5NWb0Q00cPLTknpqmzB
QJjBNINk8iO9uFA7WhivwjBxVJoo/HehCYiXh/A3hFwxA2WCXEpDup3PwnsgMGxJX0uQXw1lu/R3
L7I2kHBhV6jYWAvxQwxJFMptFyDp5ZHFqkHkMDZxYTbakVin/ycXgqRiVdWVeMKlenKQ1qUsJ7jX
av4x2erGHzb4jWDGsn4I32SsH2uwZnWixzLsA9YBuVtRsUjNKoMbT72JgF/sAFkdhE4+eAapkDdC
AzSb8InIzlJVxB+drqjoPQzrWQZGpNJEh01jpI9knNIxPoOwizgrjI9hccW/pBUte2kagLIP9Yu0
/qVFJQuV0DMclFDyV2rKnNWedTlGNSdZHwLehzgfmbTtxQpCnr9Mn8seHgRdfbH/96Mvun5mbalA
16TdVA20nvFHbpJncQyZQOdG8u2mGZcRsNHv07Ss1DNxHYTv0iZwa8gC41Z0+0IJUhGjW2O3FzsY
ISNIn2OMzxa6Cr/QFvbRppLPqBXUER9tul+GzcrqWDuNxoUoZMXnB6Iq0TVMEaaszVQR/w8bBbsY
A4gGUihWHcyhlLbQx1Pnrdjr1WB+td3x6lLJ6gbGrxr2+zGnOw9I0kD+kTanDDH58kIDaJJ+K0J/
uTePtaTzo0/u5b2dl4EcSecIyUHpzXHNVC2oWMwreU2ixRanvlHPdzicLfSW9l+GEiH9pHhobyRd
vAHsg3U0SRxfLfPVdE7p1KYpEO0SvR0Gw0TQ0qincyveRFp/VgmDi0eGEn+k5n/y/t23x+bfrv7q
/WtsN6bR5OpCpQvpSQleKj2/S/MfawZpi4g5nxCpWvYgYK1iOi3ODDLSRfgmhiZwFf69F2PhxA1Y
ZGF8/arORQUn+kGEzrW8EZIzkAhj47QTC8y2EcJDScn9EjIl5FY+fjPGO8AFb+Zfl9d/v7wzE/yM
sB2NFB9CSgB9bHu8ExqOBAVKO1sqkTljJcVOroO0UMY4PgSQ+c5NiC6QtvSsByuXqis24TjGL8Se
TwqjGKOLBYe80SiikQ+JRMMAARKAPkAaQ4JJ5v3KjNBlQYH6+NH+D0OOvpOnI7DEP/j3Rxs1rXCy
XGwtoON31rSVHppU/xpZhKYe3BS9slrTp6836I7+ggD/f/pNG7XT41T++fe/Pf3IopyNK1HMr9Nv
dJvQiV++1+qpffqPP3P52ZunjJ/9n/+jad+m3/zjx/6RfqP9J5Ae344wKVVDzcjYHP5s2r//TXJx
yL/BiQYEgQ8roYP/Sr8hDMcz0OyoF7Ma6t+/0m+wYgOT5XzumpfMnP/67y/jfwv+JDQ6nYIib179
+3/kXXYqorxt/v63NyXFMQ0sqREX4khicje/jy5IMSp02s5atgXxyg7uvZCSUyJcxYddg0U8lPn/
9Yjmmi5He0myA2Z87VZY5nZRzVFqQWIJNh6Hx7EMN2V/MyT2yh6UtYP4IM7/4Jy/mFjFf/k+/3gB
vz7we27rAm1AWQHicNiB//7EDp5aldKkzjLG36u0+7WrNwfPSbZq49wkXU2fbGyXKRbIYXUmhogQ
tedSC5YTebyeGn92Owyn36FQnOhNXewzyFskauzV7VgpZzVXyZxlyLmRlihsY2A+Ur6Mmu2x9zIn
d7U1QCKKIOH1UM6UhUUs6scvRX+zrr26i1flO0/CMXSTwsEZWuPUqnGWCzaQp1SFLAwPG8yJDXOH
Yfi0HPLbOJxpzyUrEvNWPbx5w61gmvIDubF09Bc5NEWfGbBqn72oVyXe7Gd3ih1elAlBUjMaDNzD
tdoGa72rl97UX7cmSrCGMFHTpY3Kouj/aKPjxy/qLc7pmJZKI4mBy8g1jVfzRWEua4NGelMU5cum
gAM3BBu4XFvtvs5tNvYKDNX0EiNjxOwZcVT/+A7eVZWjA8aNEeQJEP3Ve8hKtcUqKCS92ic3ulAO
VWVvutDdYPcdNsoqpGc++PkyRs02FwSg59ois5xN43LTWIinXboONWc/5/pdoJOi1zmbAsqRBL8l
kSPiMBrW7n5kNa1RNLs16wuFoI/o9eaf6n3ldn9rBfBCifahDqgOtjUXb5lfDki+2uau4iAvoHW7
Dg2TYMf22lPMrV7aWxU7c9TPW63fsB9jL81o1K0tGOp6SvKThVZirJaOne+qJjgaun95GURwHioY
ax+/+LcL8e93+rppofSVHRUVL74G5fPMl5rzcdnZywr5BoJF7kWr/XU+Vw9TZ+4/ubiMqzeviROv
yt4Kb6vXomJbSZquKXlNahFsYjVd6x5nreomiB/aMCOS59R7X+TdVD3120c84EEoih14VdlFHvPx
/djvfTaLLhnZvhYeGq8DDbpyNDK380ysmBhKsCZ45gUC65XJR3AyezlOIXMi7sytMO4M/9lDjxMz
vvQJlmkCX5RCX/FnEmdRa+OO2bqZs3VdBkcTmMTR1uNkbk0QKgdLJbd2NyUTS36LJFqOM5ftzW3p
GlvlrmijbZVqq96HWtI+mf1DayVMwvyUpM7GApG6xBsGA51ucyuTtCE0lk3VNjO53GhvBn6f/H+u
WFvD8g9hIY2vdGUOzncFoltpd581V999hQjFHb4m6/zrZZCtXOCqBcFWlldjP2vbW3ngwrVI9CaZ
FPg0tC1uTN/fkFlytJxP7+DNIYqPx57y4rJDNMVr+Do1Q3sKE0b02OdL8Ne53sk2YHKtvdL6O5LY
oWSHhEYlezhF17oGfFGO3bnKh3PheY9Zkl6Vs7WVTOSh1e8+HmNvUSJuzyGG04J1attvwloq1bbi
qHTxXnD6a9vI1vJuxhrDDKpDb9zJ0J4Jcm2HxcdXtt9ZDrnyxaHFUs03zhNuVbu0nWW2NdHGjw8x
XEDLeS4Nd9+TcDC68zacNl5kbaUIKERmJC2VNQyPsjlPg5t6IBa3Uw5tVlzlhXIqnfY2toZN3TUL
rxkI36a45eMeHtDSiWqo8DbN3LklfKRUrkTAWXnddZ0FtDu7a33KTjPSqNxGG5alDyRWbImyt+Li
5NTxlZsEx7lNvgtK0KsK0ekmHGGo9TUp1DvtkMR42mXWHurM2q+ZZtxziAxbAXuUOTBVzr9Trmhh
srUlcQsPBEHhfqnqLS7Lce/zAoVy6YXEyGgwhIx7DUl4igRWvqZs9WIWJKnmqNzWDRUh6ORVWo/l
9NkW5739g7io/u9bkp3wL7c01UVVGQ2DXR366yRz9nbq7PzRWpa0K7AHA8xQDlFsbIsUsXtyD3lv
LW/s46H1zn7bEnsLMRwS8yEpCr/cRdDMNYqWHDFmHmwMGJGdMBqjdJVZ5TqBsS4Kx3/jkhrGbLia
c8Z4XaoLjhJO0JOLCDlrB8V2afrdtbz8yPIOHmJsx/y0srz7mLrFNhvbftzApPL88phG1sYENlDb
stre6pLUAovULoxdxYcNb4sh3aq+cSda35FpEgDwW7N/6Cr2AHBpMi8iTrBcONqnd/YGKZAFi7rC
roOBSebn73fWT6VBJ8TCbCpwEAOaWwt299iFMG5ZPG0muJM/yJCs4AOngbMv9ORHb6RXk+4+Ntln
ZiHv7ipcdv4MTIjR9usaPJPWPRi+z15rELkmam76FGQrqxNN4XXreevB83cG4t6ZtKePR8b7F6e2
Sqa9B7nqFaBk6oVauxO72YSEn9EO90Pbbt2+hbfNyS+s1jIqlciiTFQXuenH13+Dxcu3+OXy8q1+
GSV5VNdTXjEZbAK2cL1a13gTSvwWRqTrDOz7/+1yr/buaecEKJ24nJ4eQvtH2RxrXHV6+tMs0ZuP
r/Xu4uW62EbaYt9Gfu3vz1b4jtYbMRukymIXUZsrNdA2ddtsCxhGSWTtE7413Nl14cSf7FTfe60g
cAS64pxkG+6rSgc/SbPaiOJrhU/ZlGJyjZgdLa3cheYbn5xg34u8A4GlqrkEM1NmXp1gzVoblCzr
//qKI1s6a8BKwgj2UOMhoN5kwbBBzeBQZLOtlbVLv1vjnnN0Zn1VK8XZwBUjbQgL6rWrLrJWgL4w
JT7NUnnn/Mi6SJaISa+eg9Ort2IPmBlNbB0RfJH7SOewsFF1D8qu6Y2NXVZrb6jWeY5YvKy3ja9h
8NEuDOOz+3jPEtKWTFbLJhNeB975fWA0fmtnul1ay0uW0wqCxbKnGHPcP4SsfnaUoUGHCV65+zrx
H53YPEZWsK8RiDtVem7DGQIhYP9CtUjLav/8X5y9x3IdSROk+0RlVlpsj9YECBAEsSkjKEprXU8/
X5y+137yEAOYzaIF2WiWyoyM8PBw98goLHtPIP4kd+u6+D6iYvDBcn4jI7JNkcHCWBceoCNv94+t
OtGNgmtPpOhdZ6937ZZ2LSc3922leITS8MmSVWOc/CmGoP/RqfmW+wqXJ2ZjfyA1x83WpSDXqwQ/
zGU5mucSDuTYP1RdsMe1ra2MVcPxPQfd4rrX+Gx9xzKSMBZkqw5/hFCGVRNSDYy8xH1NjLwU+vBW
/stO0QCgiABaAf+Bj7UYi3orlM/336D+RgX31yPcHDy2GurAOhLsqBSVlDKm1DGirda+GdCD/VJV
FGpYnMUTI93GTzotjK+WdO3SVZeeRHVC5bmphg9iDzcwYyubxCqbbdbqaNE35MScGe2v9+/blDPg
pvL8675v9s3sKIY32xI1+erogW1cN8V/F3EF6Bj9tGnK5qJkFCxhfJ/P1gqUfK0nCjIDxgGS40Ls
x/w62HR5tbYZ8olnHIVdY2WmWIkV3dYbseVrFvPULdXa2tdIalSEycyfRX1p0echlgq4nKHZoDX6
hrn+dY2jbQS0HxX50upfYn4rMHH5Yuvwgj8oBv5l47HcTPhQSHFSKwEZ/r30/dl3at9p2bCZvslo
/KSivZB0aDQaB91aJFp5uP6WxYAJuoPQGkcMHLXaWOS9iQQZbQJzZPqjXKt2S8+ULJyPKg9hYsRn
RfoHlaV8kX++2P9u+DYg6606Bp0Opos1Q6qOm8gykFtBZ8LQDioDAd64fX+NvHHg8IZMTPIABAzU
Mv5+Q4MP+bxRCmspsh2168OFwxenK9clohjSi3r/cv/2Ia9f5H/Xu1mSal8kWuYSQiUahHVKH6xe
hwPmmDmqQKQy1ayfrEh6pLBlphJPjGSVo0XOnP5H9yLn+L8vG/hezhTkteW//xEYfb2B4urUPDv0
YHNGHEFfiK1e6KAxgjCH1S2jUNkN4lCYIRWSfsTXeyuJs5niIjhCeuMgvomNkPi8bqh4+7GRMX5p
rKQVX1wKDjh3aY4wBnxvbeXaJpvrDz68dCj+efo/r33z5V2zZBzYJTi4jrqRa9tiqswQPow/VFM2
smutxIVHk60gBC37k6RASGRAETxPybEZ4Dg8oZe3K1TOOMaFbNjmqeZhKUajTeR12CJRcFRrmPIZ
zJ96q0K4am02DihXbJgL+bVepCtQk90HC+2NYgFvPw8MgGRKt29zBqfHEspp2EmSnM+FdzESaDl5
sxV7ShbESoKbgdJLDh/M8rUjR9NK3DIDx7ro/Oz79/PWEWKJEKTmmehRXlVl/1hraeSBpaWUrLge
bxumHZTeQz8Ft2iEDP8fLgWhl+3MsBZn7t/LOkyRNPPmhiePmSCaHLCoFmHcDpEH64Nw9eZTgfGI
kTMtLeMmvsZ2Y2RJLvHVzzdRUW6KYVrPqMtNqf/BU725XP93qdvejzHwYqNMLtW5VN32Tm/2toNk
avRJ8z+0DHpz9ZBvwv2huPqn06TbEdREk8TY1Ox9XDgAbPZGUI4y5DxzBCM1twKzl312EnxHmYHf
mTBXdP4JoPT+J307UFAPAAJQ8hm3psu1OXaTkk9s1jw76RnyLvHeD5eCwqo14j3Q+6opXF9c+ufv
X/qt924zUuBxerogjZJj/LFwc0+1ON9VFi7qSRH7hFuB6BOtU3izzGxu37/cNejeBmWATRPAHP1N
NvDf15uKugjL3KCrGVpbIPU9M1OLQaPRwXUn20OawWW2P0a2DpAHcZ6G3s379/DWx//zFm6icqFp
jd/XurWsRmUbhMX9kOt7pbA/ClH/EMw4C6kygRD4F/h8N507ZhuVOuZwwDJBWQtKHnEuMjK5jtFG
zcpgySwbDg5fMLr5YDO9VeLiI0jDi0YYf7+SMv74qgy+kd+ZrCfpAXhkhMqkbz1zDUxJUESo03/w
cFYOko9AnLcixp8Xvnm3MVwPOkWztQwz6+SiFtCWxhp98q0zfRQx/i8PyQnAq+U13hpPgUCrhazf
ZeramyBNd6a7DHjmOWb6nZWUOT/VAK2UMPtgu761ZxydA8SFCKlhgnmzhpvCGhho52Oq9UPnpadR
oxugmVs3B06lS//+er2WULd7Bszb4CEN27Nv69IhUO3KTtgzfdGdeR+QupxF2pxIOdDOGJ8S3nNp
e4/YXG0Md1xhPJp45WJ0sTaz8ONCdUVQ3RkCzdgraAblJyXrzmnYPHsuaG9obQTuqwzAR1oZra0g
lek89oz15O50mCAgDs15sCgvx3E9fFXnYWd7dHFoITFLyMGTrRMaX9LulO5enVQPtp188BrkXPvn
LRiEKhdLC8LHzVuvu9bRFQ+xPODAywbVnIMW5ScTSbTaze8+eOVvFdWOK9GYuhod+pu9a6YRLX2a
X4inIzvf6PNFS7ocUFpdOcxH4a8eIv0NH9Bs+2JVunx6q172gTniLJetRqv5XbPb7eTHqKg/6zp/
0XplEXT9F9sIf5NzwRlv/G96l6/j2cMIeriveKwk1HDatJTzjKWCo40pFCZ+1zbuh8J+gCG5a8MS
gRc3rfCmSp74ZCi7YQZtNObD+6/g3+0FpRtzFfGAVFl8t17zYVfXwMT0eCpKJcbyruV5n+RoPtXI
jeDy/p/3+C7rPzoPr2S9v761XPsqaq7J7IZl/L3DOP9b5EyB6KxA30hVbkIaL1QKcjQycK6OPHVT
kNCRrjIZCo5GbpswZBygghlRdVgK8xchjQPM6I2aTQlImnObrtN89qrqs8D6AiSJgKTUp/WkbjyK
Z4FLxHFbatWpRpmQ6oUcCAcgg4Hy6mm2rCuD72pNX64GCzYpl3//zf+z0OEPqJzGJFw2hju3R/JM
uy0bW+abaQAeE7pBzfwMo+BMKnmIlPbgWfUHaLN+5bLcvHDNgusEnqDqFNVyZv5xYFS93nRpSgsm
7Y2VwDdqj/84VYNwoGdQDXS9N0pLFSF4MDoUlWauajqS0UhdN1MgUDywF5kZMM8iYclAFQP5Gf4y
1RrubxAtpeAQPMSiVhfb9olpghmdFRzPVsF3uU6N2FWA8B5ijrCP+Trufxzs0s9IwPx1WagPflYc
IAft58ZdFo65aqmanRLkckIKlJIjd711i7bohBRWCb4LB/M8BuVTAKbbAmYEk4G3+jczY04dLC8c
mR4flxHCCyKgDZYvdYOi5As9+jWjaCPEAalXSRg2VsPi599RnYF2oyIsD9qjA3ZQUAZRtoxnJBYi
c3UdzqG+BgtcC17ehvW2dSFOt9pGbOADLVuqdLA7SqViLteV1cDLxUbeQHYTBUHUIdsJh/jewNd+
hZZhjW4SWgQC95exsYoCZs4yViU+7n3CtV1rIfKoAw0q+UtWvvzcf3W+ztkAcINuVvrY7rC3WxVz
v7GSaml4y8HTVlGe3TORQ93nfGpU4wit/eghoTonpkB1W48hLamyHKdFki/ZacDlOh9TN+KdwGKO
j2COOm9q0TgFMatCdynAdmw7izGayLGTZf1dMOW+yPaR8Xvii/fu9FVkLbUIeLfKdmaiIxZPsw1w
Kc+tg7w7t7CA/LKd7EBpwAleocGfCVD/URDYk13q0pMQndfQQ8SV9+IAGgo8XGUvIZqfAsilBc8B
9UY2sakk94IiGimqp1a7iAuf1gYbn9xfa9n0Ae/doEhOgS25HWMEAUwQk3M0dFXqtSzYpMyWTGeQ
rernRPPX8imqzDgJ/qrB/LHsLyXwYFxx97qGQSo7qbaAflFcUF+qBjUIfilo2ZDajOyceto5Ag6P
hre7FtYYMY3I2w4oYMhQjTyjAG7tmC07RE39WT+40dc5Utcerygvf9vKGQR4oSB9J3q078ejf3I6
4TOh/G/Sm9Mk4v8dG5zCZGzMEIA5oEBCTDEEo61rncVp3r9/Kea5b095uRgImSuwieneRn5L7zSv
wYRkyVfYwrA95QzlADGva5uvJhNXmn60G74epGE7RAuV92jWzr7UnkZ7WhC7Nk79TQlfhQZm6Rbp
Trpj+nZrfiuRDbOQQWkydImJS+gJ7X3mhCxmRWNiWi7IoZaDST2kLDeRqu1ZI12UMpqW3EvXjU7V
XnrDM2pQCVsuS7SNHbXb0Pic18HdYLOU0m4RRp/d4CwRT+KlzonSKwjQ6s3W9oiVPMooU3T69Nj/
JlM+SNQQeFXEdzUdZ75JX7kKIshTvU1HA21vE/90GZe4ND7y0Ty3bA4EgdBLabadgeQmUtQa2Icq
KzNQ2eAo4aILWI/+ipPmyGD5ru/1Y6hU204xznmNSLLhEHTRrGGzIys7jxCl2Nzyn/C32rS19+jT
erG1z1mhHg36Cir+JpbboD3VbAXSH8CHOnICWabyFfxKP9VZu/Cf8xKJroH7RK0xVRELAviLc36a
PlJkGgs1tFZz+9HY59vLx/Q029I8pgFuOl7hHNehoSWUs7SS0BlaO0G6loIgNvOFBmPpg/X6T40n
y5WhVrAETaq9G4yxzsJR7RWSJNGcT8bk0vftgRd16JEMaodyxYTYwVpZ0/Dt/Sv/61PElal7MM3k
67FPblIkJy/agE4+ZEPPoZ9nb4sBrwPWfI1emlkWdzT+zi1zkzayphnuFva+KGClqAbcPfvSaAi9
KulamFUd+7rKsyXNhB3Dw3KMSptdSCt50J+ttn0uURqwkXJmqj4PvJ1k/u8/z7+9Snke6b6R7/FA
t+nmULjqNCdQj+sMFN6hBBFN7CE7Jb79ODrmtuaOpdAyRFwYDnBEEC3JAwcahxGAURK+FlNw1IYc
nZv/HtCsl2Pebt6/U+1fht3Nrd7AYtGoxNk0Aq3WqveYU1UV+baqy42KHCeT/Gs5XHzzd9Ygmqk4
qAEHx/ynq0ebBKXUkTpRqi0vtbZyYsibhUv1UM/VphXog0mJuDglLX0ZQzl04BTTSPJbRa8pY5mW
zwGl55QP8ErdyLmIfUMNfSOi7eSn7mYAPUqnEaEn9UlqU1mYme6vippDMxvEUndDSLmfrfEsHO4w
qvdTjQqavS9xBai9i89xLHVgqJpbrU6fAsNaeCHPEDOjUsL8diD7eekdEiMiuqgGzpK59JMQCh09
CSETMbVYG5dAr78G08UKq36hNpi7Fcol6jkjVXTgmnQtpY1tUzq6iO+7XzQbTbUiPMKOpU8dHAvT
P9Tl/CQAWDs1Z22+8pLcqTsrtnqfQCFMQ0RdSHjgow6MIwpfJK7yUzs6jwWAHhJswDvoEkEa7BPK
U+tCQb/Nn4w4+Kol6V0q2waGvlKgaGX760BJXkc1PeVjShcLTRsIukZWIAVu7/PI3DZN1qMlCyQ4
Nmc/si6dnZ9KNX1BJWnHD941VL/yYWRPXumXfnZn+PqiVHXiN1rJk39QqvjVaCtGZ0lHUPbFREK+
UcgSrqB/Ya7H0DJSqqwTBv7pc6MHj4C0jeT8OKanMP0IqLq2IW6Tf0Aq8XKii8pUw98HfBeqhWdy
qjFrhxyEGxyxjbwXubJKoVOFCl9omxdZAUZy79r5l8DBNTONoWkIu41hft+iYuoWE7fnpei9O8nJ
adx9FdlLc85OJVCerScnwud9qxsXARaGKr9T5l2IMOs45Q99AowwVsdOw6hAOcD7W8rGSPvxbGbI
N8P9hIuzlroO1TMmLZEcJmPSioa5YnvfcLPBoFzb9KXmQxbT7ytF2+3qvnx+f/v/S8iX3Q9PCb9z
oBj3NuQ7qhe4WgItaObjpvvMitCPm1IRolk0qnmXlsVLORUoaOUvfZTeYeWMxmS2cb38ru3cR1GH
q6PRBJfpPyd6e/D9plmgVfBB2vZWAa85kHikTwCZ9Bamql1znHUXSF1Yuc9eFd9Bdt22hFGBALFx
XJqs7zwzPmi8WW8VsH9eWA7pP4pJm85bEwdcuI3cvR+5gHMwZiVzzpXDdK866bYi1bBlI6GBWNfu
Xj7oaOGAY1l7oZo5OA0EcbQpMftxmKFfCget1ls4QZ8rI0cioTv36K8qDTk1VFeo1XLCRU57Fiqq
zU8jP7Y2PNaNky4rMzl5sb7oYv+QkBVk2oCaeLQLW+Vgd9Y2ZXJS0Y8SNBRod5GqU+Ampxk5ULuF
ksyRVFrQmaGv91zuY0z6zTPF1aDlcQLyxZybdxaBH43YOnKU9cohN3V0/dyN7zobIbjqkPxHM123
ZUEzHzCZmN8UT3o6YCfgXiTPKTmK5IWauFIgnyxvvHCUdU1ASnvKRzuQulD+GAvFSmyJKFRmC00M
1dqMVbJ2aDyoHhpjrUOCR1eSP0vpbKbgg0XLGWQn1l4dmchm/+Zxf5a5BEkOPJ/o3GE50LRnyUIE
/xMmd5tFxyrN7nRqN0abVznDfz302XSBKFeRnP1kXqm+9lH98Het4kAEECaKSDS5uofprSzNP5Ye
ZUrgZR4FqIu2DARYdTsU8ZMbO3cmv2kFHcuhPPrhvMnKCkYPzN7uXnHLXY8umh3Vu7Ewf70fMCQb
+F90vd6Sw9gZekqO5an/TAm6CHH3uZ3brP6akwrdNg+hUCdA3Lzi18Mq6Pt1VY4fpaZ/Q5j/XZfR
DUIlMYrZtpuyLdCcuI0gstOSRC66t9baMJ4ddr1DHicE08Bcj5iEq7O26Cvjg3zujQ/heCquZxjz
8VFuKfRTPc+x2vnOUo7DAiqzVppbjsytzOC8/4L/Djf/34PCQ0cdCstQyFt/f/NEwY/RSHjQOYtn
aHTFl6DV9xx1a9UPv2uN8TBMykfzxjIFdvthzes64wZs6fhaN9dV816fJxettRH3kCZMvqdZ8Skf
sl9K152b+ntgB3d5pG+1biTbQ8KwND+p8+dKqb7bmXJWy+FXiWp3HCR3mhMcPWcb1Nkeqzck3odj
Z4ePJtI862FuX+ckwJZrdpOl3qaPGZLgfq6luJ6U/cLAZKxV0rtpAPXwngcIsQP5L6XoSR+j1ypH
EI5yIAzdcZGCk04EEpmZSES3xK22yPLsQ9PdxJC/1ZlSItxKAiq55HWlUFLIcFKL1LOkZBH5R6ya
F6EO1074GjKk1CsEh8bcRr63l9IjDObPdr4c+q993h8xMP/K3FqiD0/C4pUaRUbSDCs4Diai8Gh8
0KUaMwQ9SZ5RX0IHMvxdMjFTjJywPtkb1wj8/jzVxN8OJ289XSTYd6sQyyRG98hqNamx8pGlN1N8
kVUrxHxKX+QdKsjF6DzZ1XBhxpLSdvhuQ7K2tNeM7pvUSllXYOky493WLQfG1ZkvWZthf66r4iEj
Ya/4wkpAdjxl2JWsZPgprHkEncBWUTBJ/4czQY+UQwxIIp2W2BnPmW7srlMRjK/I2UdKsTPb4BgY
jLkwtixNk5FxjoLUcEK+Ka+LO8nb54wmDnbbpaFjwc0km4cucTGfwG73reeHaz0tlok7TwsHagVC
8pT/cf+r94KvXkHuxVhbGYxnOUydnFUFp2lw+3PJq8QvbouR5ZJegccQTylWTPvIQhBxyJZGlJ6u
DRzWi0nZJdNzJiR7xB+wRYpfJP+dc3vb5phyV/q6deHl2ZDDSbpnpplcGpsuwzJPua6gjmZtsb/G
F2yj2OldQT6Z1ibCK9ay0LLTxMEzD84+4viVIlSqgi7SVlmxaioXgVsqQCaC5EeprXE8ooSxmACa
nUvHkIeB4rYVFHd1y4ALiUNOXWszvjEpILntLwuHZQQGiK3unqp9GUfIHY2UUhSR8hSO0t85I+11
Gk2w+s0QsY1cfWBWK+tMhhZbDWEao/g5UrPgnNcjNGT1n9N0vtfm6lza4Skap29KXu3bHOMtm5IH
Vyum+2oYH+28tNruLlS6rTKqT2NffBqZNKnNfO8h85O2JToMRXUqp+4UJdOj0SZ7sOmDnTjfJqMa
V0kanHzpck0MqtRaFy772Ptl2v2SMy9Y6F0f4tIS5Is6549q0xdTRU48TBQRfWJGdWTlAxCCXsLs
b3fMAJlK/1zE42KGTiG76NoLrPPTQGM0Y+CqrLzD6D5OCJcr+riqfzQWRIQxW4uPoOmTiKU/A3s1
jigqKXBAaNRX5OZRzRwWm95VM9RBGRWenI1PN1YyACVEI71UlkZt7QJoFhV1Txh9mkCFZYp5JJWX
/Cry27MkIZLW6zBq3ah5INheIGtd95AKcK0p1PQMBKhIAaTJJ8HjZyPY1PQdR9O8qEBcMgMg0xNS
MaB/uTGYyZIdTBPpIKV2BFkm6NChLQo8E9xNB2IgVURRyjSVuUMceBU51j4eEcyO2ZYsTdn9Q4z5
F8NuVUimoK+kyJWSRnZJRMtVhIo8i+jnULvwl9Yz+4ebhd4EOz3fF23x0BGY3ATuarfJrOpBa91H
efaMCRNrjl6c0tnHuDUMmn1x2LxMKqKNBfvDKO+kuBLhWrkR0vhHZKofHJyPZkM/WoA2VoC0feQs
kHz7JpN9sumldLJ5dx2xfxybZ5PKtxrdrVp8dgIdZwUXdc45XdQ8geAQkpxl1HySbcsQm63T8dUx
8LSLzTSx8ShrTQc62GSSHsMoZnxJU/yDbLjRTV4gTtwPeo8Fpn7vTuPa0fslTdWFabPvI9AiYp5i
Jy81nWUJ+VdOh6495WzmhHiQAlENlvsYDOOLS0wP1fBnoZU/SuW3ZZXPWCSgCPuqjMm6ZOYq6d1H
z2+eMyaS1PKHoC2SHOd0/1W9/D61868pd5gGxxNSxepy2TrlWSmme1jnX2PscZGOch+tMMM/lRHp
qTXTLSgJKhJN9h2Q4l46hSY8hTjVd01b7KEXrAZWfmpjMVCzqhYODV3DRVUEgTcMZ6gqyjvDLB8c
NAFR0x9OM+5bZoHIzX60smnhmpd4jio0upIU0/AU4nClHQPOgy0NPoY6pjLANFlDezZYteZQrcDW
u0Wp4bdCCwZnjsH73TPJ6rX00rJBu+9z/adazF/Tjj7gZx016YUumFApTbCkR4hHQRC5zxVz6WBA
ggnj2ijPQ58h2I9K+1pTq26hq2Wy1qK63DVBewoVNE0LRX3pdS+nAYFqUOqCpOfxSWR2jYR0pXya
0/q+y+Mf4KH6stcaGhzTMVEsfBz8MlwWYTFC8o6XIz1u1m4Kum2/xrG6Kn31SN4GvRgZd6STh2yk
Y+hfjLgTqS6aKRVmtUw6EbOmwV2WrX4HFf9z4OnfwiBJsPCzzhgX+cT38CFqJhpO3aVJRx+/uSna
ICfIgqU1kkflMTGdchc43iMN04S0llZpkE99uui0oT5UbfBQFbZ60OfBvx9xGoHkxVOm6pMS8PUQ
z0aK3FU2KKQ7X9UhRCuFsZ/QwYtsjo6q22RYPKKkY4f1cKzCrGSM3A8wMinOSghSHliqs/TpoXyO
rMH73BC7arvqL11kf21UBAzm1M1WMdOKR4Vpp6Wmt/mBI9uFEao+uorbH+zUBV7NgktXFc9dNubr
ACBiaVYRyBsiCFh6lQna4v5R9ZqtWyR3w1AwmkPPMLNR21PPKiY8Kp5qo/miUOi4Zrw2h3JX0uq0
jG5LR+2uaOrjjHaZUatnFzuTEB05LTY3TncJp/I400bV1hPgqlbE66Syv7SD+6WdOrY2/x1bo2zL
WhhOOJkZ60LE5qwRzcw2Gb7mKn54iMgCjzTDoezIwKuoPjVumCwty8desg6Zbeu9rWUwHooFAacP
SoAHs7SKbeeoPUqFzatBYy7khLHm8nkwTVw7zHWHzmZkB79LyomKgU8vqZ97jGMlOIx59hz2mCms
29jeuIhieZ2xpetAqdtMy6AtPvUuqKFh3EseIPLo4s5N5XQZFPexK/2DTH8OY44h4PxUpkDlbXEC
Yxq0elVZHa1OeyGnBXyg61S+zHi6yfxkoObUxXS8wd/znOwkoPoluRNmTOENZ5lxnmROABxz7KOj
134fU+cxbsh55Rwc4t9h3a/TeThIwtYW+JUZD7o/fYWCyPRboT4XarqXqWPJuScOOBm7xhV+E5M3
uQjn2OZCDiZJqYS4KMdlEzrUs9Fr1HVfizjvl3oT6sfr35TWQrqfNaWwJDchfRh7/B2q/jJnbzEy
iKoOYrGtspibaqdhxshMfR3thro+WD0YF5q2nZZ9ijSN7RtsIp4dVjdsecrYrr4q7Q3WhNIgnS99
WmVGvXRRLkcQYRfHyUrJh00H2xspnw6JAMtRFvhc5ONdrA8b166YXHgqkwBwCj4HYWvuEfzTEhCM
exO99iifmM0wELiHG9ohvo8rhAKxaQhABfXlnI40MBRkJnFmbsdVe50G5mr1D88O1jkg0KBAtK8w
PxwQKLDwiJrj7VAqOy1r6MoiRFgqqwz3vtb/MdbxyuRPKoIfSUQubHyOmkOA1AiUBq0ON+Seo7UK
4D/MQ7ju8bBk8Ww0desRF+Ns2OR6dGSGSJSIVpHPrXXD2vRwdaLul+tH6HKEvJCCFowZtAtvwmiG
h+0Hfasz4B12W8nGDL1Z6AhqxGaytY3m4MTKzmrxI4W/nvnDGk/aVUpCng36Mit/zi2jBXweKwt3
ReWswLrLY65MVCjqDjj8s+1InxERRfqNwphQygxbJIo8epdtlT7QcHpRdO1uxk8OZvW8UzsAA8ND
w4MHRbCuMsZz30eM5CT6Oejzk+v25p1po3Fqj9UpBvVNtILB3RwH19Co9thh7/wUff4monHb2ebI
JzebjZkgKNEOsb1yM1ST9FH7OaXGL97NzMFifOnaMjgk6UQfA34+Lfppi9EKuT4H4kYpAn+X+zZj
V9ZzWIXontS+v5+7704eNZ+70P+tpH2+apF7VciDlH4stnptfQlNv7gM1UAbMqOfWmgYoqHpisDA
b0glZ9OI0T5N1HCZYmwC/zf6psdluyVPuuiG8T0p0n1ek+6D+ItaAWVxTknXjN0ZPtUmYmu3BS0D
cDIZCg+dDbQFnMGYG9fi17pEzh55TezY48UAIllqxsZA2y7usxcvqOKFbqNKjA+o1F3S6mIKPMjc
XaN2Z5TPmP5nEVPTIfqGNj8+UArk5a5bknKs+ggc0Fo1dXqU6kyAUZlop3CesMORMTZpIkhyF5Tl
nQQRk8RuoIB3quB4TU5ThCFMClio0Ir1Qy7UJkCqsLAwYMNjiMFcGRkmX4yQYmij7K6qnEtGcVbj
sSz1caF+mrHCnABz8WzE5IiwJhIsYX6ykOWqQrwTQGhj4OCZO4HQx6Q7AHCXUxpaeyRj9xoiwYJH
VsMD4moY9Pxw3XvpSE6UHJLoC39YUGRFsTaaYexM83XKYBOhoZrx0ZxEXynMfkSa+6hRRjj9q0il
1C6pv6bvYnH7YWNZCRxJoFC7wV5CunGgvFmTvNi1denBC0I1WJe1t/Qd2kqteS/tOMmU5UXKIH+A
f5YVYYXCGyoz5FX5FHYP5uPTyQGAli6S66EIxmJEVhc1jp78XkWAVARdTplhYwLJikGIY56aJUI6
iBq9KJWxKN3sAebKVimdR4G1+y47jM6yioz72NWkfS5GLNsMPoYD5BCq+YOoZwhUQz64QhkZxknV
gCcjKJwUJ+boIdswTC1aa0AR7FCNkf+cg07WaaUkFC+IPoERW3qN4ul2oHgR4QSRpVF1D+DG3Ami
L0gQmRU3ytELemFiN4J730qQchLCSy9tSyVZeEbBILu160NK98jcypO31Eypk52MzNxOeJKZ1NIi
++EjaJsvZag7AUPJ0nYvsLxgJZMf3g87d5v4/aHpXge8u71+WKqUGuqMozyighrNGLMDuoecb9DH
7C3GPrylnOlOA3eQ81xWjaxiKRczL32R1yTKBvQgGTP38BhiWxXW1kvjk5SAALYvBKSVw1ZL4R4i
aKQQSBC3ceERiHgL71qovhG3KyZ9MHLS/+RchG8sr+PaZ+DVSd9KWudCZpcvhnndCZXO40jfaI6K
rTpiEVI1z4qWnnrsiuV1KxWwU7PAupN2+48Kro1nJGsoxxdRVXH6L/gcrwftcw6ep5CPRhRd8qGx
XkFGMAV4KRa5x+gpzQwB5uTxm+Q5wAVC60lb6B9I/pFHxsG24Q2VxULSlZQ1afEVbW41adI7vEEL
ni1GoZkc3lcewyy/k8WE0eR2qJJFyHUcXpsgNgIrSOtmVH9npU+ooSyqrW1m0lhg3qi19HvFw4Nz
LrrnuOQ1glzvJVHqIBYH8LPkBSHTflRQiAoi/+BzMghdoe++m/UzWBgGOsa9FO2ykkRASXAzkY+x
kUkwyDGh4kq8MUvjXt6yxEbT75c2f+FVdGwj7b5K9c0QwhNkQQqO5AAndkq5QlOAPoC5TSL6KSx6
QbAGAoC0Zsmcl7pLGyiHw0+XW9o/0iZVJ1oy/JlFmJ5E8UT2jgiiQMra2iK0QyyT3luGaT2O3ZtQ
K16kPU+mez8ASEVK9OoV48ZB1axqGPxg/40W/3+s3UsWGdg/gkDFWCO/qx08jFKiK7YohZ+cZCk4
aJBVJydc5lyTOc6fWRr9TtzgNSMISfCaou5corqVg8B1NKABec1gcX0zQ7ebpo0aA+EMyIYzviqN
oPkgvf/A+FwaHDqs4RrsUyU+TTBqhHchscrgvGhBTDiYmPJDY8VNEQgJjl0LYgRTQdaCKFrJ+pY3
PJCVGkT8Evtz8QsuDBMlbHYQp8FI010S24waXjJ5+SrCRhFGuxX/1wgXTRRpVhbNcqzxOmWZT7Qs
5CENPBMl6vz/W0z4FQXrTV66BALBIKR9LL10kVOh933xs2bp+5/KOT4R5LcSiGw4QoI7avS3TNrs
wnNzO0RtmMpL0KKUdSFPpc3jOZ6Sl9x7NTuksQ+zUoD/PgdxujUBfvxa2+vRY5+b921q7y0IARUE
BiLcpcJOp2KwTk/K7Tyg4g15a17lGJwiMgCedzHxD46A1Z0aaDTG7w+tjcpNENM17yelPQsIUnPc
SaCKdI9qybivETlzZwRv5keNcqmdYBBwHYV9Y1fZKZu8vXyIjnuRDznpJV4Az41v70IcwbEDWGvf
4uFRnyYkyMfNMG2m9FGzyF6lKhKeSmJdcjgWI0IgMaTXRM3PwcBJiLDsTDuh98OfBk7rvyF6lv5x
whcqw+JqhCAyt8XLFJTPmWVdGnhkhp6duhjau0RbwfsFA1JB1Mqe0g+8Oac7a6nX7oBgdhaHiuQF
Y5AtqsKDRNqtJHiHsOrxFsOzyD+kUBNiDhhpCwgVx5v1XdcX6zErH6rsolLCiGaVLCT5fFLPiQSb
oGeSQk2dfwUuZav6ir4bmJeoFBYxrJhAYSuCzsvAzHVZYF2hz90iTkrOCenMJr/HpnxIsuylK46Z
5jw6VXHSJ+v+2gWN8o3fRShnkDCl5QMjT3ey+xFx1+avupsBunDfqGRJH1VetakPu95c3IezuoML
tStxwq2LZw2ErgQ9EyGhKrD2wdg/WSzRyfMORWEQstjmNHRUNqjO6s4qflRdI1OSzy2tFf4PZnwk
67FMtnRMvwG5oZgOsV925+sAUkYiQGdQOB+CDgfQKEb2T+u8ymkicQhAyc0wmlC8g8zHuV3wM0Lb
IKDkF/EpRXsKi2CZQK/1TtcTSQWgIzbKzQvsL20kycHk8K/Q9Ygsasomx7nd3Mnt2UCgIjgpnZYr
YA8NG8L/UZSbLAj+1EcRpCDRs9I8sFfCXZtna8nnGk6VgQNzQvhNqx/GUdszw+a09P6s35L/GQMW
sLj8cVqEHn+GWT5HcDv/D3dn1ty2kUXhv5LKOzjYQbykKhItktotKa6UX1hyyAEXLCTADfhlec8f
y3dA2iNSiu0MpmZY8+BySaQaQKP79l3OPcdw6WvhwM5JnU3XdseDZQLWIbgarGt1r6qnIQFZGcFA
XaZJBzYD28P4TMgUJxQN0L2dru5pq+sIOGkAPk8twmAQkQLLL1fOlZUZdwIj87B9B8YIhITPUjRf
FzgwqXmLO9cziB3MAgSQhVkivPBKcLVgQz06g9XwgIZgjTsXdpQju79KQNGvbwEc9bYDGDpWMaA3
89GKUkRcnJpOQUHcGoTsxCRaRXgvNAHFAdv2aX0mC2YAZADrcDkD/wTTdbQxcf+BJwdWjWCOVhxY
8bK7sK3+1HsEyNk14qhfwONgb4P6o4r85coCK2sU3bSIO8Jhm87kfBEkfcFyKYV1yK1MZyMhX0UP
AD/v+aTIzwdAytHM6PuTtOdakNqQdF6A1l1Q2OIE7RVz/4ZOnPczr0DpXtR1Ntzi9qU6xXVVkhVd
2HSh34h7m4l3qZ7/CBl7MfOoT8Oce6hEbujrKOqfhWJdTkD3Fk5HnQtik3ENtz8rkp7grOo6Xwcd
vNxOQSAlzKwa/7fp9pzeBnV4TIiu1fC8SAQQBxAOzY+w2OUKEhBAsFMQ3nnu3uA4itu7r172iWdd
h8CVkyl4C6TP2nhQFatmbc3JaFYXpHAAld9WufvO8RPihbibVL2J+2FpcC4519F8e7Wxefpg3Fmu
biSBvQFKSnMLsmxkf2hUhwDtvI0bP/W5FSLSGJ35ML2gAO7ay4c5Ou76F4znSHKGdQMHpSJ2qtN1
tlhBGF1hbFTNsiMyCKgsb30aG+zVpW/M7sy5Q9sn/Qr0X1Su3RGW3h+bd2Rnszb0laAMoyQ9gyXf
Xs47vvsrGrcXebh9RGGsa4fQXhBKsrCBt5UX47xj0/9QrqP+3AX/jMrLJv2oHSOOkgHcKOMwoekm
rhHLG9o99AbkSi2tqD9wzgcVtWkDuhVmefHPoHTuJr7xJHC+v066UYb9IIodAzcrFyjucITMyJVX
RUdV7znNVZ4Higc8okBCqtp6RBUr4j6hEhQPRAMuYGMbiNO2oddb0fumSoocEiEWlE4jIfxOXapy
dDWGxgoXiNb5qzMHjWUTXzj+VKMebfRBQU22rdXNBnE+nT4VRl7F2Pncfwr4vQc0XbhPn0A+pfQc
U/ctLfd2HM6ujOTZ3URX4jcrwdV5BJrRBCUKUvYVfSPB4sIOq/PlIKCEZb/PFtMLaAVImC4jzs8o
7C/oVt5wrSUOjOwR0Ewwp2D4UOiQYRbllwIXsCF9GeIomd9vieTUIVq6Pim8q3QDQ3e6vqld95hS
N4+jA1PxeRS0n2RElW/wUGduk0wLqLE5azxFbJWyCQPX7GbTYWUO3qmipfjX37C7OLIDuiMVdqqa
bzrT2h7LVaiJyDbJWbCg81t+FZdKCpj8bYIJm60j1jdAAyjl1ONNzLtyS3WTDkQVE9WNkJF9cQkf
gBKey+WBHPhMQFd5DfoznUB6ETkha46vWm35m22Bbsr9hpOkPl2Fi2Pi19N5xzBG8sUU5HrcvFwV
+RsT5F/zwfiTSd+hyAYDMI4bl5exJB+9XZ+hmk3ukT5IHD1RwHrBpJ88ykFVqtmmqK/imaJUNXQL
ieUYKI4bF8oF4Nh1KTNPsvEn4af8BYebaBWA7AmaqsKiHBLTpe49ud0Uqwstj9Rf0OozQ80XP4Cy
6BSNgwnwrmDxMUlIpfIEcrJ02kKi87TBbbASv5sYpXiE6SJhUdjBbUEnx5IISTnqSeR05ZsvmZCg
/FQh+23Gv8S41lHu9yqcpnwLeMLupnjaIi1U9d9R/QUuecXTDhXIuYm3QXnMAhURIpGVmcNp7N+W
1fqmKtJHzSoFmTN0a8n2xPeJF52NsTpKzbvpcEadi0SDDvsaQsh8qExp24CQSbqAJ+sjcHuTuvlD
WdVZDa1gUQIuoaRV/kFuMvX/+1lfjNmKMrdW+qiI3whK3BWCMJAB4jKUE6YJn/nsQ3d2oeNKIW6d
/QAnPdsCarOdbs2ErQIzyZfacSFCVfCvcEqds3VWKU8fsxysAxDQ3AUQUZXlbeXcxt72yh4nH5db
YIgDtzue5peDIrkzL6fb9rVTQRZbRO/ks8M6SvFi2i2h71k7pDmDDeVoOJy5gzDavFv7gF7DSXeb
kqpHkGyQRTArj4EBUhkO856aIvPr1XrRA9LCkgdxhrhNwSiRV174pOsRQRWWcIgox/sx0k1hWPWm
YKmLcfa4DvHHl3iRWOAqxwrzvKaR/7rJgqck87smFlFReqj+fZx0+ZPk3QxX5WYqHOTtQqM6x0hd
awpVYhZRprIGyjVpNWoNYzT7C+zFIGAtscnrPbZgh0yce3C0/vSj0gHiDVYFOC+pFyKzawEZn86M
S2vqdyOskrtc3syWwB7MTU9JDXebPda4X4yuloNyEYrWNZYSSfqOQeXfKgEV4JnCOdmTeZJXKldS
cS1F6VtR+KpFWjkbeefjbcDxml2vSDo4rMBN8sllEYJtAwUQX8xzBFnZ8LLnPnikZLW6LJPxp2qd
Pvrt7nQ6flLifVWl94MZqFQivwqvpG2Qr4OCaDZ4r1WY8bACMqv+pLiEDu/+gqkrMVRypZVDU/bz
fOUgQrwB8h8+rCMMCKaXfOOZblToVb0dNU5MaJeUofEyeneS9i/RLDybeDd5UbI9yS4MrKc44Hnp
GNeWnc3B2C69X2iGpngfbK+3K1LucVpur9sblOcXlk+xMsqupkVOxne76Xiu0R/4wbnjDj5U6wWF
vDWXMIb5zJ6czdbh+JtdF2+g7aCF9B0YXyxgskfIzrE1QcOGwPTcDzOMfx4hLBJTf/A5a26Xg3vx
i7c3ZGUpweXsFkUMOusUwKj8Vjr09n4deHiEsAb4BwJQtJ1t+H0Az9cEXS/QpvMsSKZji+xQvDaf
UJ+8jMm9lYuHwrERkqIpCMKwuXkTGasP9ZX/r7Qf9g8jYYZ3tS7D+9UoLx9GNBIvv+gg6NNaAOEp
+/e+9FlQ4e2B9ooQ31STUMMYuN1/vBqtvuevjRI/IzmxGiI44Zst04RStU1bFiKHaH/++EOcpdH+
Y8tq0SEGOlXkWAIDs4C53otZ+qt5eHVTb8zV179z8AC/Zat0qRcRQcL24/6j/hDRC4HOv2cKjkZ4
MQV+S/w1gWnb0KGLW/NwCtxWzWYKvyvNeVQgmKH/yRR8RVeE1xPQ/P4903A0yotpMFsi+IRDMoRk
GfoIXvWLlRC2LBOmHzfkUlgzXx+f3DSIF6nhNHjtVtsLHI9okt5h5oEd9mIaghZ9k/BWmgHMAzjk
5u56//0NcfQeR7Wx0oYABOvQi9x8GlhUbC6OChoc6/7pg2lAexdGk3ZbBxt8/XRfndxq4AZ3t7VT
s/libP+OeQxbITQ9JpJpjutoj72YBNtrhT5rhaYNCPMQ0dkZ45NaC7y9/U5tMAlWi652G4gQL9wS
Ae2LSeCEIOigkmrZSEqpaeP0VgIkvQF9EE3NI2SULtEb9POWj5rSwTT4LRdzAaEn3Wi0gtIxc3rT
gHn3m5pH3255fttrt23+4zB0Dk+JoIVJpIkdKQV6WjguT3A1wEu+d2MabAm3JZENIBpefUgcHZaW
3bKhAILbmCYql5VxguYRi+Y39hlwnWyaJmlC4X2HxwbSclsYxRC/ikYyx8E8nOCm8F1JejWzDbKB
sH+gwYA6hUd5/8A2hC3Hs032Ap2SEK+Z4rM9tcOSXj/RhTWaBo/DkoVAezF+gRdwYhxMA/J0nJUe
Ldswy0I4qo9Pbhow8E1PCqaBOAoDacHgiwOlAPvFgeljGjCbAQQYtN9ZoRrXT24aACbv3k4DE2m1
kBuEK1NOoozD4Unht0RSR/sjYh58gYTE6U0DL0fM8Y02he+wGhDZoowQomlAeHmwGtgUtJm2TVwL
CCHpWjzBTSGGk6bTwKbw2BRwMaFK8tqVbrcgivQhJ6D3F7ZEX07mqW0KC/KEprbBD1vQd7PvHUtx
Q1tx0wvbYGFBYeUhfkNPAt1bdYKf3DQ4ntXUi2Q1IERqo/RGVgmeWfMwyGZTaOthPoFUIWQmPfdT
m4a3pFzrXNjfiC41DaSdWPc+1kG5pcPVYLVspE2xCjCG197290/DdwShX9KZ5+NJPKwTmZNR8Va+
86++8Dl/9/rzowTdwReV19xde5e00M8/HaQz6vziiw8/5xvr6+z/fP+Ary99cK3PT/X5l73JKH/O
fxuX9Qfl/jZ32rsfRm9p75JM0XL/1928Evj9cjx8a3Dj52g4yj+PdZCraTr8U54lxdHIO3PVeORR
PKK3cHY0+O5IaDr44x+/58ZT/sfv6XAUP0dH19idvo2vkUXpD1n0w8U0y4fP6ejwIvbO02l6kYcs
eo6f0+HR4DtvsungXxeFrhN/b9YKvmth3hVxdnTXu1Cg6V3fzedvzMgu2mo69i2v8i/XzT6+/09c
440H2EXNTQe/YeGPtCof2LfD5/joDewSNU0v0tOCf/0I+2xY49FHw9d2YZ9ubDr2BcK/rwd3dwnd
poPDUT0b5aujvbovoTQd/OdVsXzLziNUoJRg4+G582K8OjL1+0Lg1wd/68D8Usl7fYzuSp7f/AIH
uQb+LR495z/9CQAA//8=</cx:binary>
              </cx:geoCache>
            </cx:geography>
          </cx:layoutPr>
          <cx:valueColorPositions count="3"/>
        </cx:series>
      </cx:plotAreaRegion>
    </cx:plotArea>
    <cx:legend pos="r" align="min" overlay="0">
      <cx:txPr>
        <a:bodyPr spcFirstLastPara="1" vertOverflow="ellipsis" wrap="square" lIns="0" tIns="0" rIns="0" bIns="0" anchor="ctr" anchorCtr="1"/>
        <a:lstStyle/>
        <a:p>
          <a:pPr>
            <a:defRPr/>
          </a:pPr>
          <a:endParaRPr lang="nb-NO"/>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0.60492</cdr:x>
      <cdr:y>0.24982</cdr:y>
    </cdr:from>
    <cdr:to>
      <cdr:x>0.75737</cdr:x>
      <cdr:y>0.35837</cdr:y>
    </cdr:to>
    <cdr:sp macro="" textlink="">
      <cdr:nvSpPr>
        <cdr:cNvPr id="5" name="TextBox 4"/>
        <cdr:cNvSpPr txBox="1"/>
      </cdr:nvSpPr>
      <cdr:spPr>
        <a:xfrm xmlns:a="http://schemas.openxmlformats.org/drawingml/2006/main">
          <a:off x="3083868" y="853641"/>
          <a:ext cx="777187" cy="370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+27%</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0.52847</cdr:x>
      <cdr:y>0.36151</cdr:y>
    </cdr:from>
    <cdr:to>
      <cdr:x>0.65162</cdr:x>
      <cdr:y>0.47006</cdr:y>
    </cdr:to>
    <cdr:sp macro="" textlink="">
      <cdr:nvSpPr>
        <cdr:cNvPr id="6" name="TextBox 5"/>
        <cdr:cNvSpPr txBox="1"/>
      </cdr:nvSpPr>
      <cdr:spPr>
        <a:xfrm xmlns:a="http://schemas.openxmlformats.org/drawingml/2006/main">
          <a:off x="2694138" y="1235272"/>
          <a:ext cx="627816" cy="370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+32%</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0.4619</cdr:x>
      <cdr:y>0.44572</cdr:y>
    </cdr:from>
    <cdr:to>
      <cdr:x>0.62023</cdr:x>
      <cdr:y>0.55428</cdr:y>
    </cdr:to>
    <cdr:sp macro="" textlink="">
      <cdr:nvSpPr>
        <cdr:cNvPr id="7" name="TextBox 6"/>
        <cdr:cNvSpPr txBox="1"/>
      </cdr:nvSpPr>
      <cdr:spPr>
        <a:xfrm xmlns:a="http://schemas.openxmlformats.org/drawingml/2006/main">
          <a:off x="2354781" y="1523028"/>
          <a:ext cx="807164" cy="370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+22%</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0.38567</cdr:x>
      <cdr:y>0.5</cdr:y>
    </cdr:from>
    <cdr:to>
      <cdr:x>0.53813</cdr:x>
      <cdr:y>0.60856</cdr:y>
    </cdr:to>
    <cdr:sp macro="" textlink="">
      <cdr:nvSpPr>
        <cdr:cNvPr id="8" name="TextBox 7"/>
        <cdr:cNvSpPr txBox="1"/>
      </cdr:nvSpPr>
      <cdr:spPr>
        <a:xfrm xmlns:a="http://schemas.openxmlformats.org/drawingml/2006/main">
          <a:off x="1966161" y="1708484"/>
          <a:ext cx="777239" cy="37094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+19%</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0.30989</cdr:x>
      <cdr:y>0.53308</cdr:y>
    </cdr:from>
    <cdr:to>
      <cdr:x>0.40364</cdr:x>
      <cdr:y>0.64163</cdr:y>
    </cdr:to>
    <cdr:sp macro="" textlink="">
      <cdr:nvSpPr>
        <cdr:cNvPr id="9" name="TextBox 8"/>
        <cdr:cNvSpPr txBox="1"/>
      </cdr:nvSpPr>
      <cdr:spPr>
        <a:xfrm xmlns:a="http://schemas.openxmlformats.org/drawingml/2006/main">
          <a:off x="1579801" y="1821514"/>
          <a:ext cx="477935" cy="370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+21%</a:t>
          </a:r>
        </a:p>
      </cdr:txBody>
    </cdr:sp>
  </cdr:relSizeAnchor>
  <cdr:relSizeAnchor xmlns:cdr="http://schemas.openxmlformats.org/drawingml/2006/chartDrawing">
    <cdr:from>
      <cdr:x>0.24586</cdr:x>
      <cdr:y>0.56717</cdr:y>
    </cdr:from>
    <cdr:to>
      <cdr:x>0.33961</cdr:x>
      <cdr:y>0.67572</cdr:y>
    </cdr:to>
    <cdr:sp macro="" textlink="">
      <cdr:nvSpPr>
        <cdr:cNvPr id="10" name="TextBox 9"/>
        <cdr:cNvSpPr txBox="1"/>
      </cdr:nvSpPr>
      <cdr:spPr>
        <a:xfrm xmlns:a="http://schemas.openxmlformats.org/drawingml/2006/main">
          <a:off x="1128620" y="2332170"/>
          <a:ext cx="430361" cy="4463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nb-NO" sz="800" dirty="0">
              <a:solidFill>
                <a:schemeClr val="tx1"/>
              </a:solidFill>
              <a:latin typeface="Gotham Light" pitchFamily="50" charset="0"/>
            </a:rPr>
            <a:t>+22%</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0.74237</cdr:x>
      <cdr:y>0.11832</cdr:y>
    </cdr:from>
    <cdr:to>
      <cdr:x>0.81591</cdr:x>
      <cdr:y>0.18611</cdr:y>
    </cdr:to>
    <cdr:sp macro="" textlink="">
      <cdr:nvSpPr>
        <cdr:cNvPr id="11" name="TextBox 1"/>
        <cdr:cNvSpPr txBox="1"/>
      </cdr:nvSpPr>
      <cdr:spPr>
        <a:xfrm xmlns:a="http://schemas.openxmlformats.org/drawingml/2006/main">
          <a:off x="3784603" y="404303"/>
          <a:ext cx="374906" cy="231637"/>
        </a:xfrm>
        <a:prstGeom xmlns:a="http://schemas.openxmlformats.org/drawingml/2006/main" prst="rect">
          <a:avLst/>
        </a:prstGeom>
      </cdr:spPr>
      <cdr:txBody>
        <a:bodyPr xmlns:a="http://schemas.openxmlformats.org/drawingml/2006/main" wrap="none" rtlCol="0"/>
        <a:lstStyle xmlns:a="http://schemas.openxmlformats.org/drawingml/2006/main">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nb-NO" sz="800" dirty="0">
              <a:solidFill>
                <a:schemeClr val="tx1"/>
              </a:solidFill>
              <a:latin typeface="Gotham Light" pitchFamily="50" charset="0"/>
            </a:rPr>
            <a:t>+</a:t>
          </a:r>
          <a:r>
            <a:rPr lang="nb-NO" sz="800" dirty="0">
              <a:latin typeface="Gotham Light" pitchFamily="50" charset="0"/>
            </a:rPr>
            <a:t>10</a:t>
          </a:r>
          <a:r>
            <a:rPr lang="nb-NO" sz="800" dirty="0">
              <a:solidFill>
                <a:schemeClr val="tx1"/>
              </a:solidFill>
              <a:latin typeface="Gotham Light" pitchFamily="50" charset="0"/>
            </a:rPr>
            <a:t>%</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0.6762</cdr:x>
      <cdr:y>0.1652</cdr:y>
    </cdr:from>
    <cdr:to>
      <cdr:x>0.82865</cdr:x>
      <cdr:y>0.27375</cdr:y>
    </cdr:to>
    <cdr:sp macro="" textlink="">
      <cdr:nvSpPr>
        <cdr:cNvPr id="12" name="TextBox 1"/>
        <cdr:cNvSpPr txBox="1"/>
      </cdr:nvSpPr>
      <cdr:spPr>
        <a:xfrm xmlns:a="http://schemas.openxmlformats.org/drawingml/2006/main">
          <a:off x="3447276" y="564471"/>
          <a:ext cx="777187" cy="37091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800" dirty="0">
              <a:solidFill>
                <a:schemeClr val="tx1"/>
              </a:solidFill>
              <a:latin typeface="Gotham Light" pitchFamily="50" charset="0"/>
            </a:rPr>
            <a:t>+16%</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0.8158</cdr:x>
      <cdr:y>0.08627</cdr:y>
    </cdr:from>
    <cdr:to>
      <cdr:x>0.88934</cdr:x>
      <cdr:y>0.15406</cdr:y>
    </cdr:to>
    <cdr:sp macro="" textlink="">
      <cdr:nvSpPr>
        <cdr:cNvPr id="13" name="TextBox 1"/>
        <cdr:cNvSpPr txBox="1"/>
      </cdr:nvSpPr>
      <cdr:spPr>
        <a:xfrm xmlns:a="http://schemas.openxmlformats.org/drawingml/2006/main">
          <a:off x="4158957" y="294774"/>
          <a:ext cx="374906" cy="2316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800" dirty="0">
              <a:solidFill>
                <a:schemeClr val="tx1"/>
              </a:solidFill>
              <a:latin typeface="Gotham Light" pitchFamily="50" charset="0"/>
            </a:rPr>
            <a:t>+</a:t>
          </a:r>
          <a:r>
            <a:rPr lang="nb-NO" sz="800" dirty="0">
              <a:latin typeface="Gotham Light" pitchFamily="50" charset="0"/>
            </a:rPr>
            <a:t>5</a:t>
          </a:r>
          <a:r>
            <a:rPr lang="nb-NO" sz="800" dirty="0">
              <a:solidFill>
                <a:schemeClr val="tx1"/>
              </a:solidFill>
              <a:latin typeface="Gotham Light" pitchFamily="50" charset="0"/>
            </a:rPr>
            <a:t>%</a:t>
          </a:r>
        </a:p>
        <a:p xmlns:a="http://schemas.openxmlformats.org/drawingml/2006/main">
          <a:endParaRPr lang="en-US" sz="1100" dirty="0">
            <a:latin typeface="Gotham Light" pitchFamily="50" charset="0"/>
          </a:endParaRPr>
        </a:p>
      </cdr:txBody>
    </cdr:sp>
  </cdr:relSizeAnchor>
  <cdr:relSizeAnchor xmlns:cdr="http://schemas.openxmlformats.org/drawingml/2006/chartDrawing">
    <cdr:from>
      <cdr:x>0.88958</cdr:x>
      <cdr:y>0.08627</cdr:y>
    </cdr:from>
    <cdr:to>
      <cdr:x>0.96312</cdr:x>
      <cdr:y>0.15406</cdr:y>
    </cdr:to>
    <cdr:sp macro="" textlink="">
      <cdr:nvSpPr>
        <cdr:cNvPr id="14" name="TextBox 1"/>
        <cdr:cNvSpPr txBox="1"/>
      </cdr:nvSpPr>
      <cdr:spPr>
        <a:xfrm xmlns:a="http://schemas.openxmlformats.org/drawingml/2006/main">
          <a:off x="4535072" y="294774"/>
          <a:ext cx="374906" cy="2316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nb-NO" sz="800" dirty="0">
              <a:solidFill>
                <a:schemeClr val="tx1"/>
              </a:solidFill>
              <a:latin typeface="Gotham Light" pitchFamily="50" charset="0"/>
            </a:rPr>
            <a:t>-2%</a:t>
          </a:r>
        </a:p>
        <a:p xmlns:a="http://schemas.openxmlformats.org/drawingml/2006/main">
          <a:endParaRPr lang="en-US" sz="1100" dirty="0">
            <a:latin typeface="Gotham Light"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67FEA-595B-42C7-9CAE-68DC84366FBF}" type="datetimeFigureOut">
              <a:rPr lang="nb-NO" smtClean="0"/>
              <a:t>28.03.2017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A689-9E44-4607-AFEF-615F197B11B4}" type="slidenum">
              <a:rPr lang="nb-NO" smtClean="0"/>
              <a:t>‹#›</a:t>
            </a:fld>
            <a:endParaRPr lang="nb-NO"/>
          </a:p>
        </p:txBody>
      </p:sp>
    </p:spTree>
    <p:extLst>
      <p:ext uri="{BB962C8B-B14F-4D97-AF65-F5344CB8AC3E}">
        <p14:creationId xmlns:p14="http://schemas.microsoft.com/office/powerpoint/2010/main" val="216835456"/>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3"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1" algn="l" defTabSz="685766" rtl="0" eaLnBrk="1" latinLnBrk="0" hangingPunct="1">
      <a:defRPr sz="900" kern="1200">
        <a:solidFill>
          <a:schemeClr val="tx1"/>
        </a:solidFill>
        <a:latin typeface="+mn-lt"/>
        <a:ea typeface="+mn-ea"/>
        <a:cs typeface="+mn-cs"/>
      </a:defRPr>
    </a:lvl5pPr>
    <a:lvl6pPr marL="1714414"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3"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E9FF9-79D4-497E-84DA-014793ECE87F}" type="slidenum">
              <a:rPr lang="en-US" smtClean="0"/>
              <a:t>7</a:t>
            </a:fld>
            <a:endParaRPr lang="en-US"/>
          </a:p>
        </p:txBody>
      </p:sp>
    </p:spTree>
    <p:extLst>
      <p:ext uri="{BB962C8B-B14F-4D97-AF65-F5344CB8AC3E}">
        <p14:creationId xmlns:p14="http://schemas.microsoft.com/office/powerpoint/2010/main" val="265562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E9FF9-79D4-497E-84DA-014793ECE87F}" type="slidenum">
              <a:rPr lang="en-US" smtClean="0"/>
              <a:t>9</a:t>
            </a:fld>
            <a:endParaRPr lang="en-US"/>
          </a:p>
        </p:txBody>
      </p:sp>
    </p:spTree>
    <p:extLst>
      <p:ext uri="{BB962C8B-B14F-4D97-AF65-F5344CB8AC3E}">
        <p14:creationId xmlns:p14="http://schemas.microsoft.com/office/powerpoint/2010/main" val="396526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CE9FF9-79D4-497E-84DA-014793ECE87F}" type="slidenum">
              <a:rPr lang="en-US" smtClean="0"/>
              <a:t>10</a:t>
            </a:fld>
            <a:endParaRPr lang="en-US"/>
          </a:p>
        </p:txBody>
      </p:sp>
    </p:spTree>
    <p:extLst>
      <p:ext uri="{BB962C8B-B14F-4D97-AF65-F5344CB8AC3E}">
        <p14:creationId xmlns:p14="http://schemas.microsoft.com/office/powerpoint/2010/main" val="2585192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19" name="Rektangel 18"/>
          <p:cNvSpPr/>
          <p:nvPr userDrawn="1"/>
        </p:nvSpPr>
        <p:spPr>
          <a:xfrm>
            <a:off x="0" y="0"/>
            <a:ext cx="9144000" cy="257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p>
        </p:txBody>
      </p:sp>
      <p:sp>
        <p:nvSpPr>
          <p:cNvPr id="18" name="Frihåndsform: figur 17"/>
          <p:cNvSpPr/>
          <p:nvPr userDrawn="1"/>
        </p:nvSpPr>
        <p:spPr>
          <a:xfrm>
            <a:off x="0" y="1869552"/>
            <a:ext cx="9144000" cy="3273949"/>
          </a:xfrm>
          <a:custGeom>
            <a:avLst/>
            <a:gdLst>
              <a:gd name="connsiteX0" fmla="*/ 0 w 24382412"/>
              <a:gd name="connsiteY0" fmla="*/ 1872531 h 8730531"/>
              <a:gd name="connsiteX1" fmla="*/ 24382412 w 24382412"/>
              <a:gd name="connsiteY1" fmla="*/ 1872531 h 8730531"/>
              <a:gd name="connsiteX2" fmla="*/ 24382412 w 24382412"/>
              <a:gd name="connsiteY2" fmla="*/ 8730531 h 8730531"/>
              <a:gd name="connsiteX3" fmla="*/ 0 w 24382412"/>
              <a:gd name="connsiteY3" fmla="*/ 8730531 h 8730531"/>
              <a:gd name="connsiteX4" fmla="*/ 24382412 w 24382412"/>
              <a:gd name="connsiteY4" fmla="*/ 0 h 8730531"/>
              <a:gd name="connsiteX5" fmla="*/ 24382412 w 24382412"/>
              <a:gd name="connsiteY5" fmla="*/ 1872530 h 8730531"/>
              <a:gd name="connsiteX6" fmla="*/ 22466808 w 24382412"/>
              <a:gd name="connsiteY6" fmla="*/ 1872530 h 87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2412" h="8730531">
                <a:moveTo>
                  <a:pt x="0" y="1872531"/>
                </a:moveTo>
                <a:lnTo>
                  <a:pt x="24382412" y="1872531"/>
                </a:lnTo>
                <a:lnTo>
                  <a:pt x="24382412" y="8730531"/>
                </a:lnTo>
                <a:lnTo>
                  <a:pt x="0" y="8730531"/>
                </a:lnTo>
                <a:close/>
                <a:moveTo>
                  <a:pt x="24382412" y="0"/>
                </a:moveTo>
                <a:lnTo>
                  <a:pt x="24382412" y="1872530"/>
                </a:lnTo>
                <a:lnTo>
                  <a:pt x="22466808" y="18725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solidFill>
                <a:schemeClr val="bg1"/>
              </a:solidFill>
            </a:endParaRP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41" cy="1143002"/>
          </a:xfrm>
          <a:prstGeom prst="rect">
            <a:avLst/>
          </a:prstGeom>
        </p:spPr>
      </p:pic>
      <p:sp>
        <p:nvSpPr>
          <p:cNvPr id="2" name="Title 1"/>
          <p:cNvSpPr>
            <a:spLocks noGrp="1"/>
          </p:cNvSpPr>
          <p:nvPr userDrawn="1">
            <p:ph type="ctrTitle" hasCustomPrompt="1"/>
          </p:nvPr>
        </p:nvSpPr>
        <p:spPr>
          <a:xfrm>
            <a:off x="567108" y="3025324"/>
            <a:ext cx="6858000" cy="923330"/>
          </a:xfrm>
        </p:spPr>
        <p:txBody>
          <a:bodyPr anchor="b">
            <a:normAutofit/>
          </a:bodyPr>
          <a:lstStyle>
            <a:lvl1pPr algn="l">
              <a:defRPr sz="3000">
                <a:solidFill>
                  <a:schemeClr val="bg1"/>
                </a:solidFill>
              </a:defRPr>
            </a:lvl1pPr>
          </a:lstStyle>
          <a:p>
            <a:r>
              <a:rPr lang="nb-NO" dirty="0"/>
              <a:t>Klikk for å </a:t>
            </a:r>
            <a:br>
              <a:rPr lang="nb-NO" dirty="0"/>
            </a:br>
            <a:r>
              <a:rPr lang="nb-NO" dirty="0"/>
              <a:t>redigere tittelstil</a:t>
            </a:r>
            <a:endParaRPr lang="en-US" dirty="0"/>
          </a:p>
        </p:txBody>
      </p:sp>
      <p:sp>
        <p:nvSpPr>
          <p:cNvPr id="3" name="Subtitle 2"/>
          <p:cNvSpPr>
            <a:spLocks noGrp="1"/>
          </p:cNvSpPr>
          <p:nvPr userDrawn="1">
            <p:ph type="subTitle" idx="1"/>
          </p:nvPr>
        </p:nvSpPr>
        <p:spPr>
          <a:xfrm>
            <a:off x="567108" y="4232022"/>
            <a:ext cx="6858000" cy="230832"/>
          </a:xfrm>
        </p:spPr>
        <p:txBody>
          <a:bodyPr>
            <a:spAutoFit/>
          </a:bodyPr>
          <a:lstStyle>
            <a:lvl1pPr marL="0" indent="0" algn="l">
              <a:buNone/>
              <a:defRPr sz="1500">
                <a:solidFill>
                  <a:schemeClr val="bg1"/>
                </a:solidFill>
              </a:defRPr>
            </a:lvl1pPr>
            <a:lvl2pPr marL="342883" indent="0" algn="ctr">
              <a:buNone/>
              <a:defRPr sz="1500"/>
            </a:lvl2pPr>
            <a:lvl3pPr marL="685766" indent="0" algn="ctr">
              <a:buNone/>
              <a:defRPr sz="1400"/>
            </a:lvl3pPr>
            <a:lvl4pPr marL="1028649" indent="0" algn="ctr">
              <a:buNone/>
              <a:defRPr sz="1200"/>
            </a:lvl4pPr>
            <a:lvl5pPr marL="1371531"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sp>
        <p:nvSpPr>
          <p:cNvPr id="4" name="Date Placeholder 3"/>
          <p:cNvSpPr>
            <a:spLocks noGrp="1"/>
          </p:cNvSpPr>
          <p:nvPr userDrawn="1">
            <p:ph type="dt" sz="half" idx="10"/>
          </p:nvPr>
        </p:nvSpPr>
        <p:spPr>
          <a:xfrm>
            <a:off x="567108" y="4834935"/>
            <a:ext cx="1350257" cy="115416"/>
          </a:xfrm>
        </p:spPr>
        <p:txBody>
          <a:bodyPr/>
          <a:lstStyle>
            <a:lvl1pPr>
              <a:defRPr>
                <a:solidFill>
                  <a:schemeClr val="bg1"/>
                </a:solidFill>
              </a:defRPr>
            </a:lvl1pPr>
          </a:lstStyle>
          <a:p>
            <a:fld id="{4C28DE41-9CF2-4EFF-AD30-C77C95A92E61}" type="datetime1">
              <a:rPr lang="nb-NO" smtClean="0"/>
              <a:t>28.03.2017</a:t>
            </a:fld>
            <a:endParaRPr lang="nb-NO" dirty="0"/>
          </a:p>
        </p:txBody>
      </p:sp>
    </p:spTree>
    <p:extLst>
      <p:ext uri="{BB962C8B-B14F-4D97-AF65-F5344CB8AC3E}">
        <p14:creationId xmlns:p14="http://schemas.microsoft.com/office/powerpoint/2010/main" val="321679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sidebilde">
    <p:spTree>
      <p:nvGrpSpPr>
        <p:cNvPr id="1" name=""/>
        <p:cNvGrpSpPr/>
        <p:nvPr/>
      </p:nvGrpSpPr>
      <p:grpSpPr>
        <a:xfrm>
          <a:off x="0" y="0"/>
          <a:ext cx="0" cy="0"/>
          <a:chOff x="0" y="0"/>
          <a:chExt cx="0" cy="0"/>
        </a:xfrm>
      </p:grpSpPr>
      <p:sp>
        <p:nvSpPr>
          <p:cNvPr id="10" name="Plassholder for bilde 9"/>
          <p:cNvSpPr>
            <a:spLocks noGrp="1"/>
          </p:cNvSpPr>
          <p:nvPr>
            <p:ph type="pic" sz="quarter" idx="14"/>
          </p:nvPr>
        </p:nvSpPr>
        <p:spPr>
          <a:xfrm>
            <a:off x="0" y="1"/>
            <a:ext cx="9144000" cy="4569678"/>
          </a:xfrm>
          <a:custGeom>
            <a:avLst/>
            <a:gdLst>
              <a:gd name="connsiteX0" fmla="*/ 0 w 24382412"/>
              <a:gd name="connsiteY0" fmla="*/ 0 h 12185809"/>
              <a:gd name="connsiteX1" fmla="*/ 24382412 w 24382412"/>
              <a:gd name="connsiteY1" fmla="*/ 0 h 12185809"/>
              <a:gd name="connsiteX2" fmla="*/ 24382412 w 24382412"/>
              <a:gd name="connsiteY2" fmla="*/ 10682788 h 12185809"/>
              <a:gd name="connsiteX3" fmla="*/ 22893260 w 24382412"/>
              <a:gd name="connsiteY3" fmla="*/ 12185809 h 12185809"/>
              <a:gd name="connsiteX4" fmla="*/ 0 w 24382412"/>
              <a:gd name="connsiteY4" fmla="*/ 12185809 h 12185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2412" h="12185809">
                <a:moveTo>
                  <a:pt x="0" y="0"/>
                </a:moveTo>
                <a:lnTo>
                  <a:pt x="24382412" y="0"/>
                </a:lnTo>
                <a:lnTo>
                  <a:pt x="24382412" y="10682788"/>
                </a:lnTo>
                <a:lnTo>
                  <a:pt x="22893260" y="12185809"/>
                </a:lnTo>
                <a:lnTo>
                  <a:pt x="0" y="12185809"/>
                </a:lnTo>
                <a:close/>
              </a:path>
            </a:pathLst>
          </a:custGeom>
          <a:solidFill>
            <a:schemeClr val="bg1">
              <a:lumMod val="50000"/>
            </a:schemeClr>
          </a:solidFill>
        </p:spPr>
        <p:txBody>
          <a:bodyPr wrap="square" tIns="270000">
            <a:noAutofit/>
          </a:bodyPr>
          <a:lstStyle>
            <a:lvl1pPr marL="0" indent="0" algn="ctr">
              <a:buNone/>
              <a:defRPr>
                <a:solidFill>
                  <a:schemeClr val="bg1"/>
                </a:solidFill>
              </a:defRPr>
            </a:lvl1pPr>
          </a:lstStyle>
          <a:p>
            <a:r>
              <a:rPr lang="en-US"/>
              <a:t>Click icon to add picture</a:t>
            </a:r>
            <a:endParaRPr lang="nb-NO" dirty="0"/>
          </a:p>
        </p:txBody>
      </p:sp>
      <p:sp>
        <p:nvSpPr>
          <p:cNvPr id="2" name="Date Placeholder 1"/>
          <p:cNvSpPr>
            <a:spLocks noGrp="1"/>
          </p:cNvSpPr>
          <p:nvPr>
            <p:ph type="dt" sz="half" idx="10"/>
          </p:nvPr>
        </p:nvSpPr>
        <p:spPr/>
        <p:txBody>
          <a:bodyPr/>
          <a:lstStyle/>
          <a:p>
            <a:fld id="{8F95A032-8FCE-489C-9768-9E36D2B52C41}" type="datetime1">
              <a:rPr lang="nb-NO" smtClean="0"/>
              <a:t>28.03.2017</a:t>
            </a:fld>
            <a:endParaRPr lang="nb-NO"/>
          </a:p>
        </p:txBody>
      </p:sp>
      <p:sp>
        <p:nvSpPr>
          <p:cNvPr id="3" name="Footer Placeholder 2"/>
          <p:cNvSpPr>
            <a:spLocks noGrp="1"/>
          </p:cNvSpPr>
          <p:nvPr>
            <p:ph type="ftr" sz="quarter" idx="11"/>
          </p:nvPr>
        </p:nvSpPr>
        <p:spPr/>
        <p:txBody>
          <a:bodyPr/>
          <a:lstStyle/>
          <a:p>
            <a:r>
              <a:rPr lang="nb-NO"/>
              <a:t>Presentasjonstittel</a:t>
            </a:r>
          </a:p>
        </p:txBody>
      </p:sp>
      <p:sp>
        <p:nvSpPr>
          <p:cNvPr id="4" name="Slide Number Placeholder 3"/>
          <p:cNvSpPr>
            <a:spLocks noGrp="1"/>
          </p:cNvSpPr>
          <p:nvPr>
            <p:ph type="sldNum" sz="quarter" idx="12"/>
          </p:nvPr>
        </p:nvSpPr>
        <p:spPr/>
        <p:txBody>
          <a:bodyPr/>
          <a:lstStyle/>
          <a:p>
            <a:fld id="{3A54A065-9207-4827-A25A-4F812882B321}" type="slidenum">
              <a:rPr lang="nb-NO" smtClean="0"/>
              <a:t>‹#›</a:t>
            </a:fld>
            <a:endParaRPr lang="nb-NO"/>
          </a:p>
        </p:txBody>
      </p:sp>
    </p:spTree>
    <p:extLst>
      <p:ext uri="{BB962C8B-B14F-4D97-AF65-F5344CB8AC3E}">
        <p14:creationId xmlns:p14="http://schemas.microsoft.com/office/powerpoint/2010/main" val="280293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tat og bilde">
    <p:spTree>
      <p:nvGrpSpPr>
        <p:cNvPr id="1" name=""/>
        <p:cNvGrpSpPr/>
        <p:nvPr/>
      </p:nvGrpSpPr>
      <p:grpSpPr>
        <a:xfrm>
          <a:off x="0" y="0"/>
          <a:ext cx="0" cy="0"/>
          <a:chOff x="0" y="0"/>
          <a:chExt cx="0" cy="0"/>
        </a:xfrm>
      </p:grpSpPr>
      <p:sp>
        <p:nvSpPr>
          <p:cNvPr id="5" name="Plassholder for bilde 4"/>
          <p:cNvSpPr>
            <a:spLocks noGrp="1"/>
          </p:cNvSpPr>
          <p:nvPr>
            <p:ph type="pic" sz="quarter" idx="14" hasCustomPrompt="1"/>
          </p:nvPr>
        </p:nvSpPr>
        <p:spPr>
          <a:xfrm>
            <a:off x="0" y="0"/>
            <a:ext cx="9144000" cy="5143500"/>
          </a:xfrm>
          <a:prstGeom prst="rect">
            <a:avLst/>
          </a:prstGeom>
          <a:solidFill>
            <a:schemeClr val="bg1">
              <a:lumMod val="50000"/>
            </a:schemeClr>
          </a:solidFill>
        </p:spPr>
        <p:txBody>
          <a:bodyPr wrap="square" tIns="0" bIns="270000" anchor="b" anchorCtr="0">
            <a:noAutofit/>
          </a:bodyPr>
          <a:lstStyle>
            <a:lvl1pPr marL="0" indent="0" algn="ctr">
              <a:buNone/>
              <a:defRPr>
                <a:solidFill>
                  <a:schemeClr val="bg1"/>
                </a:solidFill>
                <a:sym typeface="Wingdings" panose="05000000000000000000" pitchFamily="2" charset="2"/>
              </a:defRPr>
            </a:lvl1pPr>
          </a:lstStyle>
          <a:p>
            <a:r>
              <a:rPr lang="nb-NO" dirty="0"/>
              <a:t>Sett inn bilde via menyen "sett inn"  "bilder"</a:t>
            </a:r>
          </a:p>
        </p:txBody>
      </p:sp>
      <p:sp>
        <p:nvSpPr>
          <p:cNvPr id="11" name="Plassholder for tekst 10"/>
          <p:cNvSpPr>
            <a:spLocks noGrp="1"/>
          </p:cNvSpPr>
          <p:nvPr>
            <p:ph type="body" sz="quarter" idx="15" hasCustomPrompt="1"/>
          </p:nvPr>
        </p:nvSpPr>
        <p:spPr>
          <a:xfrm>
            <a:off x="567108" y="567071"/>
            <a:ext cx="5144478" cy="2666583"/>
          </a:xfrm>
          <a:custGeom>
            <a:avLst/>
            <a:gdLst>
              <a:gd name="connsiteX0" fmla="*/ 0 w 13717715"/>
              <a:gd name="connsiteY0" fmla="*/ 0 h 7110889"/>
              <a:gd name="connsiteX1" fmla="*/ 13717715 w 13717715"/>
              <a:gd name="connsiteY1" fmla="*/ 0 h 7110889"/>
              <a:gd name="connsiteX2" fmla="*/ 13717715 w 13717715"/>
              <a:gd name="connsiteY2" fmla="*/ 7110889 h 7110889"/>
              <a:gd name="connsiteX3" fmla="*/ 13717714 w 13717715"/>
              <a:gd name="connsiteY3" fmla="*/ 7110889 h 7110889"/>
              <a:gd name="connsiteX4" fmla="*/ 12766691 w 13717715"/>
              <a:gd name="connsiteY4" fmla="*/ 6138767 h 7110889"/>
              <a:gd name="connsiteX5" fmla="*/ 12763595 w 13717715"/>
              <a:gd name="connsiteY5" fmla="*/ 6141932 h 7110889"/>
              <a:gd name="connsiteX6" fmla="*/ 12763595 w 13717715"/>
              <a:gd name="connsiteY6" fmla="*/ 6138767 h 7110889"/>
              <a:gd name="connsiteX7" fmla="*/ 0 w 13717715"/>
              <a:gd name="connsiteY7" fmla="*/ 6138767 h 711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715" h="7110889">
                <a:moveTo>
                  <a:pt x="0" y="0"/>
                </a:moveTo>
                <a:lnTo>
                  <a:pt x="13717715" y="0"/>
                </a:lnTo>
                <a:lnTo>
                  <a:pt x="13717715" y="7110889"/>
                </a:lnTo>
                <a:lnTo>
                  <a:pt x="13717714" y="7110889"/>
                </a:lnTo>
                <a:lnTo>
                  <a:pt x="12766691" y="6138767"/>
                </a:lnTo>
                <a:lnTo>
                  <a:pt x="12763595" y="6141932"/>
                </a:lnTo>
                <a:lnTo>
                  <a:pt x="12763595" y="6138767"/>
                </a:lnTo>
                <a:lnTo>
                  <a:pt x="0" y="6138767"/>
                </a:lnTo>
                <a:close/>
              </a:path>
            </a:pathLst>
          </a:custGeom>
          <a:solidFill>
            <a:schemeClr val="accent1">
              <a:alpha val="75000"/>
            </a:schemeClr>
          </a:solidFill>
        </p:spPr>
        <p:txBody>
          <a:bodyPr wrap="square">
            <a:noAutofit/>
          </a:bodyPr>
          <a:lstStyle>
            <a:lvl1pPr marL="0" indent="0">
              <a:buNone/>
              <a:defRPr/>
            </a:lvl1pPr>
          </a:lstStyle>
          <a:p>
            <a:pPr lvl="0"/>
            <a:r>
              <a:rPr lang="nb-NO" dirty="0"/>
              <a:t> </a:t>
            </a:r>
          </a:p>
        </p:txBody>
      </p:sp>
      <p:sp>
        <p:nvSpPr>
          <p:cNvPr id="13" name="Plassholder for tekst 12"/>
          <p:cNvSpPr>
            <a:spLocks noGrp="1"/>
          </p:cNvSpPr>
          <p:nvPr>
            <p:ph type="body" sz="quarter" idx="16" hasCustomPrompt="1"/>
          </p:nvPr>
        </p:nvSpPr>
        <p:spPr>
          <a:xfrm>
            <a:off x="850662" y="763229"/>
            <a:ext cx="4657433" cy="1211870"/>
          </a:xfrm>
        </p:spPr>
        <p:txBody>
          <a:bodyPr>
            <a:normAutofit/>
          </a:bodyPr>
          <a:lstStyle>
            <a:lvl1pPr marL="0" indent="0">
              <a:buNone/>
              <a:defRPr sz="2600">
                <a:solidFill>
                  <a:schemeClr val="bg1"/>
                </a:solidFill>
              </a:defRPr>
            </a:lvl1pPr>
          </a:lstStyle>
          <a:p>
            <a:pPr lvl="0"/>
            <a:r>
              <a:rPr lang="nb-NO" dirty="0"/>
              <a:t>"Sitat"</a:t>
            </a:r>
          </a:p>
        </p:txBody>
      </p:sp>
      <p:sp>
        <p:nvSpPr>
          <p:cNvPr id="16" name="Plassholder for tekst 15"/>
          <p:cNvSpPr>
            <a:spLocks noGrp="1"/>
          </p:cNvSpPr>
          <p:nvPr>
            <p:ph type="body" sz="quarter" idx="17" hasCustomPrompt="1"/>
          </p:nvPr>
        </p:nvSpPr>
        <p:spPr>
          <a:xfrm>
            <a:off x="850661" y="2222897"/>
            <a:ext cx="4657433" cy="292388"/>
          </a:xfrm>
        </p:spPr>
        <p:txBody>
          <a:bodyPr>
            <a:spAutoFit/>
          </a:bodyPr>
          <a:lstStyle>
            <a:lvl1pPr marL="0" indent="0">
              <a:buNone/>
              <a:defRPr sz="1900">
                <a:solidFill>
                  <a:schemeClr val="bg1"/>
                </a:solidFill>
              </a:defRPr>
            </a:lvl1pPr>
          </a:lstStyle>
          <a:p>
            <a:pPr lvl="0"/>
            <a:r>
              <a:rPr lang="nb-NO" dirty="0"/>
              <a:t>- Navn </a:t>
            </a:r>
            <a:r>
              <a:rPr lang="nb-NO" dirty="0" err="1"/>
              <a:t>Navnesen</a:t>
            </a:r>
            <a:r>
              <a:rPr lang="nb-NO" dirty="0"/>
              <a:t>, tittel</a:t>
            </a:r>
          </a:p>
        </p:txBody>
      </p:sp>
      <p:sp>
        <p:nvSpPr>
          <p:cNvPr id="2" name="Date Placeholder 1"/>
          <p:cNvSpPr>
            <a:spLocks noGrp="1"/>
          </p:cNvSpPr>
          <p:nvPr>
            <p:ph type="dt" sz="half" idx="18"/>
          </p:nvPr>
        </p:nvSpPr>
        <p:spPr/>
        <p:txBody>
          <a:bodyPr/>
          <a:lstStyle/>
          <a:p>
            <a:fld id="{5F51FED8-B068-4666-AE4B-B8F534FE3084}" type="datetime1">
              <a:rPr lang="nb-NO" smtClean="0"/>
              <a:t>28.03.2017</a:t>
            </a:fld>
            <a:endParaRPr lang="nb-NO" dirty="0"/>
          </a:p>
        </p:txBody>
      </p:sp>
      <p:sp>
        <p:nvSpPr>
          <p:cNvPr id="3" name="Footer Placeholder 2"/>
          <p:cNvSpPr>
            <a:spLocks noGrp="1"/>
          </p:cNvSpPr>
          <p:nvPr>
            <p:ph type="ftr" sz="quarter" idx="19"/>
          </p:nvPr>
        </p:nvSpPr>
        <p:spPr/>
        <p:txBody>
          <a:bodyPr/>
          <a:lstStyle/>
          <a:p>
            <a:r>
              <a:rPr lang="nb-NO"/>
              <a:t>Presentasjonstittel</a:t>
            </a:r>
            <a:endParaRPr lang="nb-NO" dirty="0"/>
          </a:p>
        </p:txBody>
      </p:sp>
      <p:sp>
        <p:nvSpPr>
          <p:cNvPr id="4" name="Slide Number Placeholder 3"/>
          <p:cNvSpPr>
            <a:spLocks noGrp="1"/>
          </p:cNvSpPr>
          <p:nvPr>
            <p:ph type="sldNum" sz="quarter" idx="20"/>
          </p:nvPr>
        </p:nvSpPr>
        <p:spPr/>
        <p:txBody>
          <a:bodyPr/>
          <a:lstStyle/>
          <a:p>
            <a:fld id="{3A54A065-9207-4827-A25A-4F812882B321}" type="slidenum">
              <a:rPr lang="nb-NO" smtClean="0"/>
              <a:pPr/>
              <a:t>‹#›</a:t>
            </a:fld>
            <a:endParaRPr lang="nb-NO" dirty="0"/>
          </a:p>
        </p:txBody>
      </p:sp>
    </p:spTree>
    <p:extLst>
      <p:ext uri="{BB962C8B-B14F-4D97-AF65-F5344CB8AC3E}">
        <p14:creationId xmlns:p14="http://schemas.microsoft.com/office/powerpoint/2010/main" val="2931906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ktaside">
    <p:spTree>
      <p:nvGrpSpPr>
        <p:cNvPr id="1" name=""/>
        <p:cNvGrpSpPr/>
        <p:nvPr/>
      </p:nvGrpSpPr>
      <p:grpSpPr>
        <a:xfrm>
          <a:off x="0" y="0"/>
          <a:ext cx="0" cy="0"/>
          <a:chOff x="0" y="0"/>
          <a:chExt cx="0" cy="0"/>
        </a:xfrm>
      </p:grpSpPr>
      <p:sp>
        <p:nvSpPr>
          <p:cNvPr id="5" name="Rektangel 4"/>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p>
        </p:txBody>
      </p:sp>
      <p:sp>
        <p:nvSpPr>
          <p:cNvPr id="6" name="Tittel 5"/>
          <p:cNvSpPr>
            <a:spLocks noGrp="1"/>
          </p:cNvSpPr>
          <p:nvPr>
            <p:ph type="title"/>
          </p:nvPr>
        </p:nvSpPr>
        <p:spPr>
          <a:xfrm>
            <a:off x="2565488" y="1113749"/>
            <a:ext cx="6035375" cy="753186"/>
          </a:xfrm>
        </p:spPr>
        <p:txBody>
          <a:bodyPr anchor="b" anchorCtr="0">
            <a:normAutofit/>
          </a:bodyPr>
          <a:lstStyle>
            <a:lvl1pPr>
              <a:defRPr sz="3800">
                <a:solidFill>
                  <a:schemeClr val="accent1"/>
                </a:solidFill>
              </a:defRPr>
            </a:lvl1pPr>
          </a:lstStyle>
          <a:p>
            <a:r>
              <a:rPr lang="en-US"/>
              <a:t>Click to edit Master title style</a:t>
            </a:r>
            <a:endParaRPr lang="nb-NO" dirty="0"/>
          </a:p>
        </p:txBody>
      </p:sp>
      <p:sp>
        <p:nvSpPr>
          <p:cNvPr id="8" name="Plassholder for tekst 7"/>
          <p:cNvSpPr>
            <a:spLocks noGrp="1"/>
          </p:cNvSpPr>
          <p:nvPr>
            <p:ph type="body" sz="quarter" idx="10"/>
          </p:nvPr>
        </p:nvSpPr>
        <p:spPr>
          <a:xfrm>
            <a:off x="2565488" y="1866934"/>
            <a:ext cx="6035375" cy="2885405"/>
          </a:xfrm>
        </p:spPr>
        <p:txBody>
          <a:bodyPr>
            <a:normAutofit/>
          </a:bodyPr>
          <a:lstStyle>
            <a:lvl1pPr marL="0" indent="0">
              <a:buNone/>
              <a:defRPr sz="3800">
                <a:solidFill>
                  <a:schemeClr val="bg1"/>
                </a:solidFill>
              </a:defRPr>
            </a:lvl1pPr>
          </a:lstStyle>
          <a:p>
            <a:pPr lvl="0"/>
            <a:r>
              <a:rPr lang="en-US"/>
              <a:t>Edit Master text styles</a:t>
            </a:r>
          </a:p>
        </p:txBody>
      </p:sp>
      <p:sp>
        <p:nvSpPr>
          <p:cNvPr id="2" name="Date Placeholder 1"/>
          <p:cNvSpPr>
            <a:spLocks noGrp="1"/>
          </p:cNvSpPr>
          <p:nvPr>
            <p:ph type="dt" sz="half" idx="11"/>
          </p:nvPr>
        </p:nvSpPr>
        <p:spPr/>
        <p:txBody>
          <a:bodyPr/>
          <a:lstStyle/>
          <a:p>
            <a:fld id="{5F51FED8-B068-4666-AE4B-B8F534FE3084}" type="datetime1">
              <a:rPr lang="nb-NO" smtClean="0"/>
              <a:t>28.03.2017</a:t>
            </a:fld>
            <a:endParaRPr lang="nb-NO" dirty="0"/>
          </a:p>
        </p:txBody>
      </p:sp>
      <p:sp>
        <p:nvSpPr>
          <p:cNvPr id="3" name="Footer Placeholder 2"/>
          <p:cNvSpPr>
            <a:spLocks noGrp="1"/>
          </p:cNvSpPr>
          <p:nvPr>
            <p:ph type="ftr" sz="quarter" idx="12"/>
          </p:nvPr>
        </p:nvSpPr>
        <p:spPr/>
        <p:txBody>
          <a:bodyPr/>
          <a:lstStyle/>
          <a:p>
            <a:r>
              <a:rPr lang="nb-NO"/>
              <a:t>Presentasjonstittel</a:t>
            </a:r>
            <a:endParaRPr lang="nb-NO" dirty="0"/>
          </a:p>
        </p:txBody>
      </p:sp>
      <p:sp>
        <p:nvSpPr>
          <p:cNvPr id="4" name="Slide Number Placeholder 3"/>
          <p:cNvSpPr>
            <a:spLocks noGrp="1"/>
          </p:cNvSpPr>
          <p:nvPr>
            <p:ph type="sldNum" sz="quarter" idx="13"/>
          </p:nvPr>
        </p:nvSpPr>
        <p:spPr/>
        <p:txBody>
          <a:bodyPr/>
          <a:lstStyle/>
          <a:p>
            <a:fld id="{3A54A065-9207-4827-A25A-4F812882B321}" type="slidenum">
              <a:rPr lang="nb-NO" smtClean="0"/>
              <a:pPr/>
              <a:t>‹#›</a:t>
            </a:fld>
            <a:endParaRPr lang="nb-NO" dirty="0"/>
          </a:p>
        </p:txBody>
      </p:sp>
    </p:spTree>
    <p:extLst>
      <p:ext uri="{BB962C8B-B14F-4D97-AF65-F5344CB8AC3E}">
        <p14:creationId xmlns:p14="http://schemas.microsoft.com/office/powerpoint/2010/main" val="363949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ilofakta">
    <p:spTree>
      <p:nvGrpSpPr>
        <p:cNvPr id="1" name=""/>
        <p:cNvGrpSpPr/>
        <p:nvPr/>
      </p:nvGrpSpPr>
      <p:grpSpPr>
        <a:xfrm>
          <a:off x="0" y="0"/>
          <a:ext cx="0" cy="0"/>
          <a:chOff x="0" y="0"/>
          <a:chExt cx="0" cy="0"/>
        </a:xfrm>
      </p:grpSpPr>
      <p:sp>
        <p:nvSpPr>
          <p:cNvPr id="5" name="Rektangel 4"/>
          <p:cNvSpPr/>
          <p:nvPr userDrawn="1"/>
        </p:nvSpPr>
        <p:spPr>
          <a:xfrm>
            <a:off x="-14289" y="0"/>
            <a:ext cx="5245785"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p>
        </p:txBody>
      </p:sp>
      <p:sp>
        <p:nvSpPr>
          <p:cNvPr id="8" name="Plassholder for tekst 7"/>
          <p:cNvSpPr>
            <a:spLocks noGrp="1"/>
          </p:cNvSpPr>
          <p:nvPr>
            <p:ph type="body" sz="quarter" idx="10"/>
          </p:nvPr>
        </p:nvSpPr>
        <p:spPr>
          <a:xfrm>
            <a:off x="567108" y="1866934"/>
            <a:ext cx="3686983" cy="2885405"/>
          </a:xfrm>
        </p:spPr>
        <p:txBody>
          <a:bodyPr>
            <a:normAutofit/>
          </a:bodyPr>
          <a:lstStyle>
            <a:lvl1pPr marL="0" indent="0">
              <a:buNone/>
              <a:defRPr sz="3800">
                <a:solidFill>
                  <a:schemeClr val="accent1"/>
                </a:solidFill>
              </a:defRPr>
            </a:lvl1pPr>
          </a:lstStyle>
          <a:p>
            <a:pPr lvl="0"/>
            <a:r>
              <a:rPr lang="en-US"/>
              <a:t>Edit Master text styles</a:t>
            </a:r>
          </a:p>
        </p:txBody>
      </p:sp>
      <p:sp>
        <p:nvSpPr>
          <p:cNvPr id="9" name="Plassholder for bilde 8"/>
          <p:cNvSpPr>
            <a:spLocks noGrp="1"/>
          </p:cNvSpPr>
          <p:nvPr>
            <p:ph type="pic" sz="quarter" idx="14"/>
          </p:nvPr>
        </p:nvSpPr>
        <p:spPr>
          <a:xfrm>
            <a:off x="4571703" y="0"/>
            <a:ext cx="4572297" cy="5143500"/>
          </a:xfrm>
          <a:custGeom>
            <a:avLst/>
            <a:gdLst>
              <a:gd name="connsiteX0" fmla="*/ 1440973 w 12191999"/>
              <a:gd name="connsiteY0" fmla="*/ 0 h 13716000"/>
              <a:gd name="connsiteX1" fmla="*/ 12191999 w 12191999"/>
              <a:gd name="connsiteY1" fmla="*/ 0 h 13716000"/>
              <a:gd name="connsiteX2" fmla="*/ 12191999 w 12191999"/>
              <a:gd name="connsiteY2" fmla="*/ 13716000 h 13716000"/>
              <a:gd name="connsiteX3" fmla="*/ 0 w 12191999"/>
              <a:gd name="connsiteY3" fmla="*/ 13716000 h 13716000"/>
              <a:gd name="connsiteX4" fmla="*/ 0 w 12191999"/>
              <a:gd name="connsiteY4" fmla="*/ 1403403 h 13716000"/>
              <a:gd name="connsiteX5" fmla="*/ 793 w 12191999"/>
              <a:gd name="connsiteY5" fmla="*/ 1404176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13716000">
                <a:moveTo>
                  <a:pt x="1440973" y="0"/>
                </a:moveTo>
                <a:lnTo>
                  <a:pt x="12191999" y="0"/>
                </a:lnTo>
                <a:lnTo>
                  <a:pt x="12191999" y="13716000"/>
                </a:lnTo>
                <a:lnTo>
                  <a:pt x="0" y="13716000"/>
                </a:lnTo>
                <a:lnTo>
                  <a:pt x="0" y="1403403"/>
                </a:lnTo>
                <a:lnTo>
                  <a:pt x="793" y="1404176"/>
                </a:lnTo>
                <a:close/>
              </a:path>
            </a:pathLst>
          </a:custGeom>
          <a:solidFill>
            <a:schemeClr val="bg1">
              <a:lumMod val="50000"/>
            </a:schemeClr>
          </a:solidFill>
        </p:spPr>
        <p:txBody>
          <a:bodyPr wrap="square" tIns="270000">
            <a:noAutofit/>
          </a:bodyPr>
          <a:lstStyle>
            <a:lvl1pPr marL="0" indent="0" algn="ctr">
              <a:buNone/>
              <a:defRPr>
                <a:solidFill>
                  <a:schemeClr val="bg1"/>
                </a:solidFill>
              </a:defRPr>
            </a:lvl1pPr>
          </a:lstStyle>
          <a:p>
            <a:r>
              <a:rPr lang="en-US"/>
              <a:t>Click icon to add picture</a:t>
            </a:r>
            <a:endParaRPr lang="nb-NO" dirty="0"/>
          </a:p>
        </p:txBody>
      </p:sp>
      <p:sp>
        <p:nvSpPr>
          <p:cNvPr id="2" name="Date Placeholder 1"/>
          <p:cNvSpPr>
            <a:spLocks noGrp="1"/>
          </p:cNvSpPr>
          <p:nvPr>
            <p:ph type="dt" sz="half" idx="15"/>
          </p:nvPr>
        </p:nvSpPr>
        <p:spPr/>
        <p:txBody>
          <a:bodyPr/>
          <a:lstStyle/>
          <a:p>
            <a:fld id="{5F51FED8-B068-4666-AE4B-B8F534FE3084}" type="datetime1">
              <a:rPr lang="nb-NO" smtClean="0"/>
              <a:t>28.03.2017</a:t>
            </a:fld>
            <a:endParaRPr lang="nb-NO" dirty="0"/>
          </a:p>
        </p:txBody>
      </p:sp>
      <p:sp>
        <p:nvSpPr>
          <p:cNvPr id="3" name="Footer Placeholder 2"/>
          <p:cNvSpPr>
            <a:spLocks noGrp="1"/>
          </p:cNvSpPr>
          <p:nvPr>
            <p:ph type="ftr" sz="quarter" idx="16"/>
          </p:nvPr>
        </p:nvSpPr>
        <p:spPr/>
        <p:txBody>
          <a:bodyPr/>
          <a:lstStyle/>
          <a:p>
            <a:r>
              <a:rPr lang="nb-NO"/>
              <a:t>Presentasjonstittel</a:t>
            </a:r>
            <a:endParaRPr lang="nb-NO" dirty="0"/>
          </a:p>
        </p:txBody>
      </p:sp>
      <p:sp>
        <p:nvSpPr>
          <p:cNvPr id="4" name="Slide Number Placeholder 3"/>
          <p:cNvSpPr>
            <a:spLocks noGrp="1"/>
          </p:cNvSpPr>
          <p:nvPr>
            <p:ph type="sldNum" sz="quarter" idx="17"/>
          </p:nvPr>
        </p:nvSpPr>
        <p:spPr/>
        <p:txBody>
          <a:bodyPr/>
          <a:lstStyle/>
          <a:p>
            <a:fld id="{3A54A065-9207-4827-A25A-4F812882B321}" type="slidenum">
              <a:rPr lang="nb-NO" smtClean="0"/>
              <a:pPr/>
              <a:t>‹#›</a:t>
            </a:fld>
            <a:endParaRPr lang="nb-NO" dirty="0"/>
          </a:p>
        </p:txBody>
      </p:sp>
    </p:spTree>
    <p:extLst>
      <p:ext uri="{BB962C8B-B14F-4D97-AF65-F5344CB8AC3E}">
        <p14:creationId xmlns:p14="http://schemas.microsoft.com/office/powerpoint/2010/main" val="110640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osentfakta">
    <p:spTree>
      <p:nvGrpSpPr>
        <p:cNvPr id="1" name=""/>
        <p:cNvGrpSpPr/>
        <p:nvPr/>
      </p:nvGrpSpPr>
      <p:grpSpPr>
        <a:xfrm>
          <a:off x="0" y="0"/>
          <a:ext cx="0" cy="0"/>
          <a:chOff x="0" y="0"/>
          <a:chExt cx="0" cy="0"/>
        </a:xfrm>
      </p:grpSpPr>
      <p:sp>
        <p:nvSpPr>
          <p:cNvPr id="6" name="Rektangel 5"/>
          <p:cNvSpPr/>
          <p:nvPr userDrawn="1"/>
        </p:nvSpPr>
        <p:spPr>
          <a:xfrm>
            <a:off x="0" y="0"/>
            <a:ext cx="9144000" cy="2571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p>
        </p:txBody>
      </p:sp>
      <p:sp>
        <p:nvSpPr>
          <p:cNvPr id="7" name="Plassholder for bilde 6"/>
          <p:cNvSpPr>
            <a:spLocks noGrp="1"/>
          </p:cNvSpPr>
          <p:nvPr>
            <p:ph type="pic" sz="quarter" idx="11"/>
          </p:nvPr>
        </p:nvSpPr>
        <p:spPr>
          <a:xfrm>
            <a:off x="0" y="1869552"/>
            <a:ext cx="9144000" cy="3273948"/>
          </a:xfrm>
          <a:custGeom>
            <a:avLst/>
            <a:gdLst>
              <a:gd name="connsiteX0" fmla="*/ 0 w 24382412"/>
              <a:gd name="connsiteY0" fmla="*/ 1872530 h 8730529"/>
              <a:gd name="connsiteX1" fmla="*/ 24382412 w 24382412"/>
              <a:gd name="connsiteY1" fmla="*/ 1872530 h 8730529"/>
              <a:gd name="connsiteX2" fmla="*/ 24382412 w 24382412"/>
              <a:gd name="connsiteY2" fmla="*/ 8730529 h 8730529"/>
              <a:gd name="connsiteX3" fmla="*/ 0 w 24382412"/>
              <a:gd name="connsiteY3" fmla="*/ 8730529 h 8730529"/>
              <a:gd name="connsiteX4" fmla="*/ 24382412 w 24382412"/>
              <a:gd name="connsiteY4" fmla="*/ 0 h 8730529"/>
              <a:gd name="connsiteX5" fmla="*/ 24382412 w 24382412"/>
              <a:gd name="connsiteY5" fmla="*/ 1872529 h 8730529"/>
              <a:gd name="connsiteX6" fmla="*/ 22466808 w 24382412"/>
              <a:gd name="connsiteY6" fmla="*/ 1872529 h 873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2412" h="8730529">
                <a:moveTo>
                  <a:pt x="0" y="1872530"/>
                </a:moveTo>
                <a:lnTo>
                  <a:pt x="24382412" y="1872530"/>
                </a:lnTo>
                <a:lnTo>
                  <a:pt x="24382412" y="8730529"/>
                </a:lnTo>
                <a:lnTo>
                  <a:pt x="0" y="8730529"/>
                </a:lnTo>
                <a:close/>
                <a:moveTo>
                  <a:pt x="24382412" y="0"/>
                </a:moveTo>
                <a:lnTo>
                  <a:pt x="24382412" y="1872529"/>
                </a:lnTo>
                <a:lnTo>
                  <a:pt x="22466808" y="1872529"/>
                </a:lnTo>
                <a:close/>
              </a:path>
            </a:pathLst>
          </a:custGeom>
          <a:solidFill>
            <a:schemeClr val="bg1">
              <a:lumMod val="50000"/>
            </a:schemeClr>
          </a:solidFill>
        </p:spPr>
        <p:txBody>
          <a:bodyPr wrap="square" tIns="0" bIns="270000" anchor="b" anchorCtr="0">
            <a:noAutofit/>
          </a:bodyPr>
          <a:lstStyle>
            <a:lvl1pPr marL="0" indent="0" algn="ctr">
              <a:buNone/>
              <a:defRPr i="1">
                <a:solidFill>
                  <a:schemeClr val="bg1"/>
                </a:solidFill>
              </a:defRPr>
            </a:lvl1pPr>
          </a:lstStyle>
          <a:p>
            <a:r>
              <a:rPr lang="en-US"/>
              <a:t>Click icon to add picture</a:t>
            </a:r>
            <a:endParaRPr lang="nb-NO" dirty="0"/>
          </a:p>
        </p:txBody>
      </p:sp>
      <p:sp>
        <p:nvSpPr>
          <p:cNvPr id="8" name="Plassholder for tekst 7"/>
          <p:cNvSpPr>
            <a:spLocks noGrp="1"/>
          </p:cNvSpPr>
          <p:nvPr>
            <p:ph type="body" sz="quarter" idx="10"/>
          </p:nvPr>
        </p:nvSpPr>
        <p:spPr>
          <a:xfrm>
            <a:off x="2869295" y="433671"/>
            <a:ext cx="5571019" cy="1731243"/>
          </a:xfrm>
        </p:spPr>
        <p:txBody>
          <a:bodyPr>
            <a:normAutofit/>
          </a:bodyPr>
          <a:lstStyle>
            <a:lvl1pPr marL="0" indent="0">
              <a:buNone/>
              <a:defRPr sz="3800">
                <a:solidFill>
                  <a:schemeClr val="accent1"/>
                </a:solidFill>
              </a:defRPr>
            </a:lvl1pPr>
          </a:lstStyle>
          <a:p>
            <a:pPr lvl="0"/>
            <a:r>
              <a:rPr lang="en-US"/>
              <a:t>Edit Master text styles</a:t>
            </a:r>
          </a:p>
        </p:txBody>
      </p:sp>
      <p:sp>
        <p:nvSpPr>
          <p:cNvPr id="4" name="Plassholder for tekst 3"/>
          <p:cNvSpPr>
            <a:spLocks noGrp="1"/>
          </p:cNvSpPr>
          <p:nvPr>
            <p:ph type="body" sz="quarter" idx="12" hasCustomPrompt="1"/>
          </p:nvPr>
        </p:nvSpPr>
        <p:spPr>
          <a:xfrm>
            <a:off x="567108" y="281272"/>
            <a:ext cx="2043527" cy="1154162"/>
          </a:xfrm>
        </p:spPr>
        <p:txBody>
          <a:bodyPr>
            <a:spAutoFit/>
          </a:bodyPr>
          <a:lstStyle>
            <a:lvl1pPr marL="0" indent="0">
              <a:buNone/>
              <a:defRPr sz="7500"/>
            </a:lvl1pPr>
          </a:lstStyle>
          <a:p>
            <a:pPr lvl="0"/>
            <a:r>
              <a:rPr lang="nb-NO" dirty="0"/>
              <a:t>XX %</a:t>
            </a:r>
          </a:p>
        </p:txBody>
      </p:sp>
      <p:sp>
        <p:nvSpPr>
          <p:cNvPr id="2" name="Date Placeholder 1"/>
          <p:cNvSpPr>
            <a:spLocks noGrp="1"/>
          </p:cNvSpPr>
          <p:nvPr>
            <p:ph type="dt" sz="half" idx="13"/>
          </p:nvPr>
        </p:nvSpPr>
        <p:spPr/>
        <p:txBody>
          <a:bodyPr/>
          <a:lstStyle/>
          <a:p>
            <a:fld id="{5F51FED8-B068-4666-AE4B-B8F534FE3084}" type="datetime1">
              <a:rPr lang="nb-NO" smtClean="0"/>
              <a:t>28.03.2017</a:t>
            </a:fld>
            <a:endParaRPr lang="nb-NO" dirty="0"/>
          </a:p>
        </p:txBody>
      </p:sp>
      <p:sp>
        <p:nvSpPr>
          <p:cNvPr id="3" name="Footer Placeholder 2"/>
          <p:cNvSpPr>
            <a:spLocks noGrp="1"/>
          </p:cNvSpPr>
          <p:nvPr>
            <p:ph type="ftr" sz="quarter" idx="14"/>
          </p:nvPr>
        </p:nvSpPr>
        <p:spPr/>
        <p:txBody>
          <a:bodyPr/>
          <a:lstStyle/>
          <a:p>
            <a:r>
              <a:rPr lang="nb-NO"/>
              <a:t>Presentasjonstittel</a:t>
            </a:r>
            <a:endParaRPr lang="nb-NO" dirty="0"/>
          </a:p>
        </p:txBody>
      </p:sp>
      <p:sp>
        <p:nvSpPr>
          <p:cNvPr id="5" name="Slide Number Placeholder 4"/>
          <p:cNvSpPr>
            <a:spLocks noGrp="1"/>
          </p:cNvSpPr>
          <p:nvPr>
            <p:ph type="sldNum" sz="quarter" idx="15"/>
          </p:nvPr>
        </p:nvSpPr>
        <p:spPr/>
        <p:txBody>
          <a:bodyPr/>
          <a:lstStyle/>
          <a:p>
            <a:fld id="{3A54A065-9207-4827-A25A-4F812882B321}" type="slidenum">
              <a:rPr lang="nb-NO" smtClean="0"/>
              <a:pPr/>
              <a:t>‹#›</a:t>
            </a:fld>
            <a:endParaRPr lang="nb-NO" dirty="0"/>
          </a:p>
        </p:txBody>
      </p:sp>
    </p:spTree>
    <p:extLst>
      <p:ext uri="{BB962C8B-B14F-4D97-AF65-F5344CB8AC3E}">
        <p14:creationId xmlns:p14="http://schemas.microsoft.com/office/powerpoint/2010/main" val="229638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ningsbil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pic>
        <p:nvPicPr>
          <p:cNvPr id="12" name="Bil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445041" cy="1143002"/>
          </a:xfrm>
          <a:prstGeom prst="rect">
            <a:avLst/>
          </a:prstGeom>
        </p:spPr>
      </p:pic>
    </p:spTree>
    <p:extLst>
      <p:ext uri="{BB962C8B-B14F-4D97-AF65-F5344CB8AC3E}">
        <p14:creationId xmlns:p14="http://schemas.microsoft.com/office/powerpoint/2010/main" val="2874856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akk for idag!">
    <p:spTree>
      <p:nvGrpSpPr>
        <p:cNvPr id="1" name=""/>
        <p:cNvGrpSpPr/>
        <p:nvPr/>
      </p:nvGrpSpPr>
      <p:grpSpPr>
        <a:xfrm>
          <a:off x="0" y="0"/>
          <a:ext cx="0" cy="0"/>
          <a:chOff x="0" y="0"/>
          <a:chExt cx="0" cy="0"/>
        </a:xfrm>
      </p:grpSpPr>
      <p:sp>
        <p:nvSpPr>
          <p:cNvPr id="19" name="Rektangel 18"/>
          <p:cNvSpPr/>
          <p:nvPr userDrawn="1"/>
        </p:nvSpPr>
        <p:spPr>
          <a:xfrm>
            <a:off x="0" y="0"/>
            <a:ext cx="9144000" cy="257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p>
        </p:txBody>
      </p:sp>
      <p:sp>
        <p:nvSpPr>
          <p:cNvPr id="18" name="Frihåndsform: figur 17"/>
          <p:cNvSpPr/>
          <p:nvPr userDrawn="1"/>
        </p:nvSpPr>
        <p:spPr>
          <a:xfrm>
            <a:off x="0" y="1869552"/>
            <a:ext cx="9144000" cy="3273949"/>
          </a:xfrm>
          <a:custGeom>
            <a:avLst/>
            <a:gdLst>
              <a:gd name="connsiteX0" fmla="*/ 0 w 24382412"/>
              <a:gd name="connsiteY0" fmla="*/ 1872531 h 8730531"/>
              <a:gd name="connsiteX1" fmla="*/ 24382412 w 24382412"/>
              <a:gd name="connsiteY1" fmla="*/ 1872531 h 8730531"/>
              <a:gd name="connsiteX2" fmla="*/ 24382412 w 24382412"/>
              <a:gd name="connsiteY2" fmla="*/ 8730531 h 8730531"/>
              <a:gd name="connsiteX3" fmla="*/ 0 w 24382412"/>
              <a:gd name="connsiteY3" fmla="*/ 8730531 h 8730531"/>
              <a:gd name="connsiteX4" fmla="*/ 24382412 w 24382412"/>
              <a:gd name="connsiteY4" fmla="*/ 0 h 8730531"/>
              <a:gd name="connsiteX5" fmla="*/ 24382412 w 24382412"/>
              <a:gd name="connsiteY5" fmla="*/ 1872530 h 8730531"/>
              <a:gd name="connsiteX6" fmla="*/ 22466808 w 24382412"/>
              <a:gd name="connsiteY6" fmla="*/ 1872530 h 873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2412" h="8730531">
                <a:moveTo>
                  <a:pt x="0" y="1872531"/>
                </a:moveTo>
                <a:lnTo>
                  <a:pt x="24382412" y="1872531"/>
                </a:lnTo>
                <a:lnTo>
                  <a:pt x="24382412" y="8730531"/>
                </a:lnTo>
                <a:lnTo>
                  <a:pt x="0" y="8730531"/>
                </a:lnTo>
                <a:close/>
                <a:moveTo>
                  <a:pt x="24382412" y="0"/>
                </a:moveTo>
                <a:lnTo>
                  <a:pt x="24382412" y="1872530"/>
                </a:lnTo>
                <a:lnTo>
                  <a:pt x="22466808" y="18725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nb-NO">
              <a:solidFill>
                <a:schemeClr val="bg1"/>
              </a:solidFill>
            </a:endParaRPr>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445041" cy="1143002"/>
          </a:xfrm>
          <a:prstGeom prst="rect">
            <a:avLst/>
          </a:prstGeom>
        </p:spPr>
      </p:pic>
      <p:sp>
        <p:nvSpPr>
          <p:cNvPr id="7" name="TekstSylinder 6"/>
          <p:cNvSpPr txBox="1"/>
          <p:nvPr userDrawn="1"/>
        </p:nvSpPr>
        <p:spPr>
          <a:xfrm>
            <a:off x="567108" y="3025324"/>
            <a:ext cx="6857999" cy="461665"/>
          </a:xfrm>
          <a:prstGeom prst="rect">
            <a:avLst/>
          </a:prstGeom>
          <a:noFill/>
        </p:spPr>
        <p:txBody>
          <a:bodyPr wrap="square" lIns="0" tIns="0" rIns="0" bIns="0" rtlCol="0">
            <a:spAutoFit/>
          </a:bodyPr>
          <a:lstStyle/>
          <a:p>
            <a:r>
              <a:rPr lang="nb-NO" sz="3000" dirty="0">
                <a:solidFill>
                  <a:schemeClr val="bg1"/>
                </a:solidFill>
              </a:rPr>
              <a:t>Takk for </a:t>
            </a:r>
            <a:r>
              <a:rPr lang="nb-NO" sz="3000" dirty="0" err="1">
                <a:solidFill>
                  <a:schemeClr val="bg1"/>
                </a:solidFill>
              </a:rPr>
              <a:t>idag</a:t>
            </a:r>
            <a:r>
              <a:rPr lang="nb-NO" sz="3000" dirty="0">
                <a:solidFill>
                  <a:schemeClr val="bg1"/>
                </a:solidFill>
              </a:rPr>
              <a:t>!</a:t>
            </a:r>
          </a:p>
        </p:txBody>
      </p:sp>
    </p:spTree>
    <p:extLst>
      <p:ext uri="{BB962C8B-B14F-4D97-AF65-F5344CB8AC3E}">
        <p14:creationId xmlns:p14="http://schemas.microsoft.com/office/powerpoint/2010/main" val="1562426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393C97-0932-4B46-9B85-727222F524BB}" type="datetime1">
              <a:rPr lang="nb-NO" smtClean="0"/>
              <a:t>28.03.2017</a:t>
            </a:fld>
            <a:endParaRPr lang="nb-NO"/>
          </a:p>
        </p:txBody>
      </p:sp>
      <p:sp>
        <p:nvSpPr>
          <p:cNvPr id="4" name="Footer Placeholder 3"/>
          <p:cNvSpPr>
            <a:spLocks noGrp="1"/>
          </p:cNvSpPr>
          <p:nvPr>
            <p:ph type="ftr" sz="quarter" idx="11"/>
          </p:nvPr>
        </p:nvSpPr>
        <p:spPr/>
        <p:txBody>
          <a:bodyPr/>
          <a:lstStyle/>
          <a:p>
            <a:r>
              <a:rPr lang="nb-NO"/>
              <a:t>Presentasjonstittel</a:t>
            </a:r>
          </a:p>
        </p:txBody>
      </p:sp>
      <p:sp>
        <p:nvSpPr>
          <p:cNvPr id="5" name="Slide Number Placeholder 4"/>
          <p:cNvSpPr>
            <a:spLocks noGrp="1"/>
          </p:cNvSpPr>
          <p:nvPr>
            <p:ph type="sldNum" sz="quarter" idx="12"/>
          </p:nvPr>
        </p:nvSpPr>
        <p:spPr/>
        <p:txBody>
          <a:bodyPr/>
          <a:lstStyle/>
          <a:p>
            <a:fld id="{3A54A065-9207-4827-A25A-4F812882B321}" type="slidenum">
              <a:rPr lang="nb-NO" smtClean="0"/>
              <a:t>‹#›</a:t>
            </a:fld>
            <a:endParaRPr lang="nb-NO"/>
          </a:p>
        </p:txBody>
      </p:sp>
    </p:spTree>
    <p:extLst>
      <p:ext uri="{BB962C8B-B14F-4D97-AF65-F5344CB8AC3E}">
        <p14:creationId xmlns:p14="http://schemas.microsoft.com/office/powerpoint/2010/main" val="135656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DA387-EE80-4F11-BF62-59C5AF3AAA10}" type="datetime1">
              <a:rPr lang="nb-NO" smtClean="0"/>
              <a:t>28.03.2017</a:t>
            </a:fld>
            <a:endParaRPr lang="nb-NO"/>
          </a:p>
        </p:txBody>
      </p:sp>
      <p:sp>
        <p:nvSpPr>
          <p:cNvPr id="3" name="Footer Placeholder 2"/>
          <p:cNvSpPr>
            <a:spLocks noGrp="1"/>
          </p:cNvSpPr>
          <p:nvPr>
            <p:ph type="ftr" sz="quarter" idx="11"/>
          </p:nvPr>
        </p:nvSpPr>
        <p:spPr/>
        <p:txBody>
          <a:bodyPr/>
          <a:lstStyle/>
          <a:p>
            <a:r>
              <a:rPr lang="nb-NO"/>
              <a:t>Presentasjonstittel</a:t>
            </a:r>
          </a:p>
        </p:txBody>
      </p:sp>
      <p:sp>
        <p:nvSpPr>
          <p:cNvPr id="4" name="Slide Number Placeholder 3"/>
          <p:cNvSpPr>
            <a:spLocks noGrp="1"/>
          </p:cNvSpPr>
          <p:nvPr>
            <p:ph type="sldNum" sz="quarter" idx="12"/>
          </p:nvPr>
        </p:nvSpPr>
        <p:spPr/>
        <p:txBody>
          <a:bodyPr/>
          <a:lstStyle/>
          <a:p>
            <a:fld id="{3A54A065-9207-4827-A25A-4F812882B321}" type="slidenum">
              <a:rPr lang="nb-NO" smtClean="0"/>
              <a:t>‹#›</a:t>
            </a:fld>
            <a:endParaRPr lang="nb-NO"/>
          </a:p>
        </p:txBody>
      </p:sp>
    </p:spTree>
    <p:extLst>
      <p:ext uri="{BB962C8B-B14F-4D97-AF65-F5344CB8AC3E}">
        <p14:creationId xmlns:p14="http://schemas.microsoft.com/office/powerpoint/2010/main" val="274279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content (STANDARD)">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Date Placeholder 3"/>
          <p:cNvSpPr>
            <a:spLocks noGrp="1"/>
          </p:cNvSpPr>
          <p:nvPr>
            <p:ph type="dt" sz="half" idx="10"/>
          </p:nvPr>
        </p:nvSpPr>
        <p:spPr/>
        <p:txBody>
          <a:bodyPr/>
          <a:lstStyle/>
          <a:p>
            <a:fld id="{33B93656-CCDB-4C21-9950-DEAAFD9D979D}" type="datetime1">
              <a:rPr lang="nb-NO" smtClean="0"/>
              <a:t>28.03.2017</a:t>
            </a:fld>
            <a:endParaRPr lang="nb-NO" dirty="0"/>
          </a:p>
        </p:txBody>
      </p:sp>
      <p:sp>
        <p:nvSpPr>
          <p:cNvPr id="5" name="Footer Placeholder 4"/>
          <p:cNvSpPr>
            <a:spLocks noGrp="1"/>
          </p:cNvSpPr>
          <p:nvPr>
            <p:ph type="ftr" sz="quarter" idx="11"/>
          </p:nvPr>
        </p:nvSpPr>
        <p:spPr/>
        <p:txBody>
          <a:bodyPr/>
          <a:lstStyle/>
          <a:p>
            <a:r>
              <a:rPr lang="nb-NO"/>
              <a:t>Kilde: Sissel Flesland Markedsinformasjoner AS / Norges sjømatråd</a:t>
            </a:r>
            <a:endParaRPr lang="nb-NO" dirty="0"/>
          </a:p>
        </p:txBody>
      </p:sp>
      <p:sp>
        <p:nvSpPr>
          <p:cNvPr id="6" name="Slide Number Placeholder 5"/>
          <p:cNvSpPr>
            <a:spLocks noGrp="1"/>
          </p:cNvSpPr>
          <p:nvPr>
            <p:ph type="sldNum" sz="quarter" idx="12"/>
          </p:nvPr>
        </p:nvSpPr>
        <p:spPr/>
        <p:txBody>
          <a:bodyPr/>
          <a:lstStyle/>
          <a:p>
            <a:fld id="{FAE2FDC2-7282-4544-9AE8-F4B0A113FF7D}" type="slidenum">
              <a:rPr lang="nb-NO" smtClean="0"/>
              <a:pPr/>
              <a:t>‹#›</a:t>
            </a:fld>
            <a:endParaRPr lang="nb-NO" dirty="0"/>
          </a:p>
        </p:txBody>
      </p:sp>
      <p:sp>
        <p:nvSpPr>
          <p:cNvPr id="7" name="Title 1"/>
          <p:cNvSpPr>
            <a:spLocks noGrp="1"/>
          </p:cNvSpPr>
          <p:nvPr>
            <p:ph type="title" hasCustomPrompt="1"/>
          </p:nvPr>
        </p:nvSpPr>
        <p:spPr>
          <a:xfrm>
            <a:off x="827584" y="303498"/>
            <a:ext cx="7941568" cy="569352"/>
          </a:xfrm>
        </p:spPr>
        <p:txBody>
          <a:bodyPr/>
          <a:lstStyle>
            <a:lvl1pPr algn="l">
              <a:defRPr/>
            </a:lvl1pPr>
          </a:lstStyle>
          <a:p>
            <a:r>
              <a:rPr lang="en-GB" noProof="0" dirty="0"/>
              <a:t>Click to add title</a:t>
            </a:r>
          </a:p>
        </p:txBody>
      </p:sp>
      <p:cxnSp>
        <p:nvCxnSpPr>
          <p:cNvPr id="8" name="Straight Connector 7"/>
          <p:cNvCxnSpPr/>
          <p:nvPr/>
        </p:nvCxnSpPr>
        <p:spPr>
          <a:xfrm>
            <a:off x="539552" y="303498"/>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552" y="897564"/>
            <a:ext cx="8208912"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74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tel - Genere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le 1"/>
          <p:cNvSpPr>
            <a:spLocks noGrp="1"/>
          </p:cNvSpPr>
          <p:nvPr userDrawn="1">
            <p:ph type="ctrTitle" hasCustomPrompt="1"/>
          </p:nvPr>
        </p:nvSpPr>
        <p:spPr>
          <a:xfrm>
            <a:off x="567108" y="3025324"/>
            <a:ext cx="6858000" cy="923330"/>
          </a:xfrm>
        </p:spPr>
        <p:txBody>
          <a:bodyPr anchor="t" anchorCtr="0">
            <a:normAutofit/>
          </a:bodyPr>
          <a:lstStyle>
            <a:lvl1pPr algn="l">
              <a:defRPr sz="3000">
                <a:solidFill>
                  <a:schemeClr val="bg1"/>
                </a:solidFill>
              </a:defRPr>
            </a:lvl1pPr>
          </a:lstStyle>
          <a:p>
            <a:r>
              <a:rPr lang="nb-NO" dirty="0"/>
              <a:t>Klikk for å </a:t>
            </a:r>
            <a:br>
              <a:rPr lang="nb-NO" dirty="0"/>
            </a:br>
            <a:r>
              <a:rPr lang="nb-NO" dirty="0"/>
              <a:t>redigere tittelstil</a:t>
            </a:r>
            <a:endParaRPr lang="en-US" dirty="0"/>
          </a:p>
        </p:txBody>
      </p:sp>
    </p:spTree>
    <p:extLst>
      <p:ext uri="{BB962C8B-B14F-4D97-AF65-F5344CB8AC3E}">
        <p14:creationId xmlns:p14="http://schemas.microsoft.com/office/powerpoint/2010/main" val="394670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Large pictur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32000" y="1350000"/>
            <a:ext cx="3837600" cy="3258900"/>
          </a:xfrm>
        </p:spPr>
        <p:txBody>
          <a:body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8"/>
          <p:cNvSpPr>
            <a:spLocks noGrp="1"/>
          </p:cNvSpPr>
          <p:nvPr>
            <p:ph type="pic" sz="quarter" idx="10" hasCustomPrompt="1"/>
          </p:nvPr>
        </p:nvSpPr>
        <p:spPr>
          <a:xfrm>
            <a:off x="0" y="-1"/>
            <a:ext cx="4572000" cy="5143500"/>
          </a:xfrm>
        </p:spPr>
        <p:txBody>
          <a:bodyPr/>
          <a:lstStyle>
            <a:lvl1pPr>
              <a:defRPr/>
            </a:lvl1pPr>
          </a:lstStyle>
          <a:p>
            <a:r>
              <a:rPr lang="en-GB" noProof="0" dirty="0"/>
              <a:t>Click icon to add picture</a:t>
            </a:r>
          </a:p>
        </p:txBody>
      </p:sp>
      <p:sp>
        <p:nvSpPr>
          <p:cNvPr id="5" name="Title 1"/>
          <p:cNvSpPr>
            <a:spLocks noGrp="1"/>
          </p:cNvSpPr>
          <p:nvPr>
            <p:ph type="title" hasCustomPrompt="1"/>
          </p:nvPr>
        </p:nvSpPr>
        <p:spPr>
          <a:xfrm>
            <a:off x="5076056" y="519522"/>
            <a:ext cx="3693096" cy="569352"/>
          </a:xfrm>
        </p:spPr>
        <p:txBody>
          <a:bodyPr/>
          <a:lstStyle>
            <a:lvl1pPr algn="l">
              <a:defRPr/>
            </a:lvl1pPr>
          </a:lstStyle>
          <a:p>
            <a:r>
              <a:rPr lang="en-GB" noProof="0" dirty="0"/>
              <a:t>Click to add title</a:t>
            </a:r>
          </a:p>
        </p:txBody>
      </p:sp>
      <p:cxnSp>
        <p:nvCxnSpPr>
          <p:cNvPr id="6" name="Straight Connector 5"/>
          <p:cNvCxnSpPr/>
          <p:nvPr/>
        </p:nvCxnSpPr>
        <p:spPr>
          <a:xfrm>
            <a:off x="4849172" y="519522"/>
            <a:ext cx="3899293"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849172" y="1113588"/>
            <a:ext cx="3899293" cy="0"/>
          </a:xfrm>
          <a:prstGeom prst="line">
            <a:avLst/>
          </a:prstGeom>
          <a:ln w="889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tel - Generell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le 1"/>
          <p:cNvSpPr>
            <a:spLocks noGrp="1"/>
          </p:cNvSpPr>
          <p:nvPr>
            <p:ph type="ctrTitle" hasCustomPrompt="1"/>
          </p:nvPr>
        </p:nvSpPr>
        <p:spPr>
          <a:xfrm>
            <a:off x="567108" y="1051332"/>
            <a:ext cx="6858000" cy="923330"/>
          </a:xfrm>
        </p:spPr>
        <p:txBody>
          <a:bodyPr anchor="t" anchorCtr="0">
            <a:normAutofit/>
          </a:bodyPr>
          <a:lstStyle>
            <a:lvl1pPr algn="l">
              <a:defRPr sz="3000">
                <a:solidFill>
                  <a:schemeClr val="bg1"/>
                </a:solidFill>
              </a:defRPr>
            </a:lvl1pPr>
          </a:lstStyle>
          <a:p>
            <a:r>
              <a:rPr lang="nb-NO" dirty="0"/>
              <a:t>Klikk for å </a:t>
            </a:r>
            <a:br>
              <a:rPr lang="nb-NO" dirty="0"/>
            </a:br>
            <a:r>
              <a:rPr lang="nb-NO" dirty="0"/>
              <a:t>redigere tittelstil</a:t>
            </a:r>
            <a:endParaRPr lang="en-US" dirty="0"/>
          </a:p>
        </p:txBody>
      </p:sp>
    </p:spTree>
    <p:extLst>
      <p:ext uri="{BB962C8B-B14F-4D97-AF65-F5344CB8AC3E}">
        <p14:creationId xmlns:p14="http://schemas.microsoft.com/office/powerpoint/2010/main" val="256301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tel - Generel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 name="Title 1"/>
          <p:cNvSpPr>
            <a:spLocks noGrp="1"/>
          </p:cNvSpPr>
          <p:nvPr userDrawn="1">
            <p:ph type="ctrTitle" hasCustomPrompt="1"/>
          </p:nvPr>
        </p:nvSpPr>
        <p:spPr>
          <a:xfrm>
            <a:off x="567108" y="3025324"/>
            <a:ext cx="6858000" cy="923330"/>
          </a:xfrm>
        </p:spPr>
        <p:txBody>
          <a:bodyPr anchor="t" anchorCtr="0">
            <a:normAutofit/>
          </a:bodyPr>
          <a:lstStyle>
            <a:lvl1pPr algn="l">
              <a:defRPr sz="3000">
                <a:solidFill>
                  <a:schemeClr val="bg1"/>
                </a:solidFill>
              </a:defRPr>
            </a:lvl1pPr>
          </a:lstStyle>
          <a:p>
            <a:r>
              <a:rPr lang="nb-NO" dirty="0"/>
              <a:t>Klikk for å </a:t>
            </a:r>
            <a:br>
              <a:rPr lang="nb-NO" dirty="0"/>
            </a:br>
            <a:r>
              <a:rPr lang="nb-NO" dirty="0"/>
              <a:t>redigere tittelstil</a:t>
            </a:r>
            <a:endParaRPr lang="en-US" dirty="0"/>
          </a:p>
        </p:txBody>
      </p:sp>
    </p:spTree>
    <p:extLst>
      <p:ext uri="{BB962C8B-B14F-4D97-AF65-F5344CB8AC3E}">
        <p14:creationId xmlns:p14="http://schemas.microsoft.com/office/powerpoint/2010/main" val="182485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teks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0" indent="0">
              <a:buNone/>
              <a:defRPr sz="2300"/>
            </a:lvl1pPr>
            <a:lvl2pPr marL="270000" indent="0">
              <a:buNone/>
              <a:defRPr/>
            </a:lvl2pPr>
            <a:lvl3pPr marL="540000" indent="0">
              <a:buNone/>
              <a:defRPr/>
            </a:lvl3pPr>
            <a:lvl4pPr marL="810000" indent="0">
              <a:buNone/>
              <a:defRPr/>
            </a:lvl4pPr>
            <a:lvl5pPr marL="1080000" indent="0">
              <a:buNone/>
              <a:defRPr/>
            </a:lvl5pPr>
          </a:lstStyle>
          <a:p>
            <a:pPr lvl="0"/>
            <a:r>
              <a:rPr lang="en-US"/>
              <a:t>Edit Master text styles</a:t>
            </a:r>
          </a:p>
        </p:txBody>
      </p:sp>
      <p:sp>
        <p:nvSpPr>
          <p:cNvPr id="4" name="Date Placeholder 3"/>
          <p:cNvSpPr>
            <a:spLocks noGrp="1"/>
          </p:cNvSpPr>
          <p:nvPr>
            <p:ph type="dt" sz="half" idx="10"/>
          </p:nvPr>
        </p:nvSpPr>
        <p:spPr/>
        <p:txBody>
          <a:bodyPr/>
          <a:lstStyle/>
          <a:p>
            <a:fld id="{E47CC827-78FF-4A7B-A4E3-1BD73C4C1332}" type="datetime1">
              <a:rPr lang="nb-NO" smtClean="0"/>
              <a:t>28.03.2017</a:t>
            </a:fld>
            <a:endParaRPr lang="nb-NO"/>
          </a:p>
        </p:txBody>
      </p:sp>
      <p:sp>
        <p:nvSpPr>
          <p:cNvPr id="5" name="Footer Placeholder 4"/>
          <p:cNvSpPr>
            <a:spLocks noGrp="1"/>
          </p:cNvSpPr>
          <p:nvPr>
            <p:ph type="ftr" sz="quarter" idx="11"/>
          </p:nvPr>
        </p:nvSpPr>
        <p:spPr/>
        <p:txBody>
          <a:bodyPr/>
          <a:lstStyle/>
          <a:p>
            <a:r>
              <a:rPr lang="nb-NO"/>
              <a:t>Presentasjonstittel</a:t>
            </a:r>
          </a:p>
        </p:txBody>
      </p:sp>
      <p:sp>
        <p:nvSpPr>
          <p:cNvPr id="6" name="Slide Number Placeholder 5"/>
          <p:cNvSpPr>
            <a:spLocks noGrp="1"/>
          </p:cNvSpPr>
          <p:nvPr>
            <p:ph type="sldNum" sz="quarter" idx="12"/>
          </p:nvPr>
        </p:nvSpPr>
        <p:spPr/>
        <p:txBody>
          <a:bodyPr/>
          <a:lstStyle/>
          <a:p>
            <a:fld id="{3A54A065-9207-4827-A25A-4F812882B321}" type="slidenum">
              <a:rPr lang="nb-NO" smtClean="0"/>
              <a:t>‹#›</a:t>
            </a:fld>
            <a:endParaRPr lang="nb-NO"/>
          </a:p>
        </p:txBody>
      </p:sp>
      <p:sp>
        <p:nvSpPr>
          <p:cNvPr id="7" name="Title 6"/>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400709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ktlis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405000" indent="-405000">
              <a:defRPr sz="2300"/>
            </a:lvl1pPr>
            <a:lvl2pPr marL="810000" indent="-405000">
              <a:defRPr sz="2000"/>
            </a:lvl2pPr>
            <a:lvl3pPr marL="1215000" indent="-405000">
              <a:defRPr sz="1800"/>
            </a:lvl3pPr>
            <a:lvl4pPr marL="1620000" indent="-405000">
              <a:defRPr sz="1700"/>
            </a:lvl4pPr>
            <a:lvl5pPr marL="2025000" indent="-405000">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5FD55-5936-4FE9-BF87-7752C106427C}" type="datetime1">
              <a:rPr lang="nb-NO" smtClean="0"/>
              <a:t>28.03.2017</a:t>
            </a:fld>
            <a:endParaRPr lang="nb-NO"/>
          </a:p>
        </p:txBody>
      </p:sp>
      <p:sp>
        <p:nvSpPr>
          <p:cNvPr id="5" name="Footer Placeholder 4"/>
          <p:cNvSpPr>
            <a:spLocks noGrp="1"/>
          </p:cNvSpPr>
          <p:nvPr>
            <p:ph type="ftr" sz="quarter" idx="11"/>
          </p:nvPr>
        </p:nvSpPr>
        <p:spPr/>
        <p:txBody>
          <a:bodyPr/>
          <a:lstStyle/>
          <a:p>
            <a:r>
              <a:rPr lang="nb-NO"/>
              <a:t>Presentasjonstittel</a:t>
            </a:r>
          </a:p>
        </p:txBody>
      </p:sp>
      <p:sp>
        <p:nvSpPr>
          <p:cNvPr id="6" name="Slide Number Placeholder 5"/>
          <p:cNvSpPr>
            <a:spLocks noGrp="1"/>
          </p:cNvSpPr>
          <p:nvPr>
            <p:ph type="sldNum" sz="quarter" idx="12"/>
          </p:nvPr>
        </p:nvSpPr>
        <p:spPr/>
        <p:txBody>
          <a:bodyPr/>
          <a:lstStyle/>
          <a:p>
            <a:fld id="{3A54A065-9207-4827-A25A-4F812882B321}" type="slidenum">
              <a:rPr lang="nb-NO" smtClean="0"/>
              <a:t>‹#›</a:t>
            </a:fld>
            <a:endParaRPr lang="nb-NO"/>
          </a:p>
        </p:txBody>
      </p:sp>
      <p:sp>
        <p:nvSpPr>
          <p:cNvPr id="7" name="Title 6"/>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06631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8D67E8-4C46-4E4E-8CAF-97E596CAC397}" type="datetime1">
              <a:rPr lang="nb-NO" smtClean="0"/>
              <a:t>28.03.2017</a:t>
            </a:fld>
            <a:endParaRPr lang="nb-NO"/>
          </a:p>
        </p:txBody>
      </p:sp>
      <p:sp>
        <p:nvSpPr>
          <p:cNvPr id="5" name="Footer Placeholder 4"/>
          <p:cNvSpPr>
            <a:spLocks noGrp="1"/>
          </p:cNvSpPr>
          <p:nvPr>
            <p:ph type="ftr" sz="quarter" idx="11"/>
          </p:nvPr>
        </p:nvSpPr>
        <p:spPr/>
        <p:txBody>
          <a:bodyPr/>
          <a:lstStyle/>
          <a:p>
            <a:r>
              <a:rPr lang="nb-NO"/>
              <a:t>Presentasjonstittel</a:t>
            </a:r>
          </a:p>
        </p:txBody>
      </p:sp>
      <p:sp>
        <p:nvSpPr>
          <p:cNvPr id="6" name="Slide Number Placeholder 5"/>
          <p:cNvSpPr>
            <a:spLocks noGrp="1"/>
          </p:cNvSpPr>
          <p:nvPr>
            <p:ph type="sldNum" sz="quarter" idx="12"/>
          </p:nvPr>
        </p:nvSpPr>
        <p:spPr/>
        <p:txBody>
          <a:bodyPr/>
          <a:lstStyle/>
          <a:p>
            <a:fld id="{3A54A065-9207-4827-A25A-4F812882B321}" type="slidenum">
              <a:rPr lang="nb-NO" smtClean="0"/>
              <a:t>‹#›</a:t>
            </a:fld>
            <a:endParaRPr lang="nb-NO"/>
          </a:p>
        </p:txBody>
      </p:sp>
      <p:sp>
        <p:nvSpPr>
          <p:cNvPr id="7" name="Title 6"/>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14743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C58883C-1176-4BA4-BE70-B35A0E75243C}" type="datetime1">
              <a:rPr lang="nb-NO" smtClean="0"/>
              <a:t>28.03.2017</a:t>
            </a:fld>
            <a:endParaRPr lang="nb-NO"/>
          </a:p>
        </p:txBody>
      </p:sp>
      <p:sp>
        <p:nvSpPr>
          <p:cNvPr id="6" name="Footer Placeholder 5"/>
          <p:cNvSpPr>
            <a:spLocks noGrp="1"/>
          </p:cNvSpPr>
          <p:nvPr>
            <p:ph type="ftr" sz="quarter" idx="11"/>
          </p:nvPr>
        </p:nvSpPr>
        <p:spPr/>
        <p:txBody>
          <a:bodyPr/>
          <a:lstStyle/>
          <a:p>
            <a:r>
              <a:rPr lang="nb-NO"/>
              <a:t>Presentasjonstittel</a:t>
            </a:r>
          </a:p>
        </p:txBody>
      </p:sp>
      <p:sp>
        <p:nvSpPr>
          <p:cNvPr id="7" name="Slide Number Placeholder 6"/>
          <p:cNvSpPr>
            <a:spLocks noGrp="1"/>
          </p:cNvSpPr>
          <p:nvPr>
            <p:ph type="sldNum" sz="quarter" idx="12"/>
          </p:nvPr>
        </p:nvSpPr>
        <p:spPr/>
        <p:txBody>
          <a:bodyPr/>
          <a:lstStyle/>
          <a:p>
            <a:fld id="{3A54A065-9207-4827-A25A-4F812882B321}" type="slidenum">
              <a:rPr lang="nb-NO" smtClean="0"/>
              <a:t>‹#›</a:t>
            </a:fld>
            <a:endParaRPr lang="nb-NO"/>
          </a:p>
        </p:txBody>
      </p:sp>
      <p:sp>
        <p:nvSpPr>
          <p:cNvPr id="8" name="Content Placeholder 2"/>
          <p:cNvSpPr>
            <a:spLocks noGrp="1"/>
          </p:cNvSpPr>
          <p:nvPr>
            <p:ph idx="1"/>
          </p:nvPr>
        </p:nvSpPr>
        <p:spPr>
          <a:xfrm>
            <a:off x="4860923" y="1350683"/>
            <a:ext cx="3713206" cy="26525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567108" y="1350469"/>
            <a:ext cx="3713206" cy="26525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0727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F6FA58B-593D-4EFE-AF0B-92F0B89A8559}" type="datetime1">
              <a:rPr lang="nb-NO" smtClean="0"/>
              <a:t>28.03.2017</a:t>
            </a:fld>
            <a:endParaRPr lang="nb-NO"/>
          </a:p>
        </p:txBody>
      </p:sp>
      <p:sp>
        <p:nvSpPr>
          <p:cNvPr id="6" name="Footer Placeholder 5"/>
          <p:cNvSpPr>
            <a:spLocks noGrp="1"/>
          </p:cNvSpPr>
          <p:nvPr>
            <p:ph type="ftr" sz="quarter" idx="11"/>
          </p:nvPr>
        </p:nvSpPr>
        <p:spPr/>
        <p:txBody>
          <a:bodyPr/>
          <a:lstStyle/>
          <a:p>
            <a:r>
              <a:rPr lang="nb-NO"/>
              <a:t>Presentasjonstittel</a:t>
            </a:r>
          </a:p>
        </p:txBody>
      </p:sp>
      <p:sp>
        <p:nvSpPr>
          <p:cNvPr id="7" name="Slide Number Placeholder 6"/>
          <p:cNvSpPr>
            <a:spLocks noGrp="1"/>
          </p:cNvSpPr>
          <p:nvPr>
            <p:ph type="sldNum" sz="quarter" idx="12"/>
          </p:nvPr>
        </p:nvSpPr>
        <p:spPr/>
        <p:txBody>
          <a:bodyPr/>
          <a:lstStyle/>
          <a:p>
            <a:fld id="{3A54A065-9207-4827-A25A-4F812882B321}" type="slidenum">
              <a:rPr lang="nb-NO" smtClean="0"/>
              <a:t>‹#›</a:t>
            </a:fld>
            <a:endParaRPr lang="nb-NO"/>
          </a:p>
        </p:txBody>
      </p:sp>
      <p:sp>
        <p:nvSpPr>
          <p:cNvPr id="10" name="Content Placeholder 2"/>
          <p:cNvSpPr>
            <a:spLocks noGrp="1"/>
          </p:cNvSpPr>
          <p:nvPr>
            <p:ph idx="13"/>
          </p:nvPr>
        </p:nvSpPr>
        <p:spPr>
          <a:xfrm>
            <a:off x="567108" y="1350469"/>
            <a:ext cx="3713206" cy="26525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lassholder for bilde 8"/>
          <p:cNvSpPr>
            <a:spLocks noGrp="1"/>
          </p:cNvSpPr>
          <p:nvPr>
            <p:ph type="pic" sz="quarter" idx="14"/>
          </p:nvPr>
        </p:nvSpPr>
        <p:spPr>
          <a:xfrm>
            <a:off x="4571703" y="1350469"/>
            <a:ext cx="4002427" cy="2652567"/>
          </a:xfrm>
          <a:prstGeom prst="rect">
            <a:avLst/>
          </a:prstGeom>
          <a:solidFill>
            <a:schemeClr val="bg1">
              <a:lumMod val="50000"/>
            </a:schemeClr>
          </a:solidFill>
        </p:spPr>
        <p:txBody>
          <a:bodyPr wrap="square" tIns="270000">
            <a:noAutofit/>
          </a:bodyPr>
          <a:lstStyle>
            <a:lvl1pPr marL="0" indent="0" algn="ctr">
              <a:buNone/>
              <a:defRPr>
                <a:solidFill>
                  <a:schemeClr val="bg1"/>
                </a:solidFill>
              </a:defRPr>
            </a:lvl1pPr>
          </a:lstStyle>
          <a:p>
            <a:r>
              <a:rPr lang="en-US"/>
              <a:t>Click icon to add picture</a:t>
            </a:r>
            <a:endParaRPr lang="nb-NO" dirty="0"/>
          </a:p>
        </p:txBody>
      </p:sp>
    </p:spTree>
    <p:extLst>
      <p:ext uri="{BB962C8B-B14F-4D97-AF65-F5344CB8AC3E}">
        <p14:creationId xmlns:p14="http://schemas.microsoft.com/office/powerpoint/2010/main" val="344477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uppe 16"/>
          <p:cNvGrpSpPr/>
          <p:nvPr userDrawn="1"/>
        </p:nvGrpSpPr>
        <p:grpSpPr>
          <a:xfrm>
            <a:off x="0" y="4006046"/>
            <a:ext cx="9144000" cy="1137455"/>
            <a:chOff x="0" y="10682788"/>
            <a:chExt cx="24382413" cy="3033213"/>
          </a:xfrm>
        </p:grpSpPr>
        <p:sp>
          <p:nvSpPr>
            <p:cNvPr id="11" name="Rektangel 10"/>
            <p:cNvSpPr/>
            <p:nvPr userDrawn="1"/>
          </p:nvSpPr>
          <p:spPr>
            <a:xfrm>
              <a:off x="0" y="12185809"/>
              <a:ext cx="24382413" cy="1530191"/>
            </a:xfrm>
            <a:prstGeom prst="rect">
              <a:avLst/>
            </a:prstGeom>
            <a:solidFill>
              <a:srgbClr val="E6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Frihåndsform: figur 14"/>
            <p:cNvSpPr/>
            <p:nvPr userDrawn="1"/>
          </p:nvSpPr>
          <p:spPr>
            <a:xfrm>
              <a:off x="21377187" y="10682788"/>
              <a:ext cx="3005225" cy="3033213"/>
            </a:xfrm>
            <a:custGeom>
              <a:avLst/>
              <a:gdLst>
                <a:gd name="connsiteX0" fmla="*/ 2997858 w 2997858"/>
                <a:gd name="connsiteY0" fmla="*/ 0 h 3033213"/>
                <a:gd name="connsiteX1" fmla="*/ 2997858 w 2997858"/>
                <a:gd name="connsiteY1" fmla="*/ 3033213 h 3033213"/>
                <a:gd name="connsiteX2" fmla="*/ 0 w 2997858"/>
                <a:gd name="connsiteY2" fmla="*/ 3033213 h 3033213"/>
              </a:gdLst>
              <a:ahLst/>
              <a:cxnLst>
                <a:cxn ang="0">
                  <a:pos x="connsiteX0" y="connsiteY0"/>
                </a:cxn>
                <a:cxn ang="0">
                  <a:pos x="connsiteX1" y="connsiteY1"/>
                </a:cxn>
                <a:cxn ang="0">
                  <a:pos x="connsiteX2" y="connsiteY2"/>
                </a:cxn>
              </a:cxnLst>
              <a:rect l="l" t="t" r="r" b="b"/>
              <a:pathLst>
                <a:path w="2997858" h="3033213">
                  <a:moveTo>
                    <a:pt x="2997858" y="0"/>
                  </a:moveTo>
                  <a:lnTo>
                    <a:pt x="2997858" y="3033213"/>
                  </a:lnTo>
                  <a:lnTo>
                    <a:pt x="0" y="3033213"/>
                  </a:lnTo>
                  <a:close/>
                </a:path>
              </a:pathLst>
            </a:custGeom>
            <a:solidFill>
              <a:srgbClr val="E6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9" name="Bilde 18"/>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4791455"/>
            <a:ext cx="2286153" cy="352045"/>
          </a:xfrm>
          <a:prstGeom prst="rect">
            <a:avLst/>
          </a:prstGeom>
        </p:spPr>
      </p:pic>
      <p:sp>
        <p:nvSpPr>
          <p:cNvPr id="2" name="Title Placeholder 1"/>
          <p:cNvSpPr>
            <a:spLocks noGrp="1"/>
          </p:cNvSpPr>
          <p:nvPr>
            <p:ph type="title"/>
          </p:nvPr>
        </p:nvSpPr>
        <p:spPr>
          <a:xfrm>
            <a:off x="567108" y="502110"/>
            <a:ext cx="8007022" cy="485962"/>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567108" y="1350683"/>
            <a:ext cx="8007022" cy="2652567"/>
          </a:xfrm>
          <a:prstGeom prst="rect">
            <a:avLst/>
          </a:prstGeom>
        </p:spPr>
        <p:txBody>
          <a:bodyPr vert="horz" lIns="0" tIns="0" rIns="0" bIns="0" rtlCol="0" anchor="t" anchorCtr="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2578990" y="4834935"/>
            <a:ext cx="566377" cy="115416"/>
          </a:xfrm>
          <a:prstGeom prst="rect">
            <a:avLst/>
          </a:prstGeom>
        </p:spPr>
        <p:txBody>
          <a:bodyPr vert="horz" lIns="0" tIns="0" rIns="0" bIns="0" rtlCol="0" anchor="t" anchorCtr="0">
            <a:normAutofit/>
          </a:bodyPr>
          <a:lstStyle>
            <a:lvl1pPr algn="l">
              <a:lnSpc>
                <a:spcPct val="100000"/>
              </a:lnSpc>
              <a:spcBef>
                <a:spcPts val="0"/>
              </a:spcBef>
              <a:defRPr sz="800">
                <a:solidFill>
                  <a:schemeClr val="accent1"/>
                </a:solidFill>
              </a:defRPr>
            </a:lvl1pPr>
          </a:lstStyle>
          <a:p>
            <a:fld id="{5F51FED8-B068-4666-AE4B-B8F534FE3084}" type="datetime1">
              <a:rPr lang="nb-NO" smtClean="0"/>
              <a:t>28.03.2017</a:t>
            </a:fld>
            <a:endParaRPr lang="nb-NO" dirty="0"/>
          </a:p>
        </p:txBody>
      </p:sp>
      <p:sp>
        <p:nvSpPr>
          <p:cNvPr id="5" name="Footer Placeholder 4"/>
          <p:cNvSpPr>
            <a:spLocks noGrp="1"/>
          </p:cNvSpPr>
          <p:nvPr>
            <p:ph type="ftr" sz="quarter" idx="3"/>
          </p:nvPr>
        </p:nvSpPr>
        <p:spPr>
          <a:xfrm>
            <a:off x="3232255" y="4834935"/>
            <a:ext cx="2432835" cy="115416"/>
          </a:xfrm>
          <a:prstGeom prst="rect">
            <a:avLst/>
          </a:prstGeom>
        </p:spPr>
        <p:txBody>
          <a:bodyPr vert="horz" lIns="0" tIns="0" rIns="0" bIns="0" rtlCol="0" anchor="t" anchorCtr="0">
            <a:normAutofit/>
          </a:bodyPr>
          <a:lstStyle>
            <a:lvl1pPr algn="l">
              <a:lnSpc>
                <a:spcPct val="100000"/>
              </a:lnSpc>
              <a:spcBef>
                <a:spcPts val="0"/>
              </a:spcBef>
              <a:defRPr sz="800">
                <a:solidFill>
                  <a:schemeClr val="accent1"/>
                </a:solidFill>
              </a:defRPr>
            </a:lvl1pPr>
          </a:lstStyle>
          <a:p>
            <a:r>
              <a:rPr lang="nb-NO" dirty="0"/>
              <a:t>Presentasjonstittel</a:t>
            </a:r>
          </a:p>
        </p:txBody>
      </p:sp>
      <p:sp>
        <p:nvSpPr>
          <p:cNvPr id="6" name="Slide Number Placeholder 5"/>
          <p:cNvSpPr>
            <a:spLocks noGrp="1"/>
          </p:cNvSpPr>
          <p:nvPr>
            <p:ph type="sldNum" sz="quarter" idx="4"/>
          </p:nvPr>
        </p:nvSpPr>
        <p:spPr>
          <a:xfrm>
            <a:off x="7930079" y="4834935"/>
            <a:ext cx="644051" cy="115416"/>
          </a:xfrm>
          <a:prstGeom prst="rect">
            <a:avLst/>
          </a:prstGeom>
        </p:spPr>
        <p:txBody>
          <a:bodyPr vert="horz" lIns="0" tIns="0" rIns="0" bIns="0" rtlCol="0" anchor="t" anchorCtr="0">
            <a:normAutofit/>
          </a:bodyPr>
          <a:lstStyle>
            <a:lvl1pPr algn="r">
              <a:lnSpc>
                <a:spcPct val="100000"/>
              </a:lnSpc>
              <a:spcBef>
                <a:spcPts val="0"/>
              </a:spcBef>
              <a:defRPr sz="800">
                <a:solidFill>
                  <a:schemeClr val="accent1"/>
                </a:solidFill>
              </a:defRPr>
            </a:lvl1pPr>
          </a:lstStyle>
          <a:p>
            <a:fld id="{3A54A065-9207-4827-A25A-4F812882B321}" type="slidenum">
              <a:rPr lang="nb-NO" smtClean="0"/>
              <a:pPr/>
              <a:t>‹#›</a:t>
            </a:fld>
            <a:endParaRPr lang="nb-NO" dirty="0"/>
          </a:p>
        </p:txBody>
      </p:sp>
    </p:spTree>
    <p:extLst>
      <p:ext uri="{BB962C8B-B14F-4D97-AF65-F5344CB8AC3E}">
        <p14:creationId xmlns:p14="http://schemas.microsoft.com/office/powerpoint/2010/main" val="143133809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91" r:id="rId4"/>
    <p:sldLayoutId id="2147483680" r:id="rId5"/>
    <p:sldLayoutId id="2147483681" r:id="rId6"/>
    <p:sldLayoutId id="2147483662" r:id="rId7"/>
    <p:sldLayoutId id="2147483664" r:id="rId8"/>
    <p:sldLayoutId id="2147483682" r:id="rId9"/>
    <p:sldLayoutId id="2147483683" r:id="rId10"/>
    <p:sldLayoutId id="2147483685" r:id="rId11"/>
    <p:sldLayoutId id="2147483686" r:id="rId12"/>
    <p:sldLayoutId id="2147483687" r:id="rId13"/>
    <p:sldLayoutId id="2147483688" r:id="rId14"/>
    <p:sldLayoutId id="2147483689" r:id="rId15"/>
    <p:sldLayoutId id="2147483690" r:id="rId16"/>
    <p:sldLayoutId id="2147483666" r:id="rId17"/>
    <p:sldLayoutId id="2147483667" r:id="rId18"/>
    <p:sldLayoutId id="2147483692" r:id="rId19"/>
    <p:sldLayoutId id="2147483693" r:id="rId20"/>
  </p:sldLayoutIdLst>
  <p:hf hdr="0"/>
  <p:txStyles>
    <p:titleStyle>
      <a:lvl1pPr algn="l" defTabSz="685766" rtl="0" eaLnBrk="1" latinLnBrk="0" hangingPunct="1">
        <a:lnSpc>
          <a:spcPct val="100000"/>
        </a:lnSpc>
        <a:spcBef>
          <a:spcPts val="0"/>
        </a:spcBef>
        <a:buNone/>
        <a:defRPr sz="2300" kern="1200">
          <a:solidFill>
            <a:schemeClr val="accent2"/>
          </a:solidFill>
          <a:latin typeface="+mj-lt"/>
          <a:ea typeface="+mj-ea"/>
          <a:cs typeface="+mj-cs"/>
        </a:defRPr>
      </a:lvl1pPr>
    </p:titleStyle>
    <p:bodyStyle>
      <a:lvl1pPr marL="270000" indent="-270000" algn="l" defTabSz="685766" rtl="0" eaLnBrk="1" latinLnBrk="0" hangingPunct="1">
        <a:lnSpc>
          <a:spcPct val="100000"/>
        </a:lnSpc>
        <a:spcBef>
          <a:spcPts val="0"/>
        </a:spcBef>
        <a:buClr>
          <a:schemeClr val="accent2"/>
        </a:buClr>
        <a:buFontTx/>
        <a:buBlip>
          <a:blip r:embed="rId23"/>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23"/>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23"/>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23"/>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23"/>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3"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1" algn="l" defTabSz="685766" rtl="0" eaLnBrk="1" latinLnBrk="0" hangingPunct="1">
        <a:defRPr sz="1400" kern="1200">
          <a:solidFill>
            <a:schemeClr val="tx1"/>
          </a:solidFill>
          <a:latin typeface="+mn-lt"/>
          <a:ea typeface="+mn-ea"/>
          <a:cs typeface="+mn-cs"/>
        </a:defRPr>
      </a:lvl5pPr>
      <a:lvl6pPr marL="1714414"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3" algn="l" defTabSz="685766"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20" userDrawn="1">
          <p15:clr>
            <a:srgbClr val="F26B43"/>
          </p15:clr>
        </p15:guide>
        <p15:guide id="2" pos="76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microsoft.com/office/2014/relationships/chartEx" Target="../charts/chartEx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b-NO" dirty="0"/>
              <a:t>SUSHIMARKEDET I NORGE</a:t>
            </a:r>
          </a:p>
        </p:txBody>
      </p:sp>
      <p:sp>
        <p:nvSpPr>
          <p:cNvPr id="3" name="Subtitle 2"/>
          <p:cNvSpPr>
            <a:spLocks noGrp="1"/>
          </p:cNvSpPr>
          <p:nvPr>
            <p:ph type="subTitle" idx="1"/>
          </p:nvPr>
        </p:nvSpPr>
        <p:spPr/>
        <p:txBody>
          <a:bodyPr/>
          <a:lstStyle/>
          <a:p>
            <a:r>
              <a:rPr lang="nb-NO" dirty="0"/>
              <a:t>Utviklingen av sushimarkedet i Norge 2016</a:t>
            </a:r>
          </a:p>
        </p:txBody>
      </p:sp>
      <p:sp>
        <p:nvSpPr>
          <p:cNvPr id="4" name="Date Placeholder 3"/>
          <p:cNvSpPr>
            <a:spLocks noGrp="1"/>
          </p:cNvSpPr>
          <p:nvPr>
            <p:ph type="dt" sz="half" idx="10"/>
          </p:nvPr>
        </p:nvSpPr>
        <p:spPr/>
        <p:txBody>
          <a:bodyPr>
            <a:normAutofit lnSpcReduction="10000"/>
          </a:bodyPr>
          <a:lstStyle/>
          <a:p>
            <a:fld id="{4C28DE41-9CF2-4EFF-AD30-C77C95A92E61}" type="datetime1">
              <a:rPr lang="nb-NO" smtClean="0"/>
              <a:t>28.03.2017</a:t>
            </a:fld>
            <a:endParaRPr lang="nb-NO" dirty="0"/>
          </a:p>
        </p:txBody>
      </p:sp>
      <p:sp>
        <p:nvSpPr>
          <p:cNvPr id="5" name="Date Placeholder 3"/>
          <p:cNvSpPr txBox="1">
            <a:spLocks/>
          </p:cNvSpPr>
          <p:nvPr/>
        </p:nvSpPr>
        <p:spPr>
          <a:xfrm>
            <a:off x="567108" y="4486713"/>
            <a:ext cx="4365839" cy="162181"/>
          </a:xfrm>
          <a:prstGeom prst="rect">
            <a:avLst/>
          </a:prstGeom>
        </p:spPr>
        <p:txBody>
          <a:bodyPr vert="horz" lIns="0" tIns="0" rIns="0" bIns="0" rtlCol="0" anchor="t" anchorCtr="0">
            <a:normAutofit/>
          </a:bodyPr>
          <a:lstStyle>
            <a:defPPr>
              <a:defRPr lang="en-US"/>
            </a:defPPr>
            <a:lvl1pPr marL="0" algn="l" defTabSz="171450" rtl="0" eaLnBrk="1" latinLnBrk="0" hangingPunct="1">
              <a:lnSpc>
                <a:spcPct val="100000"/>
              </a:lnSpc>
              <a:spcBef>
                <a:spcPts val="0"/>
              </a:spcBef>
              <a:defRPr sz="800" kern="1200">
                <a:solidFill>
                  <a:schemeClr val="bg1"/>
                </a:solidFill>
                <a:latin typeface="+mn-lt"/>
                <a:ea typeface="+mn-ea"/>
                <a:cs typeface="+mn-cs"/>
              </a:defRPr>
            </a:lvl1pPr>
            <a:lvl2pPr marL="171450" algn="l" defTabSz="171450" rtl="0" eaLnBrk="1" latinLnBrk="0" hangingPunct="1">
              <a:defRPr sz="700" kern="1200">
                <a:solidFill>
                  <a:schemeClr val="tx1"/>
                </a:solidFill>
                <a:latin typeface="+mn-lt"/>
                <a:ea typeface="+mn-ea"/>
                <a:cs typeface="+mn-cs"/>
              </a:defRPr>
            </a:lvl2pPr>
            <a:lvl3pPr marL="342900" algn="l" defTabSz="171450" rtl="0" eaLnBrk="1" latinLnBrk="0" hangingPunct="1">
              <a:defRPr sz="700" kern="1200">
                <a:solidFill>
                  <a:schemeClr val="tx1"/>
                </a:solidFill>
                <a:latin typeface="+mn-lt"/>
                <a:ea typeface="+mn-ea"/>
                <a:cs typeface="+mn-cs"/>
              </a:defRPr>
            </a:lvl3pPr>
            <a:lvl4pPr marL="514350" algn="l" defTabSz="171450" rtl="0" eaLnBrk="1" latinLnBrk="0" hangingPunct="1">
              <a:defRPr sz="700" kern="1200">
                <a:solidFill>
                  <a:schemeClr val="tx1"/>
                </a:solidFill>
                <a:latin typeface="+mn-lt"/>
                <a:ea typeface="+mn-ea"/>
                <a:cs typeface="+mn-cs"/>
              </a:defRPr>
            </a:lvl4pPr>
            <a:lvl5pPr marL="685800" algn="l" defTabSz="171450" rtl="0" eaLnBrk="1" latinLnBrk="0" hangingPunct="1">
              <a:defRPr sz="700" kern="1200">
                <a:solidFill>
                  <a:schemeClr val="tx1"/>
                </a:solidFill>
                <a:latin typeface="+mn-lt"/>
                <a:ea typeface="+mn-ea"/>
                <a:cs typeface="+mn-cs"/>
              </a:defRPr>
            </a:lvl5pPr>
            <a:lvl6pPr marL="857250" algn="l" defTabSz="171450" rtl="0" eaLnBrk="1" latinLnBrk="0" hangingPunct="1">
              <a:defRPr sz="700" kern="1200">
                <a:solidFill>
                  <a:schemeClr val="tx1"/>
                </a:solidFill>
                <a:latin typeface="+mn-lt"/>
                <a:ea typeface="+mn-ea"/>
                <a:cs typeface="+mn-cs"/>
              </a:defRPr>
            </a:lvl6pPr>
            <a:lvl7pPr marL="1028700" algn="l" defTabSz="171450" rtl="0" eaLnBrk="1" latinLnBrk="0" hangingPunct="1">
              <a:defRPr sz="700" kern="1200">
                <a:solidFill>
                  <a:schemeClr val="tx1"/>
                </a:solidFill>
                <a:latin typeface="+mn-lt"/>
                <a:ea typeface="+mn-ea"/>
                <a:cs typeface="+mn-cs"/>
              </a:defRPr>
            </a:lvl7pPr>
            <a:lvl8pPr marL="1200150" algn="l" defTabSz="171450" rtl="0" eaLnBrk="1" latinLnBrk="0" hangingPunct="1">
              <a:defRPr sz="700" kern="1200">
                <a:solidFill>
                  <a:schemeClr val="tx1"/>
                </a:solidFill>
                <a:latin typeface="+mn-lt"/>
                <a:ea typeface="+mn-ea"/>
                <a:cs typeface="+mn-cs"/>
              </a:defRPr>
            </a:lvl8pPr>
            <a:lvl9pPr marL="1371600" algn="l" defTabSz="171450" rtl="0" eaLnBrk="1" latinLnBrk="0" hangingPunct="1">
              <a:defRPr sz="700" kern="1200">
                <a:solidFill>
                  <a:schemeClr val="tx1"/>
                </a:solidFill>
                <a:latin typeface="+mn-lt"/>
                <a:ea typeface="+mn-ea"/>
                <a:cs typeface="+mn-cs"/>
              </a:defRPr>
            </a:lvl9pPr>
          </a:lstStyle>
          <a:p>
            <a:r>
              <a:rPr lang="nb-NO" i="1" dirty="0">
                <a:latin typeface="Gotham Light" pitchFamily="50" charset="0"/>
              </a:rPr>
              <a:t>Kilde: Sissel Flesland Markedsinformasjoner AS / Norges sjømatråd</a:t>
            </a:r>
          </a:p>
          <a:p>
            <a:endParaRPr lang="nb-NO" dirty="0"/>
          </a:p>
        </p:txBody>
      </p:sp>
    </p:spTree>
    <p:extLst>
      <p:ext uri="{BB962C8B-B14F-4D97-AF65-F5344CB8AC3E}">
        <p14:creationId xmlns:p14="http://schemas.microsoft.com/office/powerpoint/2010/main" val="57786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0324" y="211360"/>
            <a:ext cx="3928418" cy="485962"/>
          </a:xfrm>
        </p:spPr>
        <p:txBody>
          <a:bodyPr>
            <a:normAutofit fontScale="90000"/>
          </a:bodyPr>
          <a:lstStyle/>
          <a:p>
            <a:r>
              <a:rPr lang="nb-NO" sz="1800" dirty="0">
                <a:latin typeface="Gotham Bold" pitchFamily="50" charset="0"/>
              </a:rPr>
              <a:t>Utviklingen av sushi i det norske dagligvare- og kioskmarkedet</a:t>
            </a:r>
            <a:endParaRPr lang="en-US" sz="1800" dirty="0">
              <a:latin typeface="Gotham Bold" pitchFamily="50" charset="0"/>
            </a:endParaRPr>
          </a:p>
        </p:txBody>
      </p:sp>
      <p:sp>
        <p:nvSpPr>
          <p:cNvPr id="6" name="Content Placeholder 1"/>
          <p:cNvSpPr txBox="1">
            <a:spLocks/>
          </p:cNvSpPr>
          <p:nvPr/>
        </p:nvSpPr>
        <p:spPr>
          <a:xfrm>
            <a:off x="856160" y="274430"/>
            <a:ext cx="3578470" cy="3032625"/>
          </a:xfrm>
          <a:prstGeom prst="rect">
            <a:avLst/>
          </a:prstGeom>
        </p:spPr>
        <p:txBody>
          <a:bodyPr vert="horz" lIns="0" tIns="0" rIns="0" bIns="0" rtlCol="0">
            <a:normAutofit/>
          </a:bodyPr>
          <a:lstStyle>
            <a:lvl1pPr marL="179388" indent="-179388" algn="l" defTabSz="914400" rtl="0" eaLnBrk="1" latinLnBrk="0" hangingPunct="1">
              <a:spcBef>
                <a:spcPct val="20000"/>
              </a:spcBef>
              <a:buSzPct val="125000"/>
              <a:buFont typeface="Arial" pitchFamily="34" charset="0"/>
              <a:buChar char="•"/>
              <a:defRPr lang="en-US" sz="1800" kern="1200" dirty="0" smtClean="0">
                <a:solidFill>
                  <a:srgbClr val="002060"/>
                </a:solidFill>
                <a:latin typeface="Arial" pitchFamily="34" charset="0"/>
                <a:ea typeface="+mn-ea"/>
                <a:cs typeface="+mn-cs"/>
              </a:defRPr>
            </a:lvl1pPr>
            <a:lvl2pPr marL="539750" indent="-187325" algn="l" defTabSz="914400" rtl="0" eaLnBrk="1" latinLnBrk="0" hangingPunct="1">
              <a:spcBef>
                <a:spcPct val="20000"/>
              </a:spcBef>
              <a:buSzPct val="125000"/>
              <a:buFont typeface="Arial" pitchFamily="34" charset="0"/>
              <a:buChar char="–"/>
              <a:defRPr lang="en-US" sz="1600" kern="1200" dirty="0" smtClean="0">
                <a:solidFill>
                  <a:srgbClr val="002060"/>
                </a:solidFill>
                <a:latin typeface="Arial" pitchFamily="34" charset="0"/>
                <a:ea typeface="+mn-ea"/>
                <a:cs typeface="+mn-cs"/>
              </a:defRPr>
            </a:lvl2pPr>
            <a:lvl3pPr marL="989013" indent="-179388" algn="l" defTabSz="914400" rtl="0" eaLnBrk="1" latinLnBrk="0" hangingPunct="1">
              <a:spcBef>
                <a:spcPct val="20000"/>
              </a:spcBef>
              <a:buSzPct val="125000"/>
              <a:buFont typeface="Arial" pitchFamily="34" charset="0"/>
              <a:buChar char="•"/>
              <a:defRPr lang="en-US" sz="1400" kern="1200" dirty="0" smtClean="0">
                <a:solidFill>
                  <a:srgbClr val="002060"/>
                </a:solidFill>
                <a:latin typeface="Arial" pitchFamily="34" charset="0"/>
                <a:ea typeface="+mn-ea"/>
                <a:cs typeface="+mn-cs"/>
              </a:defRPr>
            </a:lvl3pPr>
            <a:lvl4pPr marL="1258888" indent="-179388" algn="l" defTabSz="914400" rtl="0" eaLnBrk="1" latinLnBrk="0" hangingPunct="1">
              <a:spcBef>
                <a:spcPct val="20000"/>
              </a:spcBef>
              <a:buSzPct val="125000"/>
              <a:buFont typeface="Arial" pitchFamily="34" charset="0"/>
              <a:buChar char="–"/>
              <a:defRPr lang="en-US" sz="1200" kern="1200" dirty="0" smtClean="0">
                <a:solidFill>
                  <a:srgbClr val="002060"/>
                </a:solidFill>
                <a:latin typeface="Arial" pitchFamily="34" charset="0"/>
                <a:ea typeface="+mn-ea"/>
                <a:cs typeface="+mn-cs"/>
              </a:defRPr>
            </a:lvl4pPr>
            <a:lvl5pPr marL="1701800" indent="-171450" algn="l" defTabSz="914400" rtl="0" eaLnBrk="1" latinLnBrk="0" hangingPunct="1">
              <a:spcBef>
                <a:spcPct val="20000"/>
              </a:spcBef>
              <a:buSzPct val="125000"/>
              <a:buFont typeface="Arial" pitchFamily="34" charset="0"/>
              <a:buChar char="»"/>
              <a:defRPr lang="nb-NO" sz="1200" kern="1200" dirty="0">
                <a:solidFill>
                  <a:srgbClr val="00206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b-NO" sz="1050" dirty="0">
              <a:latin typeface="Gotham Light" pitchFamily="50" charset="0"/>
            </a:endParaRPr>
          </a:p>
        </p:txBody>
      </p:sp>
      <p:sp>
        <p:nvSpPr>
          <p:cNvPr id="10" name="TextBox 1"/>
          <p:cNvSpPr txBox="1"/>
          <p:nvPr/>
        </p:nvSpPr>
        <p:spPr>
          <a:xfrm>
            <a:off x="2249742" y="2731516"/>
            <a:ext cx="2646294" cy="1939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638" dirty="0">
                <a:solidFill>
                  <a:schemeClr val="bg1"/>
                </a:solidFill>
                <a:latin typeface="Gotham Light" pitchFamily="50" charset="0"/>
              </a:rPr>
              <a:t>+17%     +40%    +14%    +37%     +54%     +31%     +7%      +1,4%</a:t>
            </a:r>
            <a:endParaRPr lang="en-US" sz="638" dirty="0">
              <a:solidFill>
                <a:schemeClr val="bg1"/>
              </a:solidFill>
              <a:latin typeface="Gotham Light" pitchFamily="50" charset="0"/>
            </a:endParaRPr>
          </a:p>
        </p:txBody>
      </p:sp>
      <p:graphicFrame>
        <p:nvGraphicFramePr>
          <p:cNvPr id="11" name="Chart 10"/>
          <p:cNvGraphicFramePr/>
          <p:nvPr>
            <p:extLst>
              <p:ext uri="{D42A27DB-BD31-4B8C-83A1-F6EECF244321}">
                <p14:modId xmlns:p14="http://schemas.microsoft.com/office/powerpoint/2010/main" val="1162736083"/>
              </p:ext>
            </p:extLst>
          </p:nvPr>
        </p:nvGraphicFramePr>
        <p:xfrm>
          <a:off x="188355" y="760392"/>
          <a:ext cx="8630329" cy="383329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4339363" y="865598"/>
            <a:ext cx="975947" cy="1200329"/>
          </a:xfrm>
          <a:prstGeom prst="rect">
            <a:avLst/>
          </a:prstGeom>
          <a:noFill/>
        </p:spPr>
        <p:txBody>
          <a:bodyPr wrap="square" rtlCol="0">
            <a:spAutoFit/>
          </a:bodyPr>
          <a:lstStyle/>
          <a:p>
            <a:r>
              <a:rPr lang="nb-NO" sz="900" dirty="0">
                <a:solidFill>
                  <a:schemeClr val="accent2"/>
                </a:solidFill>
              </a:rPr>
              <a:t>2011</a:t>
            </a:r>
            <a:r>
              <a:rPr lang="nb-NO" sz="900" dirty="0"/>
              <a:t>: Markedet økte med 54%, forklart av økt distribusjon: flere butikker og kjeder fikk sushi inn i sortimentet sitt</a:t>
            </a:r>
            <a:r>
              <a:rPr lang="nb-NO" dirty="0"/>
              <a:t>. </a:t>
            </a:r>
          </a:p>
        </p:txBody>
      </p:sp>
      <p:sp>
        <p:nvSpPr>
          <p:cNvPr id="18" name="TextBox 17"/>
          <p:cNvSpPr txBox="1"/>
          <p:nvPr/>
        </p:nvSpPr>
        <p:spPr>
          <a:xfrm>
            <a:off x="5315309" y="1923961"/>
            <a:ext cx="1076699" cy="1338828"/>
          </a:xfrm>
          <a:prstGeom prst="rect">
            <a:avLst/>
          </a:prstGeom>
          <a:noFill/>
        </p:spPr>
        <p:txBody>
          <a:bodyPr wrap="square" rtlCol="0">
            <a:spAutoFit/>
          </a:bodyPr>
          <a:lstStyle/>
          <a:p>
            <a:r>
              <a:rPr lang="nb-NO" sz="900" dirty="0">
                <a:solidFill>
                  <a:schemeClr val="accent2"/>
                </a:solidFill>
              </a:rPr>
              <a:t>2012: </a:t>
            </a:r>
            <a:r>
              <a:rPr lang="nb-NO" sz="900" dirty="0"/>
              <a:t>Økt vekst på 31%. Sushi tilgjengelig i nesten alle </a:t>
            </a:r>
            <a:r>
              <a:rPr lang="nb-NO" sz="900" dirty="0" err="1"/>
              <a:t>dagligvarekjder</a:t>
            </a:r>
            <a:r>
              <a:rPr lang="nb-NO" sz="900" dirty="0"/>
              <a:t>, både lavpris og supermarkeder, inkludert noen bensinstasjoner.</a:t>
            </a:r>
            <a:endParaRPr lang="nb-NO" dirty="0"/>
          </a:p>
        </p:txBody>
      </p:sp>
      <p:sp>
        <p:nvSpPr>
          <p:cNvPr id="19" name="TextBox 18"/>
          <p:cNvSpPr txBox="1"/>
          <p:nvPr/>
        </p:nvSpPr>
        <p:spPr>
          <a:xfrm>
            <a:off x="5600853" y="403933"/>
            <a:ext cx="1169224" cy="923330"/>
          </a:xfrm>
          <a:prstGeom prst="rect">
            <a:avLst/>
          </a:prstGeom>
          <a:noFill/>
        </p:spPr>
        <p:txBody>
          <a:bodyPr wrap="square" rtlCol="0">
            <a:spAutoFit/>
          </a:bodyPr>
          <a:lstStyle/>
          <a:p>
            <a:r>
              <a:rPr lang="nb-NO" sz="900" dirty="0">
                <a:solidFill>
                  <a:schemeClr val="accent2"/>
                </a:solidFill>
              </a:rPr>
              <a:t>2013: </a:t>
            </a:r>
            <a:r>
              <a:rPr lang="nb-NO" sz="900" dirty="0"/>
              <a:t>Svak økning +7%. Stadig fler lager sin egen sushi. Salget av sushitilbehør øker i dagligvare</a:t>
            </a:r>
            <a:endParaRPr lang="nb-NO" dirty="0"/>
          </a:p>
        </p:txBody>
      </p:sp>
      <p:sp>
        <p:nvSpPr>
          <p:cNvPr id="20" name="TextBox 19"/>
          <p:cNvSpPr txBox="1"/>
          <p:nvPr/>
        </p:nvSpPr>
        <p:spPr>
          <a:xfrm>
            <a:off x="6439888" y="1923961"/>
            <a:ext cx="1254217" cy="2416046"/>
          </a:xfrm>
          <a:prstGeom prst="rect">
            <a:avLst/>
          </a:prstGeom>
          <a:noFill/>
        </p:spPr>
        <p:txBody>
          <a:bodyPr wrap="square" rtlCol="0">
            <a:spAutoFit/>
          </a:bodyPr>
          <a:lstStyle/>
          <a:p>
            <a:r>
              <a:rPr lang="nb-NO" sz="900" dirty="0">
                <a:solidFill>
                  <a:schemeClr val="accent2"/>
                </a:solidFill>
              </a:rPr>
              <a:t>2014: </a:t>
            </a:r>
            <a:r>
              <a:rPr lang="nb-NO" sz="900" dirty="0"/>
              <a:t>Svak vekst i volum, 4%. Verdi 0,5%. Ikke lengre nyetablert distribusjon som øker verdien og med priskonkurranse gir det et utslag på verdiøkningen kontra volumendringen. Interessen for hjemmelaget sushi øker og markedet for sushitilbehør øker mer enn markedet for ferdiglaget sushi.  </a:t>
            </a:r>
          </a:p>
          <a:p>
            <a:endParaRPr lang="nb-NO" dirty="0"/>
          </a:p>
        </p:txBody>
      </p:sp>
      <p:sp>
        <p:nvSpPr>
          <p:cNvPr id="21" name="TextBox 20"/>
          <p:cNvSpPr txBox="1"/>
          <p:nvPr/>
        </p:nvSpPr>
        <p:spPr>
          <a:xfrm>
            <a:off x="7329970" y="308134"/>
            <a:ext cx="1254217" cy="1615827"/>
          </a:xfrm>
          <a:prstGeom prst="rect">
            <a:avLst/>
          </a:prstGeom>
          <a:noFill/>
        </p:spPr>
        <p:txBody>
          <a:bodyPr wrap="square" rtlCol="0">
            <a:spAutoFit/>
          </a:bodyPr>
          <a:lstStyle/>
          <a:p>
            <a:r>
              <a:rPr lang="nb-NO" sz="900" dirty="0">
                <a:solidFill>
                  <a:schemeClr val="accent2"/>
                </a:solidFill>
              </a:rPr>
              <a:t>2015: </a:t>
            </a:r>
            <a:r>
              <a:rPr lang="nb-NO" sz="900" dirty="0"/>
              <a:t>Nedgang i både volum og verdi. Dagligvarehandelen taper kunder til storhusholdningen. Forbrukeren handler heller på lokal catering og ikke i dagligvare, fordi den oppleves ferskere og bedre. </a:t>
            </a:r>
            <a:endParaRPr lang="nb-NO" dirty="0"/>
          </a:p>
        </p:txBody>
      </p:sp>
      <p:sp>
        <p:nvSpPr>
          <p:cNvPr id="22" name="TextBox 21"/>
          <p:cNvSpPr txBox="1"/>
          <p:nvPr/>
        </p:nvSpPr>
        <p:spPr>
          <a:xfrm>
            <a:off x="7870621" y="2548248"/>
            <a:ext cx="1254217" cy="1338828"/>
          </a:xfrm>
          <a:prstGeom prst="rect">
            <a:avLst/>
          </a:prstGeom>
          <a:noFill/>
        </p:spPr>
        <p:txBody>
          <a:bodyPr wrap="square" rtlCol="0">
            <a:spAutoFit/>
          </a:bodyPr>
          <a:lstStyle/>
          <a:p>
            <a:r>
              <a:rPr lang="nb-NO" sz="900" dirty="0">
                <a:solidFill>
                  <a:schemeClr val="accent2"/>
                </a:solidFill>
              </a:rPr>
              <a:t>2016: </a:t>
            </a:r>
            <a:r>
              <a:rPr lang="nb-NO" sz="900" dirty="0"/>
              <a:t>Fortsatt nedgang i volum og verdi, trenden fra 2015 fortsetter. Vanen med å handle sushi i dagligvare </a:t>
            </a:r>
            <a:r>
              <a:rPr lang="nb-NO" sz="900" dirty="0" err="1"/>
              <a:t>eri</a:t>
            </a:r>
            <a:r>
              <a:rPr lang="nb-NO" sz="900" dirty="0"/>
              <a:t> større grad erstattet med sushi fra lokal </a:t>
            </a:r>
            <a:r>
              <a:rPr lang="nb-NO" sz="900" dirty="0" err="1"/>
              <a:t>take-away</a:t>
            </a:r>
            <a:r>
              <a:rPr lang="nb-NO" sz="900" dirty="0"/>
              <a:t> utsalg.  </a:t>
            </a:r>
            <a:endParaRPr lang="nb-NO" dirty="0"/>
          </a:p>
        </p:txBody>
      </p:sp>
      <p:sp>
        <p:nvSpPr>
          <p:cNvPr id="23" name="TextBox 22"/>
          <p:cNvSpPr txBox="1"/>
          <p:nvPr/>
        </p:nvSpPr>
        <p:spPr>
          <a:xfrm>
            <a:off x="2961837" y="1234179"/>
            <a:ext cx="1254217" cy="1754326"/>
          </a:xfrm>
          <a:prstGeom prst="rect">
            <a:avLst/>
          </a:prstGeom>
          <a:noFill/>
        </p:spPr>
        <p:txBody>
          <a:bodyPr wrap="square" rtlCol="0">
            <a:spAutoFit/>
          </a:bodyPr>
          <a:lstStyle/>
          <a:p>
            <a:r>
              <a:rPr lang="nb-NO" sz="900" dirty="0">
                <a:solidFill>
                  <a:schemeClr val="accent2"/>
                </a:solidFill>
              </a:rPr>
              <a:t>2009: </a:t>
            </a:r>
            <a:r>
              <a:rPr lang="nb-NO" sz="900" dirty="0"/>
              <a:t>Svak økning på +14% på grunn av finanskrisen. Forbrukeren vred sin etterspørsel over på varer med lavere kilopris og varer som f. eks. sushi som har høy kilopris, fikk en mindre økning enn både tidligere og etterfølgende år. </a:t>
            </a:r>
            <a:endParaRPr lang="nb-NO" dirty="0"/>
          </a:p>
        </p:txBody>
      </p:sp>
      <p:sp>
        <p:nvSpPr>
          <p:cNvPr id="24" name="TextBox 23"/>
          <p:cNvSpPr txBox="1"/>
          <p:nvPr/>
        </p:nvSpPr>
        <p:spPr>
          <a:xfrm>
            <a:off x="1203360" y="1081659"/>
            <a:ext cx="1523980" cy="2308324"/>
          </a:xfrm>
          <a:prstGeom prst="rect">
            <a:avLst/>
          </a:prstGeom>
          <a:noFill/>
        </p:spPr>
        <p:txBody>
          <a:bodyPr wrap="square" rtlCol="0">
            <a:spAutoFit/>
          </a:bodyPr>
          <a:lstStyle/>
          <a:p>
            <a:r>
              <a:rPr lang="nb-NO" sz="900" dirty="0">
                <a:solidFill>
                  <a:schemeClr val="accent2"/>
                </a:solidFill>
              </a:rPr>
              <a:t>2005-2009: </a:t>
            </a:r>
            <a:r>
              <a:rPr lang="nb-NO" sz="900" dirty="0"/>
              <a:t>Sushi i dagligvare er i sin spede start, og utvikler seg fra å være kun i noen utvalgte butikker og kiosker til å bli mer utbredt i større deler av landet i flere butikker. </a:t>
            </a:r>
          </a:p>
          <a:p>
            <a:endParaRPr lang="nb-NO" sz="900" dirty="0"/>
          </a:p>
          <a:p>
            <a:r>
              <a:rPr lang="nb-NO" sz="900" dirty="0"/>
              <a:t> Markedet er under hard konkurranse med prispress og krav til innovasjonsevne og distribusjon. For eksempel overleverer ikke produkter som ferdiglaget sushi-</a:t>
            </a:r>
            <a:r>
              <a:rPr lang="nb-NO" sz="900" dirty="0" err="1"/>
              <a:t>kit</a:t>
            </a:r>
            <a:r>
              <a:rPr lang="nb-NO" sz="900" dirty="0"/>
              <a:t> tilgjengelig i frysediskene. </a:t>
            </a:r>
            <a:endParaRPr lang="nb-NO" dirty="0"/>
          </a:p>
        </p:txBody>
      </p:sp>
      <p:sp>
        <p:nvSpPr>
          <p:cNvPr id="27"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28" name="Date Placeholder 2"/>
          <p:cNvSpPr>
            <a:spLocks noGrp="1"/>
          </p:cNvSpPr>
          <p:nvPr>
            <p:ph type="dt" sz="half" idx="10"/>
          </p:nvPr>
        </p:nvSpPr>
        <p:spPr>
          <a:xfrm>
            <a:off x="2578990" y="4834935"/>
            <a:ext cx="566377" cy="115416"/>
          </a:xfrm>
        </p:spPr>
        <p:txBody>
          <a:bodyPr>
            <a:normAutofit lnSpcReduction="10000"/>
          </a:bodyPr>
          <a:lstStyle/>
          <a:p>
            <a:fld id="{FC58883C-1176-4BA4-BE70-B35A0E75243C}" type="datetime1">
              <a:rPr lang="nb-NO" smtClean="0"/>
              <a:t>29.03.2017</a:t>
            </a:fld>
            <a:endParaRPr lang="nb-NO" dirty="0"/>
          </a:p>
        </p:txBody>
      </p:sp>
      <p:sp>
        <p:nvSpPr>
          <p:cNvPr id="29"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Tree>
    <p:extLst>
      <p:ext uri="{BB962C8B-B14F-4D97-AF65-F5344CB8AC3E}">
        <p14:creationId xmlns:p14="http://schemas.microsoft.com/office/powerpoint/2010/main" val="2023438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108" y="2831123"/>
            <a:ext cx="6858000" cy="1117531"/>
          </a:xfrm>
        </p:spPr>
        <p:txBody>
          <a:bodyPr>
            <a:normAutofit fontScale="90000"/>
          </a:bodyPr>
          <a:lstStyle/>
          <a:p>
            <a:pPr marL="0" indent="0"/>
            <a:r>
              <a:rPr lang="en-US" sz="1300" dirty="0" err="1">
                <a:latin typeface="Gotham Light" pitchFamily="50" charset="0"/>
              </a:rPr>
              <a:t>Kilder</a:t>
            </a:r>
            <a:r>
              <a:rPr lang="en-US" sz="1300" dirty="0">
                <a:latin typeface="Gotham Light" pitchFamily="50" charset="0"/>
              </a:rPr>
              <a:t>/ </a:t>
            </a:r>
            <a:r>
              <a:rPr lang="en-US" sz="1300" dirty="0" err="1">
                <a:latin typeface="Gotham Light" pitchFamily="50" charset="0"/>
              </a:rPr>
              <a:t>metodikk</a:t>
            </a:r>
            <a:r>
              <a:rPr lang="en-US" sz="1300" dirty="0">
                <a:latin typeface="Gotham Light" pitchFamily="50" charset="0"/>
              </a:rPr>
              <a:t>: </a:t>
            </a:r>
            <a:br>
              <a:rPr lang="en-US" sz="1300" dirty="0">
                <a:latin typeface="Gotham Light" pitchFamily="50" charset="0"/>
              </a:rPr>
            </a:br>
            <a:br>
              <a:rPr lang="en-US" sz="1300" dirty="0">
                <a:latin typeface="Gotham Light" pitchFamily="50" charset="0"/>
              </a:rPr>
            </a:br>
            <a:r>
              <a:rPr lang="en-US" sz="1300" dirty="0">
                <a:latin typeface="Gotham Light" pitchFamily="50" charset="0"/>
              </a:rPr>
              <a:t>Denne </a:t>
            </a:r>
            <a:r>
              <a:rPr lang="en-US" sz="1300" dirty="0" err="1">
                <a:latin typeface="Gotham Light" pitchFamily="50" charset="0"/>
              </a:rPr>
              <a:t>presentasjonen</a:t>
            </a:r>
            <a:r>
              <a:rPr lang="en-US" sz="1300" dirty="0">
                <a:latin typeface="Gotham Light" pitchFamily="50" charset="0"/>
              </a:rPr>
              <a:t> tar </a:t>
            </a:r>
            <a:r>
              <a:rPr lang="en-US" sz="1300" dirty="0" err="1">
                <a:latin typeface="Gotham Light" pitchFamily="50" charset="0"/>
              </a:rPr>
              <a:t>utgangspunkt</a:t>
            </a:r>
            <a:r>
              <a:rPr lang="en-US" sz="1300" dirty="0">
                <a:latin typeface="Gotham Light" pitchFamily="50" charset="0"/>
              </a:rPr>
              <a:t> </a:t>
            </a:r>
            <a:r>
              <a:rPr lang="en-US" sz="1300" dirty="0" err="1">
                <a:latin typeface="Gotham Light" pitchFamily="50" charset="0"/>
              </a:rPr>
              <a:t>i</a:t>
            </a:r>
            <a:r>
              <a:rPr lang="en-US" sz="1300" dirty="0">
                <a:latin typeface="Gotham Light" pitchFamily="50" charset="0"/>
              </a:rPr>
              <a:t> </a:t>
            </a:r>
            <a:r>
              <a:rPr lang="en-US" sz="1300" dirty="0" err="1">
                <a:latin typeface="Gotham Light" pitchFamily="50" charset="0"/>
              </a:rPr>
              <a:t>rapporten</a:t>
            </a:r>
            <a:r>
              <a:rPr lang="en-US" sz="1300" dirty="0">
                <a:latin typeface="Gotham Light" pitchFamily="50" charset="0"/>
              </a:rPr>
              <a:t> </a:t>
            </a:r>
            <a:r>
              <a:rPr lang="nb-NO" sz="1300" dirty="0">
                <a:latin typeface="Gotham Light" pitchFamily="50" charset="0"/>
              </a:rPr>
              <a:t>«Utviklingen av Sushimarkedet i Norge 2016» som Sissel Flesland Markedsinformasjoner AS har utarbeidet for Norges Sjømatråd i 2016</a:t>
            </a:r>
            <a:br>
              <a:rPr lang="nb-NO" sz="1300" dirty="0">
                <a:latin typeface="Gotham Light" pitchFamily="50" charset="0"/>
              </a:rPr>
            </a:br>
            <a:br>
              <a:rPr lang="nb-NO" sz="1300" dirty="0">
                <a:latin typeface="Gotham Light" pitchFamily="50" charset="0"/>
              </a:rPr>
            </a:br>
            <a:r>
              <a:rPr lang="nb-NO" sz="1300" dirty="0">
                <a:latin typeface="Gotham Light" pitchFamily="50" charset="0"/>
              </a:rPr>
              <a:t>Totalomsetningen for storhusholdning er fra merverdiregisteret til SSB, som tar utgangspunkt i Brønnøysunds registre.</a:t>
            </a:r>
            <a:br>
              <a:rPr lang="nb-NO" sz="1300" dirty="0">
                <a:latin typeface="Gotham Light" pitchFamily="50" charset="0"/>
              </a:rPr>
            </a:br>
            <a:r>
              <a:rPr lang="nb-NO" sz="1300" dirty="0">
                <a:latin typeface="Gotham Light" pitchFamily="50" charset="0"/>
              </a:rPr>
              <a:t>Omsetning i dagligvaremarkedet og servicehandelsmarkedet (kiosker og bensinstasjoner) er basert på tall fra spesialgrossister.</a:t>
            </a:r>
            <a:br>
              <a:rPr lang="nb-NO" sz="1300" dirty="0">
                <a:latin typeface="Gotham Light" pitchFamily="50" charset="0"/>
              </a:rPr>
            </a:br>
            <a:r>
              <a:rPr lang="nb-NO" sz="1300" dirty="0">
                <a:latin typeface="Gotham Light" pitchFamily="50" charset="0"/>
              </a:rPr>
              <a:t>Denne undersøkelsen inkluderer kun ferdige brett i dagligvarebutikker og kioskmarkedet. </a:t>
            </a:r>
            <a:br>
              <a:rPr lang="nb-NO" dirty="0">
                <a:latin typeface="Gotham Light" pitchFamily="50" charset="0"/>
              </a:rPr>
            </a:br>
            <a:endParaRPr lang="nb-NO" dirty="0"/>
          </a:p>
        </p:txBody>
      </p:sp>
    </p:spTree>
    <p:extLst>
      <p:ext uri="{BB962C8B-B14F-4D97-AF65-F5344CB8AC3E}">
        <p14:creationId xmlns:p14="http://schemas.microsoft.com/office/powerpoint/2010/main" val="304660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71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Kort om sushimarkedet 2016</a:t>
            </a:r>
          </a:p>
        </p:txBody>
      </p:sp>
      <p:sp>
        <p:nvSpPr>
          <p:cNvPr id="3" name="Date Placeholder 2"/>
          <p:cNvSpPr>
            <a:spLocks noGrp="1"/>
          </p:cNvSpPr>
          <p:nvPr>
            <p:ph type="dt" sz="half" idx="10"/>
          </p:nvPr>
        </p:nvSpPr>
        <p:spPr/>
        <p:txBody>
          <a:bodyPr>
            <a:normAutofit lnSpcReduction="10000"/>
          </a:bodyPr>
          <a:lstStyle/>
          <a:p>
            <a:fld id="{2F6FA58B-593D-4EFE-AF0B-92F0B89A8559}" type="datetime1">
              <a:rPr lang="nb-NO" smtClean="0"/>
              <a:t>29.03.2017</a:t>
            </a:fld>
            <a:endParaRPr lang="nb-NO"/>
          </a:p>
        </p:txBody>
      </p:sp>
      <p:sp>
        <p:nvSpPr>
          <p:cNvPr id="4" name="Footer Placeholder 3"/>
          <p:cNvSpPr>
            <a:spLocks noGrp="1"/>
          </p:cNvSpPr>
          <p:nvPr>
            <p:ph type="ftr" sz="quarter" idx="11"/>
          </p:nvPr>
        </p:nvSpPr>
        <p:spPr/>
        <p:txBody>
          <a:bodyPr>
            <a:normAutofit lnSpcReduction="10000"/>
          </a:bodyPr>
          <a:lstStyle/>
          <a:p>
            <a:r>
              <a:rPr lang="nb-NO" dirty="0"/>
              <a:t>Sushimarkedet i Norge</a:t>
            </a:r>
          </a:p>
        </p:txBody>
      </p:sp>
      <p:sp>
        <p:nvSpPr>
          <p:cNvPr id="5" name="Slide Number Placeholder 4"/>
          <p:cNvSpPr>
            <a:spLocks noGrp="1"/>
          </p:cNvSpPr>
          <p:nvPr>
            <p:ph type="sldNum" sz="quarter" idx="12"/>
          </p:nvPr>
        </p:nvSpPr>
        <p:spPr/>
        <p:txBody>
          <a:bodyPr>
            <a:normAutofit lnSpcReduction="10000"/>
          </a:bodyPr>
          <a:lstStyle/>
          <a:p>
            <a:fld id="{3A54A065-9207-4827-A25A-4F812882B321}" type="slidenum">
              <a:rPr lang="nb-NO" smtClean="0"/>
              <a:t>2</a:t>
            </a:fld>
            <a:endParaRPr lang="nb-NO"/>
          </a:p>
        </p:txBody>
      </p:sp>
      <p:sp>
        <p:nvSpPr>
          <p:cNvPr id="6" name="Content Placeholder 5"/>
          <p:cNvSpPr>
            <a:spLocks noGrp="1"/>
          </p:cNvSpPr>
          <p:nvPr>
            <p:ph idx="13"/>
          </p:nvPr>
        </p:nvSpPr>
        <p:spPr/>
        <p:txBody>
          <a:bodyPr>
            <a:normAutofit fontScale="77500" lnSpcReduction="20000"/>
          </a:bodyPr>
          <a:lstStyle/>
          <a:p>
            <a:r>
              <a:rPr lang="nb-NO" dirty="0"/>
              <a:t>Omsetningen i totalmarkedet for sushi var ca. 849 millioner kroner i 2016. Dette er en nedgang på -1,7% fra 2015</a:t>
            </a:r>
          </a:p>
          <a:p>
            <a:pPr marL="0" indent="0">
              <a:buNone/>
            </a:pPr>
            <a:r>
              <a:rPr lang="nb-NO" dirty="0"/>
              <a:t>. </a:t>
            </a:r>
          </a:p>
          <a:p>
            <a:r>
              <a:rPr lang="nb-NO" dirty="0"/>
              <a:t>Storhusholdning som er den største kanalen for sushi økte derimot med 4% fra 2015 til 2016, men ikke nok til å kompensere for fallet i dagligvare/KBS. </a:t>
            </a:r>
          </a:p>
          <a:p>
            <a:endParaRPr lang="nb-NO" dirty="0"/>
          </a:p>
          <a:p>
            <a:r>
              <a:rPr lang="nb-NO" dirty="0"/>
              <a:t>I dagligvare/KBS markedet har omsetningen av sushi økt med 463 % frem til toppåret i 2014, fra utgangspunktet på 36 millionene i 2006. Men det gikk ganske kraftig ned i 2015 og nedgangen fortsatte i 2016.</a:t>
            </a:r>
          </a:p>
          <a:p>
            <a:endParaRPr lang="nb-NO" dirty="0"/>
          </a:p>
          <a:p>
            <a:r>
              <a:rPr lang="nb-NO" dirty="0"/>
              <a:t>Nedgangen skyldes i all hovedsak en dreining fra at forbrukeren kjøper sushi i dagligvare til å heller kjøpe den fra lokal </a:t>
            </a:r>
            <a:r>
              <a:rPr lang="nb-NO" dirty="0" err="1"/>
              <a:t>take-away</a:t>
            </a:r>
            <a:r>
              <a:rPr lang="nb-NO" dirty="0"/>
              <a:t>, eller lager sushi selv hjemme.</a:t>
            </a:r>
          </a:p>
        </p:txBody>
      </p:sp>
      <p:sp>
        <p:nvSpPr>
          <p:cNvPr id="10"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pic>
        <p:nvPicPr>
          <p:cNvPr id="14" name="Picture Placeholder 1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598" b="6598"/>
          <a:stretch>
            <a:fillRect/>
          </a:stretch>
        </p:blipFill>
        <p:spPr/>
      </p:pic>
    </p:spTree>
    <p:extLst>
      <p:ext uri="{BB962C8B-B14F-4D97-AF65-F5344CB8AC3E}">
        <p14:creationId xmlns:p14="http://schemas.microsoft.com/office/powerpoint/2010/main" val="285510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26098" b="26098"/>
          <a:stretch>
            <a:fillRect/>
          </a:stretch>
        </p:blipFill>
        <p:spPr/>
      </p:pic>
      <p:sp>
        <p:nvSpPr>
          <p:cNvPr id="3" name="Text Placeholder 2"/>
          <p:cNvSpPr>
            <a:spLocks noGrp="1"/>
          </p:cNvSpPr>
          <p:nvPr>
            <p:ph type="body" sz="quarter" idx="10"/>
          </p:nvPr>
        </p:nvSpPr>
        <p:spPr/>
        <p:txBody>
          <a:bodyPr/>
          <a:lstStyle/>
          <a:p>
            <a:r>
              <a:rPr lang="nb-NO" dirty="0"/>
              <a:t>Nedgang for totalmarkedet for sushi</a:t>
            </a:r>
          </a:p>
        </p:txBody>
      </p:sp>
      <p:sp>
        <p:nvSpPr>
          <p:cNvPr id="4" name="Text Placeholder 3"/>
          <p:cNvSpPr>
            <a:spLocks noGrp="1"/>
          </p:cNvSpPr>
          <p:nvPr>
            <p:ph type="body" sz="quarter" idx="12"/>
          </p:nvPr>
        </p:nvSpPr>
        <p:spPr>
          <a:xfrm>
            <a:off x="567108" y="281272"/>
            <a:ext cx="2043527" cy="1015663"/>
          </a:xfrm>
        </p:spPr>
        <p:txBody>
          <a:bodyPr/>
          <a:lstStyle/>
          <a:p>
            <a:r>
              <a:rPr lang="nb-NO" sz="6600" dirty="0"/>
              <a:t>-1,7%</a:t>
            </a:r>
          </a:p>
        </p:txBody>
      </p:sp>
      <p:sp>
        <p:nvSpPr>
          <p:cNvPr id="7"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Tree>
    <p:extLst>
      <p:ext uri="{BB962C8B-B14F-4D97-AF65-F5344CB8AC3E}">
        <p14:creationId xmlns:p14="http://schemas.microsoft.com/office/powerpoint/2010/main" val="353594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normAutofit lnSpcReduction="10000"/>
          </a:bodyPr>
          <a:lstStyle/>
          <a:p>
            <a:fld id="{E47CC827-78FF-4A7B-A4E3-1BD73C4C1332}" type="datetime1">
              <a:rPr lang="nb-NO" smtClean="0"/>
              <a:t>29.03.2017</a:t>
            </a:fld>
            <a:endParaRPr lang="nb-NO"/>
          </a:p>
        </p:txBody>
      </p:sp>
      <p:sp>
        <p:nvSpPr>
          <p:cNvPr id="5" name="Slide Number Placeholder 4"/>
          <p:cNvSpPr>
            <a:spLocks noGrp="1"/>
          </p:cNvSpPr>
          <p:nvPr>
            <p:ph type="sldNum" sz="quarter" idx="12"/>
          </p:nvPr>
        </p:nvSpPr>
        <p:spPr/>
        <p:txBody>
          <a:bodyPr>
            <a:normAutofit lnSpcReduction="10000"/>
          </a:bodyPr>
          <a:lstStyle/>
          <a:p>
            <a:fld id="{3A54A065-9207-4827-A25A-4F812882B321}" type="slidenum">
              <a:rPr lang="nb-NO" smtClean="0"/>
              <a:t>4</a:t>
            </a:fld>
            <a:endParaRPr lang="nb-NO"/>
          </a:p>
        </p:txBody>
      </p:sp>
      <p:sp>
        <p:nvSpPr>
          <p:cNvPr id="6" name="Title 5"/>
          <p:cNvSpPr>
            <a:spLocks noGrp="1"/>
          </p:cNvSpPr>
          <p:nvPr>
            <p:ph type="title"/>
          </p:nvPr>
        </p:nvSpPr>
        <p:spPr/>
        <p:txBody>
          <a:bodyPr/>
          <a:lstStyle/>
          <a:p>
            <a:r>
              <a:rPr lang="nb-NO" dirty="0"/>
              <a:t>Totalmarkedet for sushi går ned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37690448"/>
              </p:ext>
            </p:extLst>
          </p:nvPr>
        </p:nvGraphicFramePr>
        <p:xfrm>
          <a:off x="224209" y="1119863"/>
          <a:ext cx="5097982" cy="3416968"/>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5"/>
          <p:cNvSpPr txBox="1">
            <a:spLocks/>
          </p:cNvSpPr>
          <p:nvPr/>
        </p:nvSpPr>
        <p:spPr>
          <a:xfrm>
            <a:off x="5492035" y="1414637"/>
            <a:ext cx="3713206" cy="2652567"/>
          </a:xfrm>
          <a:prstGeom prst="rect">
            <a:avLst/>
          </a:prstGeom>
        </p:spPr>
        <p:txBody>
          <a:bodyPr>
            <a:normAutofit/>
          </a:bodyPr>
          <a:lstStyle>
            <a:lvl1pPr marL="270000" indent="-270000" algn="l" defTabSz="685766" rtl="0" eaLnBrk="1" latinLnBrk="0" hangingPunct="1">
              <a:lnSpc>
                <a:spcPct val="100000"/>
              </a:lnSpc>
              <a:spcBef>
                <a:spcPts val="0"/>
              </a:spcBef>
              <a:buClr>
                <a:schemeClr val="accent2"/>
              </a:buClr>
              <a:buFontTx/>
              <a:buBlip>
                <a:blip r:embed="rId3"/>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3"/>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3"/>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3"/>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3"/>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nb-NO" dirty="0"/>
              <a:t>Nedgang i totalmarkedet for sushi fra 2015 til 2016 på -2%, skyldes i all hovedsak nedgang i dagligvare/KBS</a:t>
            </a:r>
          </a:p>
          <a:p>
            <a:pPr marL="0" indent="0">
              <a:buNone/>
            </a:pPr>
            <a:endParaRPr lang="nb-NO" dirty="0"/>
          </a:p>
          <a:p>
            <a:r>
              <a:rPr lang="nb-NO" dirty="0"/>
              <a:t>Totalmarkedet for sushi har i forbrukerkroner økt med 374% de siste 10 årene. </a:t>
            </a:r>
            <a:endParaRPr lang="nb-NO" dirty="0"/>
          </a:p>
          <a:p>
            <a:endParaRPr lang="nb-NO" dirty="0"/>
          </a:p>
        </p:txBody>
      </p:sp>
      <p:pic>
        <p:nvPicPr>
          <p:cNvPr id="10" name="Picture 9"/>
          <p:cNvPicPr>
            <a:picLocks noChangeAspect="1"/>
          </p:cNvPicPr>
          <p:nvPr/>
        </p:nvPicPr>
        <p:blipFill>
          <a:blip r:embed="rId4"/>
          <a:stretch>
            <a:fillRect/>
          </a:stretch>
        </p:blipFill>
        <p:spPr>
          <a:xfrm>
            <a:off x="7348638" y="213572"/>
            <a:ext cx="1475721" cy="817200"/>
          </a:xfrm>
          <a:prstGeom prst="rect">
            <a:avLst/>
          </a:prstGeom>
        </p:spPr>
      </p:pic>
      <p:sp>
        <p:nvSpPr>
          <p:cNvPr id="11"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12"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Tree>
    <p:extLst>
      <p:ext uri="{BB962C8B-B14F-4D97-AF65-F5344CB8AC3E}">
        <p14:creationId xmlns:p14="http://schemas.microsoft.com/office/powerpoint/2010/main" val="305812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92239556"/>
              </p:ext>
            </p:extLst>
          </p:nvPr>
        </p:nvGraphicFramePr>
        <p:xfrm>
          <a:off x="566738" y="1125415"/>
          <a:ext cx="4814154" cy="3297116"/>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p:cNvSpPr>
            <a:spLocks noGrp="1"/>
          </p:cNvSpPr>
          <p:nvPr>
            <p:ph type="dt" sz="half" idx="10"/>
          </p:nvPr>
        </p:nvSpPr>
        <p:spPr/>
        <p:txBody>
          <a:bodyPr>
            <a:normAutofit lnSpcReduction="10000"/>
          </a:bodyPr>
          <a:lstStyle/>
          <a:p>
            <a:fld id="{498D67E8-4C46-4E4E-8CAF-97E596CAC397}" type="datetime1">
              <a:rPr lang="nb-NO" smtClean="0"/>
              <a:t>29.03.2017</a:t>
            </a:fld>
            <a:endParaRPr lang="nb-NO"/>
          </a:p>
        </p:txBody>
      </p:sp>
      <p:sp>
        <p:nvSpPr>
          <p:cNvPr id="5" name="Slide Number Placeholder 4"/>
          <p:cNvSpPr>
            <a:spLocks noGrp="1"/>
          </p:cNvSpPr>
          <p:nvPr>
            <p:ph type="sldNum" sz="quarter" idx="12"/>
          </p:nvPr>
        </p:nvSpPr>
        <p:spPr/>
        <p:txBody>
          <a:bodyPr>
            <a:normAutofit lnSpcReduction="10000"/>
          </a:bodyPr>
          <a:lstStyle/>
          <a:p>
            <a:fld id="{3A54A065-9207-4827-A25A-4F812882B321}" type="slidenum">
              <a:rPr lang="nb-NO" smtClean="0"/>
              <a:t>5</a:t>
            </a:fld>
            <a:endParaRPr lang="nb-NO"/>
          </a:p>
        </p:txBody>
      </p:sp>
      <p:sp>
        <p:nvSpPr>
          <p:cNvPr id="6" name="Title 5"/>
          <p:cNvSpPr>
            <a:spLocks noGrp="1"/>
          </p:cNvSpPr>
          <p:nvPr>
            <p:ph type="title"/>
          </p:nvPr>
        </p:nvSpPr>
        <p:spPr/>
        <p:txBody>
          <a:bodyPr/>
          <a:lstStyle/>
          <a:p>
            <a:r>
              <a:rPr lang="nb-NO" dirty="0"/>
              <a:t>Nedgang i antall sushibedrifter</a:t>
            </a:r>
          </a:p>
        </p:txBody>
      </p:sp>
      <p:sp>
        <p:nvSpPr>
          <p:cNvPr id="10" name="Content Placeholder 5"/>
          <p:cNvSpPr txBox="1">
            <a:spLocks/>
          </p:cNvSpPr>
          <p:nvPr/>
        </p:nvSpPr>
        <p:spPr>
          <a:xfrm>
            <a:off x="5430794" y="1125415"/>
            <a:ext cx="3713206" cy="3535714"/>
          </a:xfrm>
          <a:prstGeom prst="rect">
            <a:avLst/>
          </a:prstGeom>
        </p:spPr>
        <p:txBody>
          <a:bodyPr>
            <a:normAutofit fontScale="70000" lnSpcReduction="20000"/>
          </a:bodyPr>
          <a:lstStyle>
            <a:lvl1pPr marL="270000" indent="-270000" algn="l" defTabSz="685766" rtl="0" eaLnBrk="1" latinLnBrk="0" hangingPunct="1">
              <a:lnSpc>
                <a:spcPct val="100000"/>
              </a:lnSpc>
              <a:spcBef>
                <a:spcPts val="0"/>
              </a:spcBef>
              <a:buClr>
                <a:schemeClr val="accent2"/>
              </a:buClr>
              <a:buFontTx/>
              <a:buBlip>
                <a:blip r:embed="rId3"/>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3"/>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3"/>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3"/>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3"/>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nb-NO" dirty="0"/>
              <a:t>Veksten av sushibedrifter har vært enorm de siste årene. Fra 2005-2011 var nettotilveksten på om lag 10-25 nye enheter, mens årene som fulgte var veksten enda sterkere med en tilvekst på omtrent 30 nye bedrifter. Denne veksten stabiliserte seg på et høyt nivå i 2015. </a:t>
            </a:r>
          </a:p>
          <a:p>
            <a:endParaRPr lang="nb-NO" dirty="0"/>
          </a:p>
          <a:p>
            <a:r>
              <a:rPr lang="nb-NO" dirty="0"/>
              <a:t>I 2016 finner vi foreløpig en tilbakegang på 7 bedrifter og et totalt antall på 340, men dette tallet vil trolig øke når grunnlaget for beregninger blir revidert. Dette gir en indikasjon på at det skjer store omskiftninger i denne bransjen. Mange kommer til og en del blir lagt ned.</a:t>
            </a:r>
          </a:p>
          <a:p>
            <a:endParaRPr lang="nb-NO" dirty="0"/>
          </a:p>
          <a:p>
            <a:r>
              <a:rPr lang="nb-NO" dirty="0"/>
              <a:t>Kravet til ferskhet på fisken gjør også at restaurantene og sushibarene er under nøye kontroll fra mattilsynet og stenges kanskje oftere enn andre. Noe som gir en høy omløpshastighet på utskiftinger av restauranter og barer</a:t>
            </a:r>
          </a:p>
          <a:p>
            <a:endParaRPr lang="nb-NO" dirty="0"/>
          </a:p>
          <a:p>
            <a:r>
              <a:rPr lang="nb-NO" dirty="0"/>
              <a:t>En av sushirestaurantene i Stavanger, </a:t>
            </a:r>
            <a:r>
              <a:rPr lang="nb-NO" dirty="0" err="1"/>
              <a:t>Sabi</a:t>
            </a:r>
            <a:r>
              <a:rPr lang="nb-NO" dirty="0"/>
              <a:t> </a:t>
            </a:r>
            <a:r>
              <a:rPr lang="nb-NO" dirty="0" err="1"/>
              <a:t>Omakase</a:t>
            </a:r>
            <a:r>
              <a:rPr lang="nb-NO" dirty="0"/>
              <a:t> har i 2016 Michelin stjerne. Det forteller at det det finnes restauranter innen dette segmentet med ekstremt høy kvalitet.</a:t>
            </a:r>
          </a:p>
        </p:txBody>
      </p:sp>
      <p:sp>
        <p:nvSpPr>
          <p:cNvPr id="11"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12"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Tree>
    <p:extLst>
      <p:ext uri="{BB962C8B-B14F-4D97-AF65-F5344CB8AC3E}">
        <p14:creationId xmlns:p14="http://schemas.microsoft.com/office/powerpoint/2010/main" val="60357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Geografisk spredning: beregnet sushi per </a:t>
            </a:r>
            <a:r>
              <a:rPr lang="nb-NO" dirty="0" err="1"/>
              <a:t>capita</a:t>
            </a:r>
            <a:r>
              <a:rPr lang="nb-NO" dirty="0"/>
              <a:t> i kroner brukt i </a:t>
            </a:r>
            <a:r>
              <a:rPr lang="nb-NO" dirty="0" err="1"/>
              <a:t>storhusholdningmarkedet</a:t>
            </a:r>
            <a:endParaRPr lang="nb-NO" dirty="0"/>
          </a:p>
        </p:txBody>
      </p:sp>
      <p:sp>
        <p:nvSpPr>
          <p:cNvPr id="3" name="Date Placeholder 2"/>
          <p:cNvSpPr>
            <a:spLocks noGrp="1"/>
          </p:cNvSpPr>
          <p:nvPr>
            <p:ph type="dt" sz="half" idx="10"/>
          </p:nvPr>
        </p:nvSpPr>
        <p:spPr/>
        <p:txBody>
          <a:bodyPr>
            <a:normAutofit lnSpcReduction="10000"/>
          </a:bodyPr>
          <a:lstStyle/>
          <a:p>
            <a:fld id="{FC58883C-1176-4BA4-BE70-B35A0E75243C}" type="datetime1">
              <a:rPr lang="nb-NO" smtClean="0"/>
              <a:t>29.03.2017</a:t>
            </a:fld>
            <a:endParaRPr lang="nb-NO" dirty="0"/>
          </a:p>
        </p:txBody>
      </p:sp>
      <p:sp>
        <p:nvSpPr>
          <p:cNvPr id="5" name="Slide Number Placeholder 4"/>
          <p:cNvSpPr>
            <a:spLocks noGrp="1"/>
          </p:cNvSpPr>
          <p:nvPr>
            <p:ph type="sldNum" sz="quarter" idx="12"/>
          </p:nvPr>
        </p:nvSpPr>
        <p:spPr/>
        <p:txBody>
          <a:bodyPr>
            <a:normAutofit lnSpcReduction="10000"/>
          </a:bodyPr>
          <a:lstStyle/>
          <a:p>
            <a:fld id="{3A54A065-9207-4827-A25A-4F812882B321}" type="slidenum">
              <a:rPr lang="nb-NO" smtClean="0"/>
              <a:t>6</a:t>
            </a:fld>
            <a:endParaRPr lang="nb-NO"/>
          </a:p>
        </p:txBody>
      </p:sp>
      <mc:AlternateContent xmlns:mc="http://schemas.openxmlformats.org/markup-compatibility/2006">
        <mc:Choice xmlns:cx4="http://schemas.microsoft.com/office/drawing/2016/5/10/chartex" Requires="cx4">
          <p:graphicFrame>
            <p:nvGraphicFramePr>
              <p:cNvPr id="13" name="Content Placeholder 12">
                <a:extLst>
                  <a:ext uri="{FF2B5EF4-FFF2-40B4-BE49-F238E27FC236}">
                    <a16:creationId xmlns:a16="http://schemas.microsoft.com/office/drawing/2014/main" id="{B9839727-A13B-43E3-9994-03CEB4303E60}"/>
                  </a:ext>
                </a:extLst>
              </p:cNvPr>
              <p:cNvGraphicFramePr>
                <a:graphicFrameLocks noGrp="1"/>
              </p:cNvGraphicFramePr>
              <p:nvPr>
                <p:ph idx="1"/>
                <p:extLst>
                  <p:ext uri="{D42A27DB-BD31-4B8C-83A1-F6EECF244321}">
                    <p14:modId xmlns:p14="http://schemas.microsoft.com/office/powerpoint/2010/main" val="2113714863"/>
                  </p:ext>
                </p:extLst>
              </p:nvPr>
            </p:nvGraphicFramePr>
            <p:xfrm>
              <a:off x="4721468" y="1216093"/>
              <a:ext cx="3465757" cy="3097212"/>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3" name="Content Placeholder 12">
                <a:extLst>
                  <a:ext uri="{FF2B5EF4-FFF2-40B4-BE49-F238E27FC236}">
                    <a16:creationId xmlns:a16="http://schemas.microsoft.com/office/drawing/2014/main" id="{B9839727-A13B-43E3-9994-03CEB4303E60}"/>
                  </a:ext>
                </a:extLst>
              </p:cNvPr>
              <p:cNvPicPr>
                <a:picLocks noGrp="1" noRot="1" noChangeAspect="1" noMove="1" noResize="1" noEditPoints="1" noAdjustHandles="1" noChangeArrowheads="1" noChangeShapeType="1"/>
              </p:cNvPicPr>
              <p:nvPr/>
            </p:nvPicPr>
            <p:blipFill>
              <a:blip r:embed="rId3"/>
              <a:stretch>
                <a:fillRect/>
              </a:stretch>
            </p:blipFill>
            <p:spPr>
              <a:xfrm>
                <a:off x="4721468" y="1216093"/>
                <a:ext cx="3465757" cy="3097212"/>
              </a:xfrm>
              <a:prstGeom prst="rect">
                <a:avLst/>
              </a:prstGeom>
            </p:spPr>
          </p:pic>
        </mc:Fallback>
      </mc:AlternateContent>
      <p:sp>
        <p:nvSpPr>
          <p:cNvPr id="14" name="Content Placeholder 5"/>
          <p:cNvSpPr txBox="1">
            <a:spLocks/>
          </p:cNvSpPr>
          <p:nvPr/>
        </p:nvSpPr>
        <p:spPr>
          <a:xfrm>
            <a:off x="3331919" y="1660738"/>
            <a:ext cx="3288689" cy="2652567"/>
          </a:xfrm>
          <a:prstGeom prst="rect">
            <a:avLst/>
          </a:prstGeom>
        </p:spPr>
        <p:txBody>
          <a:bodyPr>
            <a:normAutofit/>
          </a:bodyPr>
          <a:lstStyle>
            <a:lvl1pPr marL="270000" indent="-270000" algn="l" defTabSz="685766" rtl="0" eaLnBrk="1" latinLnBrk="0" hangingPunct="1">
              <a:lnSpc>
                <a:spcPct val="100000"/>
              </a:lnSpc>
              <a:spcBef>
                <a:spcPts val="0"/>
              </a:spcBef>
              <a:buClr>
                <a:schemeClr val="accent2"/>
              </a:buClr>
              <a:buFontTx/>
              <a:buBlip>
                <a:blip r:embed="rId4"/>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4"/>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4"/>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4"/>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4"/>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buFont typeface="Arial" panose="020B0604020202020204" pitchFamily="34" charset="0"/>
              <a:buChar char="•"/>
            </a:pPr>
            <a:endParaRPr lang="nb-NO" sz="1600" dirty="0">
              <a:latin typeface="Gotham Light" pitchFamily="50" charset="0"/>
            </a:endParaRPr>
          </a:p>
        </p:txBody>
      </p:sp>
      <p:sp>
        <p:nvSpPr>
          <p:cNvPr id="15" name="Content Placeholder 14"/>
          <p:cNvSpPr>
            <a:spLocks noGrp="1"/>
          </p:cNvSpPr>
          <p:nvPr>
            <p:ph idx="13"/>
          </p:nvPr>
        </p:nvSpPr>
        <p:spPr>
          <a:xfrm>
            <a:off x="567108" y="1438415"/>
            <a:ext cx="3292715" cy="2810281"/>
          </a:xfrm>
        </p:spPr>
        <p:txBody>
          <a:bodyPr>
            <a:normAutofit fontScale="85000" lnSpcReduction="10000"/>
          </a:bodyPr>
          <a:lstStyle/>
          <a:p>
            <a:pPr marL="0" indent="0">
              <a:buNone/>
            </a:pPr>
            <a:endParaRPr lang="nb-NO" sz="1400" dirty="0">
              <a:latin typeface="Gotham Light" pitchFamily="50" charset="0"/>
            </a:endParaRPr>
          </a:p>
          <a:p>
            <a:pPr>
              <a:buFont typeface="Arial" panose="020B0604020202020204" pitchFamily="34" charset="0"/>
              <a:buChar char="•"/>
            </a:pPr>
            <a:r>
              <a:rPr lang="nb-NO" sz="1400" dirty="0">
                <a:latin typeface="Gotham Light" pitchFamily="50" charset="0"/>
              </a:rPr>
              <a:t>Folk på Østlandet bruker mer penger på sushi enn i de andre landsdelene. De brukte 185kr per </a:t>
            </a:r>
            <a:r>
              <a:rPr lang="nb-NO" sz="1400" dirty="0" err="1">
                <a:latin typeface="Gotham Light" pitchFamily="50" charset="0"/>
              </a:rPr>
              <a:t>capita</a:t>
            </a:r>
            <a:r>
              <a:rPr lang="nb-NO" sz="1400" dirty="0">
                <a:latin typeface="Gotham Light" pitchFamily="50" charset="0"/>
              </a:rPr>
              <a:t> i 2016, kontra Sørlandet og </a:t>
            </a:r>
            <a:r>
              <a:rPr lang="nb-NO" sz="1400" dirty="0" err="1">
                <a:latin typeface="Gotham Light" pitchFamily="50" charset="0"/>
              </a:rPr>
              <a:t>Nordnorge</a:t>
            </a:r>
            <a:r>
              <a:rPr lang="nb-NO" sz="1400" dirty="0">
                <a:latin typeface="Gotham Light" pitchFamily="50" charset="0"/>
              </a:rPr>
              <a:t> som brukte omtrent 70 kr på </a:t>
            </a:r>
            <a:r>
              <a:rPr lang="nb-NO" sz="1400" dirty="0" err="1">
                <a:latin typeface="Gotham Light" pitchFamily="50" charset="0"/>
              </a:rPr>
              <a:t>capita</a:t>
            </a:r>
            <a:r>
              <a:rPr lang="nb-NO" sz="1400" dirty="0">
                <a:latin typeface="Gotham Light" pitchFamily="50" charset="0"/>
              </a:rPr>
              <a:t>. </a:t>
            </a:r>
          </a:p>
          <a:p>
            <a:pPr>
              <a:buFont typeface="Arial" panose="020B0604020202020204" pitchFamily="34" charset="0"/>
              <a:buChar char="•"/>
            </a:pPr>
            <a:endParaRPr lang="nb-NO" sz="1400" dirty="0">
              <a:latin typeface="Gotham Light" pitchFamily="50" charset="0"/>
            </a:endParaRPr>
          </a:p>
          <a:p>
            <a:pPr>
              <a:buFont typeface="Arial" panose="020B0604020202020204" pitchFamily="34" charset="0"/>
              <a:buChar char="•"/>
            </a:pPr>
            <a:r>
              <a:rPr lang="nb-NO" sz="1400" dirty="0">
                <a:latin typeface="Gotham Light" pitchFamily="50" charset="0"/>
              </a:rPr>
              <a:t>Sushimarkedet startet med oppstart av restauranter i Oslo med omegn og har etter hvert spredt seg til de store byene rundt om i landet. Beregningen av kroner brukt per </a:t>
            </a:r>
            <a:r>
              <a:rPr lang="nb-NO" sz="1400" dirty="0" err="1">
                <a:latin typeface="Gotham Light" pitchFamily="50" charset="0"/>
              </a:rPr>
              <a:t>capita</a:t>
            </a:r>
            <a:r>
              <a:rPr lang="nb-NO" sz="1400" dirty="0">
                <a:latin typeface="Gotham Light" pitchFamily="50" charset="0"/>
              </a:rPr>
              <a:t> viser at sushi er fortsatt mest utbredt i de største byene. </a:t>
            </a:r>
          </a:p>
          <a:p>
            <a:pPr>
              <a:buFont typeface="Arial" panose="020B0604020202020204" pitchFamily="34" charset="0"/>
              <a:buChar char="•"/>
            </a:pPr>
            <a:endParaRPr lang="nb-NO" sz="1400" dirty="0">
              <a:latin typeface="Gotham Light" pitchFamily="50" charset="0"/>
            </a:endParaRPr>
          </a:p>
          <a:p>
            <a:pPr>
              <a:buFont typeface="Arial" panose="020B0604020202020204" pitchFamily="34" charset="0"/>
              <a:buChar char="•"/>
            </a:pPr>
            <a:r>
              <a:rPr lang="nb-NO" sz="1400" dirty="0">
                <a:latin typeface="Gotham Light" pitchFamily="50" charset="0"/>
              </a:rPr>
              <a:t>Sushi er en populær matrett blant unge rundt om i lande, og ansees av mange som favorittmaten. </a:t>
            </a:r>
          </a:p>
          <a:p>
            <a:pPr>
              <a:buFont typeface="Arial" panose="020B0604020202020204" pitchFamily="34" charset="0"/>
              <a:buChar char="•"/>
            </a:pPr>
            <a:endParaRPr lang="nb-NO" sz="1400" dirty="0">
              <a:latin typeface="Gotham Light" pitchFamily="50" charset="0"/>
            </a:endParaRPr>
          </a:p>
          <a:p>
            <a:pPr marL="0" indent="0">
              <a:buNone/>
            </a:pPr>
            <a:endParaRPr lang="nb-NO" dirty="0"/>
          </a:p>
        </p:txBody>
      </p:sp>
      <p:sp>
        <p:nvSpPr>
          <p:cNvPr id="16" name="TextBox 15"/>
          <p:cNvSpPr txBox="1"/>
          <p:nvPr/>
        </p:nvSpPr>
        <p:spPr>
          <a:xfrm>
            <a:off x="5093589" y="1837592"/>
            <a:ext cx="1143001" cy="230832"/>
          </a:xfrm>
          <a:prstGeom prst="rect">
            <a:avLst/>
          </a:prstGeom>
          <a:noFill/>
        </p:spPr>
        <p:txBody>
          <a:bodyPr wrap="square" rtlCol="0">
            <a:spAutoFit/>
          </a:bodyPr>
          <a:lstStyle/>
          <a:p>
            <a:r>
              <a:rPr lang="nb-NO" sz="900" dirty="0" err="1"/>
              <a:t>Nordnorge</a:t>
            </a:r>
            <a:r>
              <a:rPr lang="nb-NO" sz="900" dirty="0"/>
              <a:t> 69 kr</a:t>
            </a:r>
          </a:p>
        </p:txBody>
      </p:sp>
      <p:sp>
        <p:nvSpPr>
          <p:cNvPr id="17" name="TextBox 16"/>
          <p:cNvSpPr txBox="1"/>
          <p:nvPr/>
        </p:nvSpPr>
        <p:spPr>
          <a:xfrm>
            <a:off x="5689415" y="3695700"/>
            <a:ext cx="1143001" cy="230832"/>
          </a:xfrm>
          <a:prstGeom prst="rect">
            <a:avLst/>
          </a:prstGeom>
          <a:noFill/>
        </p:spPr>
        <p:txBody>
          <a:bodyPr wrap="square" rtlCol="0">
            <a:spAutoFit/>
          </a:bodyPr>
          <a:lstStyle/>
          <a:p>
            <a:r>
              <a:rPr lang="nb-NO" sz="900" dirty="0"/>
              <a:t>Østlandet 185 kr</a:t>
            </a:r>
          </a:p>
        </p:txBody>
      </p:sp>
      <p:sp>
        <p:nvSpPr>
          <p:cNvPr id="18" name="TextBox 17"/>
          <p:cNvSpPr txBox="1"/>
          <p:nvPr/>
        </p:nvSpPr>
        <p:spPr>
          <a:xfrm>
            <a:off x="4448672" y="4248696"/>
            <a:ext cx="1143001" cy="230832"/>
          </a:xfrm>
          <a:prstGeom prst="rect">
            <a:avLst/>
          </a:prstGeom>
          <a:noFill/>
        </p:spPr>
        <p:txBody>
          <a:bodyPr wrap="square" rtlCol="0">
            <a:spAutoFit/>
          </a:bodyPr>
          <a:lstStyle/>
          <a:p>
            <a:r>
              <a:rPr lang="nb-NO" sz="900" dirty="0"/>
              <a:t>Sørlandet 79 kr</a:t>
            </a:r>
          </a:p>
        </p:txBody>
      </p:sp>
      <p:sp>
        <p:nvSpPr>
          <p:cNvPr id="19" name="TextBox 18"/>
          <p:cNvSpPr txBox="1"/>
          <p:nvPr/>
        </p:nvSpPr>
        <p:spPr>
          <a:xfrm>
            <a:off x="3950588" y="3580284"/>
            <a:ext cx="1143001" cy="230832"/>
          </a:xfrm>
          <a:prstGeom prst="rect">
            <a:avLst/>
          </a:prstGeom>
          <a:noFill/>
        </p:spPr>
        <p:txBody>
          <a:bodyPr wrap="square" rtlCol="0">
            <a:spAutoFit/>
          </a:bodyPr>
          <a:lstStyle/>
          <a:p>
            <a:r>
              <a:rPr lang="nb-NO" sz="900" dirty="0"/>
              <a:t>Vestlandet 98 kr</a:t>
            </a:r>
          </a:p>
        </p:txBody>
      </p:sp>
      <p:sp>
        <p:nvSpPr>
          <p:cNvPr id="20" name="TextBox 19"/>
          <p:cNvSpPr txBox="1"/>
          <p:nvPr/>
        </p:nvSpPr>
        <p:spPr>
          <a:xfrm>
            <a:off x="4522088" y="2844661"/>
            <a:ext cx="1143001" cy="230832"/>
          </a:xfrm>
          <a:prstGeom prst="rect">
            <a:avLst/>
          </a:prstGeom>
          <a:noFill/>
        </p:spPr>
        <p:txBody>
          <a:bodyPr wrap="square" rtlCol="0">
            <a:spAutoFit/>
          </a:bodyPr>
          <a:lstStyle/>
          <a:p>
            <a:r>
              <a:rPr lang="nb-NO" sz="900" dirty="0"/>
              <a:t>Trøndelag 104 kr</a:t>
            </a:r>
          </a:p>
        </p:txBody>
      </p:sp>
      <p:sp>
        <p:nvSpPr>
          <p:cNvPr id="21"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22"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Tree>
    <p:extLst>
      <p:ext uri="{BB962C8B-B14F-4D97-AF65-F5344CB8AC3E}">
        <p14:creationId xmlns:p14="http://schemas.microsoft.com/office/powerpoint/2010/main" val="246078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94309261"/>
              </p:ext>
            </p:extLst>
          </p:nvPr>
        </p:nvGraphicFramePr>
        <p:xfrm>
          <a:off x="140678" y="1350963"/>
          <a:ext cx="4747845" cy="283417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p:txBody>
          <a:bodyPr>
            <a:noAutofit/>
          </a:bodyPr>
          <a:lstStyle/>
          <a:p>
            <a:r>
              <a:rPr lang="nb-NO" sz="1500" dirty="0">
                <a:latin typeface="Gotham Bold" pitchFamily="50" charset="0"/>
              </a:rPr>
              <a:t>Sushiomsetningen i forhold til totalomsetningen i storhusholdningsmarkedet</a:t>
            </a:r>
            <a:endParaRPr lang="en-US" sz="1500" dirty="0">
              <a:latin typeface="Gotham Bold" pitchFamily="50" charset="0"/>
            </a:endParaRPr>
          </a:p>
        </p:txBody>
      </p:sp>
      <p:sp>
        <p:nvSpPr>
          <p:cNvPr id="7" name="Content Placeholder 1"/>
          <p:cNvSpPr txBox="1">
            <a:spLocks/>
          </p:cNvSpPr>
          <p:nvPr/>
        </p:nvSpPr>
        <p:spPr>
          <a:xfrm>
            <a:off x="5382090" y="1125130"/>
            <a:ext cx="2338110" cy="3482603"/>
          </a:xfrm>
          <a:prstGeom prst="rect">
            <a:avLst/>
          </a:prstGeom>
        </p:spPr>
        <p:txBody>
          <a:bodyPr vert="horz" lIns="0" tIns="0" rIns="0" bIns="0" rtlCol="0">
            <a:normAutofit/>
          </a:bodyPr>
          <a:lstStyle>
            <a:lvl1pPr marL="179388" indent="-179388" algn="l" defTabSz="914400" rtl="0" eaLnBrk="1" latinLnBrk="0" hangingPunct="1">
              <a:spcBef>
                <a:spcPct val="20000"/>
              </a:spcBef>
              <a:buSzPct val="125000"/>
              <a:buFont typeface="Arial" pitchFamily="34" charset="0"/>
              <a:buChar char="•"/>
              <a:defRPr lang="en-US" sz="1800" kern="1200" dirty="0" smtClean="0">
                <a:solidFill>
                  <a:srgbClr val="002060"/>
                </a:solidFill>
                <a:latin typeface="Arial" pitchFamily="34" charset="0"/>
                <a:ea typeface="+mn-ea"/>
                <a:cs typeface="+mn-cs"/>
              </a:defRPr>
            </a:lvl1pPr>
            <a:lvl2pPr marL="539750" indent="-187325" algn="l" defTabSz="914400" rtl="0" eaLnBrk="1" latinLnBrk="0" hangingPunct="1">
              <a:spcBef>
                <a:spcPct val="20000"/>
              </a:spcBef>
              <a:buSzPct val="125000"/>
              <a:buFont typeface="Arial" pitchFamily="34" charset="0"/>
              <a:buChar char="–"/>
              <a:defRPr lang="en-US" sz="1600" kern="1200" dirty="0" smtClean="0">
                <a:solidFill>
                  <a:srgbClr val="002060"/>
                </a:solidFill>
                <a:latin typeface="Arial" pitchFamily="34" charset="0"/>
                <a:ea typeface="+mn-ea"/>
                <a:cs typeface="+mn-cs"/>
              </a:defRPr>
            </a:lvl2pPr>
            <a:lvl3pPr marL="989013" indent="-179388" algn="l" defTabSz="914400" rtl="0" eaLnBrk="1" latinLnBrk="0" hangingPunct="1">
              <a:spcBef>
                <a:spcPct val="20000"/>
              </a:spcBef>
              <a:buSzPct val="125000"/>
              <a:buFont typeface="Arial" pitchFamily="34" charset="0"/>
              <a:buChar char="•"/>
              <a:defRPr lang="en-US" sz="1400" kern="1200" dirty="0" smtClean="0">
                <a:solidFill>
                  <a:srgbClr val="002060"/>
                </a:solidFill>
                <a:latin typeface="Arial" pitchFamily="34" charset="0"/>
                <a:ea typeface="+mn-ea"/>
                <a:cs typeface="+mn-cs"/>
              </a:defRPr>
            </a:lvl3pPr>
            <a:lvl4pPr marL="1258888" indent="-179388" algn="l" defTabSz="914400" rtl="0" eaLnBrk="1" latinLnBrk="0" hangingPunct="1">
              <a:spcBef>
                <a:spcPct val="20000"/>
              </a:spcBef>
              <a:buSzPct val="125000"/>
              <a:buFont typeface="Arial" pitchFamily="34" charset="0"/>
              <a:buChar char="–"/>
              <a:defRPr lang="en-US" sz="1200" kern="1200" dirty="0" smtClean="0">
                <a:solidFill>
                  <a:srgbClr val="002060"/>
                </a:solidFill>
                <a:latin typeface="Arial" pitchFamily="34" charset="0"/>
                <a:ea typeface="+mn-ea"/>
                <a:cs typeface="+mn-cs"/>
              </a:defRPr>
            </a:lvl4pPr>
            <a:lvl5pPr marL="1701800" indent="-171450" algn="l" defTabSz="914400" rtl="0" eaLnBrk="1" latinLnBrk="0" hangingPunct="1">
              <a:spcBef>
                <a:spcPct val="20000"/>
              </a:spcBef>
              <a:buSzPct val="125000"/>
              <a:buFont typeface="Arial" pitchFamily="34" charset="0"/>
              <a:buChar char="»"/>
              <a:defRPr lang="nb-NO" sz="1200" kern="1200" dirty="0">
                <a:solidFill>
                  <a:srgbClr val="00206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sz="1050" dirty="0"/>
          </a:p>
        </p:txBody>
      </p:sp>
      <p:sp>
        <p:nvSpPr>
          <p:cNvPr id="8" name="Content Placeholder 1"/>
          <p:cNvSpPr txBox="1">
            <a:spLocks/>
          </p:cNvSpPr>
          <p:nvPr/>
        </p:nvSpPr>
        <p:spPr>
          <a:xfrm>
            <a:off x="2280275" y="2098150"/>
            <a:ext cx="2931840" cy="2587832"/>
          </a:xfrm>
          <a:prstGeom prst="rect">
            <a:avLst/>
          </a:prstGeom>
        </p:spPr>
        <p:txBody>
          <a:bodyPr vert="horz" lIns="0" tIns="0" rIns="0" bIns="0" rtlCol="0">
            <a:normAutofit/>
          </a:bodyPr>
          <a:lstStyle>
            <a:lvl1pPr marL="179388" indent="-179388" algn="l" defTabSz="914400" rtl="0" eaLnBrk="1" latinLnBrk="0" hangingPunct="1">
              <a:spcBef>
                <a:spcPct val="20000"/>
              </a:spcBef>
              <a:buSzPct val="125000"/>
              <a:buFont typeface="Arial" pitchFamily="34" charset="0"/>
              <a:buChar char="•"/>
              <a:defRPr lang="en-US" sz="1800" kern="1200" dirty="0" smtClean="0">
                <a:solidFill>
                  <a:srgbClr val="002060"/>
                </a:solidFill>
                <a:latin typeface="Arial" pitchFamily="34" charset="0"/>
                <a:ea typeface="+mn-ea"/>
                <a:cs typeface="+mn-cs"/>
              </a:defRPr>
            </a:lvl1pPr>
            <a:lvl2pPr marL="539750" indent="-187325" algn="l" defTabSz="914400" rtl="0" eaLnBrk="1" latinLnBrk="0" hangingPunct="1">
              <a:spcBef>
                <a:spcPct val="20000"/>
              </a:spcBef>
              <a:buSzPct val="125000"/>
              <a:buFont typeface="Arial" pitchFamily="34" charset="0"/>
              <a:buChar char="–"/>
              <a:defRPr lang="en-US" sz="1600" kern="1200" dirty="0" smtClean="0">
                <a:solidFill>
                  <a:srgbClr val="002060"/>
                </a:solidFill>
                <a:latin typeface="Arial" pitchFamily="34" charset="0"/>
                <a:ea typeface="+mn-ea"/>
                <a:cs typeface="+mn-cs"/>
              </a:defRPr>
            </a:lvl2pPr>
            <a:lvl3pPr marL="989013" indent="-179388" algn="l" defTabSz="914400" rtl="0" eaLnBrk="1" latinLnBrk="0" hangingPunct="1">
              <a:spcBef>
                <a:spcPct val="20000"/>
              </a:spcBef>
              <a:buSzPct val="125000"/>
              <a:buFont typeface="Arial" pitchFamily="34" charset="0"/>
              <a:buChar char="•"/>
              <a:defRPr lang="en-US" sz="1400" kern="1200" dirty="0" smtClean="0">
                <a:solidFill>
                  <a:srgbClr val="002060"/>
                </a:solidFill>
                <a:latin typeface="Arial" pitchFamily="34" charset="0"/>
                <a:ea typeface="+mn-ea"/>
                <a:cs typeface="+mn-cs"/>
              </a:defRPr>
            </a:lvl3pPr>
            <a:lvl4pPr marL="1258888" indent="-179388" algn="l" defTabSz="914400" rtl="0" eaLnBrk="1" latinLnBrk="0" hangingPunct="1">
              <a:spcBef>
                <a:spcPct val="20000"/>
              </a:spcBef>
              <a:buSzPct val="125000"/>
              <a:buFont typeface="Arial" pitchFamily="34" charset="0"/>
              <a:buChar char="–"/>
              <a:defRPr lang="en-US" sz="1200" kern="1200" dirty="0" smtClean="0">
                <a:solidFill>
                  <a:srgbClr val="002060"/>
                </a:solidFill>
                <a:latin typeface="Arial" pitchFamily="34" charset="0"/>
                <a:ea typeface="+mn-ea"/>
                <a:cs typeface="+mn-cs"/>
              </a:defRPr>
            </a:lvl4pPr>
            <a:lvl5pPr marL="1701800" indent="-171450" algn="l" defTabSz="914400" rtl="0" eaLnBrk="1" latinLnBrk="0" hangingPunct="1">
              <a:spcBef>
                <a:spcPct val="20000"/>
              </a:spcBef>
              <a:buSzPct val="125000"/>
              <a:buFont typeface="Arial" pitchFamily="34" charset="0"/>
              <a:buChar char="»"/>
              <a:defRPr lang="nb-NO" sz="1200" kern="1200" dirty="0">
                <a:solidFill>
                  <a:srgbClr val="00206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nb-NO" sz="1050" dirty="0">
              <a:latin typeface="Gotham Light" pitchFamily="50" charset="0"/>
            </a:endParaRPr>
          </a:p>
        </p:txBody>
      </p:sp>
      <p:sp>
        <p:nvSpPr>
          <p:cNvPr id="10"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11" name="Content Placeholder 14"/>
          <p:cNvSpPr txBox="1">
            <a:spLocks/>
          </p:cNvSpPr>
          <p:nvPr/>
        </p:nvSpPr>
        <p:spPr>
          <a:xfrm>
            <a:off x="5212116" y="1461290"/>
            <a:ext cx="3886444" cy="2723849"/>
          </a:xfrm>
          <a:prstGeom prst="rect">
            <a:avLst/>
          </a:prstGeom>
        </p:spPr>
        <p:txBody>
          <a:bodyPr>
            <a:normAutofit fontScale="85000" lnSpcReduction="20000"/>
          </a:bodyPr>
          <a:lstStyle>
            <a:lvl1pPr marL="270000" indent="-270000" algn="l" defTabSz="685766" rtl="0" eaLnBrk="1" latinLnBrk="0" hangingPunct="1">
              <a:lnSpc>
                <a:spcPct val="100000"/>
              </a:lnSpc>
              <a:spcBef>
                <a:spcPts val="0"/>
              </a:spcBef>
              <a:buClr>
                <a:schemeClr val="accent2"/>
              </a:buClr>
              <a:buFontTx/>
              <a:buBlip>
                <a:blip r:embed="rId4"/>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4"/>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4"/>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4"/>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4"/>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nb-NO" sz="1400" dirty="0">
                <a:latin typeface="Gotham Light" pitchFamily="50" charset="0"/>
              </a:rPr>
              <a:t>Totalomsetningen i den delen av storhusholdningsmarkedet som selger sushi, har økt med 2,5% det siste året og har i 2016 en verdi på 1 759 millioner kroner.</a:t>
            </a:r>
          </a:p>
          <a:p>
            <a:pPr marL="0" indent="0">
              <a:buNone/>
            </a:pPr>
            <a:endParaRPr lang="nb-NO" sz="1400" dirty="0">
              <a:latin typeface="Gotham Light" pitchFamily="50" charset="0"/>
            </a:endParaRPr>
          </a:p>
          <a:p>
            <a:r>
              <a:rPr lang="nb-NO" sz="1400" dirty="0">
                <a:latin typeface="Gotham Light" pitchFamily="50" charset="0"/>
              </a:rPr>
              <a:t>Sushiomsetningen har i samme periode økt med 3,5% til en verdi på 721 millioner kroner.</a:t>
            </a:r>
          </a:p>
          <a:p>
            <a:endParaRPr lang="nb-NO" sz="1400" dirty="0">
              <a:latin typeface="Gotham Light" pitchFamily="50" charset="0"/>
            </a:endParaRPr>
          </a:p>
          <a:p>
            <a:r>
              <a:rPr lang="nb-NO" sz="1400" dirty="0">
                <a:latin typeface="Gotham Light" pitchFamily="50" charset="0"/>
              </a:rPr>
              <a:t>Andelen av sushi i totalomsetningen var ca. 41% i 2016. Til sammenligning var den på 39,3% i 2009.</a:t>
            </a:r>
          </a:p>
          <a:p>
            <a:endParaRPr lang="nb-NO" sz="1400" dirty="0">
              <a:latin typeface="Gotham Light" pitchFamily="50" charset="0"/>
            </a:endParaRPr>
          </a:p>
          <a:p>
            <a:r>
              <a:rPr lang="nb-NO" sz="1400" dirty="0">
                <a:latin typeface="Gotham Light" pitchFamily="50" charset="0"/>
              </a:rPr>
              <a:t>I storhusholdningsmarkedet har sushiomsetningen økt med 192% siden 2009, mens totalomsetningen har økt 180 % i den delen av storhusholdningsmarkedet som selger sushi.</a:t>
            </a:r>
          </a:p>
          <a:p>
            <a:pPr>
              <a:buFont typeface="Arial" panose="020B0604020202020204" pitchFamily="34" charset="0"/>
              <a:buChar char="•"/>
            </a:pPr>
            <a:endParaRPr lang="nb-NO" sz="1400" dirty="0">
              <a:latin typeface="Gotham Light" pitchFamily="50" charset="0"/>
            </a:endParaRPr>
          </a:p>
          <a:p>
            <a:pPr marL="0" indent="0">
              <a:buFontTx/>
              <a:buNone/>
            </a:pPr>
            <a:endParaRPr lang="nb-NO" dirty="0"/>
          </a:p>
        </p:txBody>
      </p:sp>
      <p:sp>
        <p:nvSpPr>
          <p:cNvPr id="13"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
        <p:nvSpPr>
          <p:cNvPr id="14" name="Date Placeholder 2"/>
          <p:cNvSpPr>
            <a:spLocks noGrp="1"/>
          </p:cNvSpPr>
          <p:nvPr>
            <p:ph type="dt" sz="half" idx="10"/>
          </p:nvPr>
        </p:nvSpPr>
        <p:spPr>
          <a:xfrm>
            <a:off x="2578990" y="4834935"/>
            <a:ext cx="566377" cy="115416"/>
          </a:xfrm>
        </p:spPr>
        <p:txBody>
          <a:bodyPr>
            <a:normAutofit lnSpcReduction="10000"/>
          </a:bodyPr>
          <a:lstStyle/>
          <a:p>
            <a:fld id="{FC58883C-1176-4BA4-BE70-B35A0E75243C}" type="datetime1">
              <a:rPr lang="nb-NO" smtClean="0"/>
              <a:t>29.03.2017</a:t>
            </a:fld>
            <a:endParaRPr lang="nb-NO" dirty="0"/>
          </a:p>
        </p:txBody>
      </p:sp>
    </p:spTree>
    <p:extLst>
      <p:ext uri="{BB962C8B-B14F-4D97-AF65-F5344CB8AC3E}">
        <p14:creationId xmlns:p14="http://schemas.microsoft.com/office/powerpoint/2010/main" val="1908788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004" y="2379841"/>
            <a:ext cx="6035375" cy="753186"/>
          </a:xfrm>
        </p:spPr>
        <p:txBody>
          <a:bodyPr>
            <a:normAutofit fontScale="90000"/>
          </a:bodyPr>
          <a:lstStyle/>
          <a:p>
            <a:r>
              <a:rPr lang="nb-NO" sz="3600" dirty="0"/>
              <a:t>Dagligvarehandelen taper kunder til storhusholdningsmarkedet</a:t>
            </a:r>
            <a:br>
              <a:rPr lang="nb-NO" sz="4000" dirty="0"/>
            </a:br>
            <a:endParaRPr lang="nb-NO" dirty="0"/>
          </a:p>
        </p:txBody>
      </p:sp>
      <p:pic>
        <p:nvPicPr>
          <p:cNvPr id="4" name="Picture 3"/>
          <p:cNvPicPr>
            <a:picLocks noChangeAspect="1"/>
          </p:cNvPicPr>
          <p:nvPr/>
        </p:nvPicPr>
        <p:blipFill>
          <a:blip r:embed="rId2"/>
          <a:stretch>
            <a:fillRect/>
          </a:stretch>
        </p:blipFill>
        <p:spPr>
          <a:xfrm>
            <a:off x="1114162" y="1656403"/>
            <a:ext cx="817200" cy="817200"/>
          </a:xfrm>
          <a:prstGeom prst="rect">
            <a:avLst/>
          </a:prstGeom>
        </p:spPr>
      </p:pic>
    </p:spTree>
    <p:extLst>
      <p:ext uri="{BB962C8B-B14F-4D97-AF65-F5344CB8AC3E}">
        <p14:creationId xmlns:p14="http://schemas.microsoft.com/office/powerpoint/2010/main" val="94278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nb-NO" sz="1800" dirty="0">
                <a:latin typeface="Gotham Bold" pitchFamily="50" charset="0"/>
              </a:rPr>
              <a:t>Omsetning av sushi i dagligvare og kioskmarkedet</a:t>
            </a:r>
            <a:endParaRPr lang="en-US" sz="1800" dirty="0">
              <a:latin typeface="Gotham Bold" pitchFamily="50" charset="0"/>
            </a:endParaRPr>
          </a:p>
        </p:txBody>
      </p:sp>
      <p:sp>
        <p:nvSpPr>
          <p:cNvPr id="6" name="Content Placeholder 1"/>
          <p:cNvSpPr txBox="1">
            <a:spLocks/>
          </p:cNvSpPr>
          <p:nvPr/>
        </p:nvSpPr>
        <p:spPr>
          <a:xfrm>
            <a:off x="856160" y="274430"/>
            <a:ext cx="3578470" cy="3032625"/>
          </a:xfrm>
          <a:prstGeom prst="rect">
            <a:avLst/>
          </a:prstGeom>
        </p:spPr>
        <p:txBody>
          <a:bodyPr vert="horz" lIns="0" tIns="0" rIns="0" bIns="0" rtlCol="0">
            <a:normAutofit/>
          </a:bodyPr>
          <a:lstStyle>
            <a:lvl1pPr marL="179388" indent="-179388" algn="l" defTabSz="914400" rtl="0" eaLnBrk="1" latinLnBrk="0" hangingPunct="1">
              <a:spcBef>
                <a:spcPct val="20000"/>
              </a:spcBef>
              <a:buSzPct val="125000"/>
              <a:buFont typeface="Arial" pitchFamily="34" charset="0"/>
              <a:buChar char="•"/>
              <a:defRPr lang="en-US" sz="1800" kern="1200" dirty="0" smtClean="0">
                <a:solidFill>
                  <a:srgbClr val="002060"/>
                </a:solidFill>
                <a:latin typeface="Arial" pitchFamily="34" charset="0"/>
                <a:ea typeface="+mn-ea"/>
                <a:cs typeface="+mn-cs"/>
              </a:defRPr>
            </a:lvl1pPr>
            <a:lvl2pPr marL="539750" indent="-187325" algn="l" defTabSz="914400" rtl="0" eaLnBrk="1" latinLnBrk="0" hangingPunct="1">
              <a:spcBef>
                <a:spcPct val="20000"/>
              </a:spcBef>
              <a:buSzPct val="125000"/>
              <a:buFont typeface="Arial" pitchFamily="34" charset="0"/>
              <a:buChar char="–"/>
              <a:defRPr lang="en-US" sz="1600" kern="1200" dirty="0" smtClean="0">
                <a:solidFill>
                  <a:srgbClr val="002060"/>
                </a:solidFill>
                <a:latin typeface="Arial" pitchFamily="34" charset="0"/>
                <a:ea typeface="+mn-ea"/>
                <a:cs typeface="+mn-cs"/>
              </a:defRPr>
            </a:lvl2pPr>
            <a:lvl3pPr marL="989013" indent="-179388" algn="l" defTabSz="914400" rtl="0" eaLnBrk="1" latinLnBrk="0" hangingPunct="1">
              <a:spcBef>
                <a:spcPct val="20000"/>
              </a:spcBef>
              <a:buSzPct val="125000"/>
              <a:buFont typeface="Arial" pitchFamily="34" charset="0"/>
              <a:buChar char="•"/>
              <a:defRPr lang="en-US" sz="1400" kern="1200" dirty="0" smtClean="0">
                <a:solidFill>
                  <a:srgbClr val="002060"/>
                </a:solidFill>
                <a:latin typeface="Arial" pitchFamily="34" charset="0"/>
                <a:ea typeface="+mn-ea"/>
                <a:cs typeface="+mn-cs"/>
              </a:defRPr>
            </a:lvl3pPr>
            <a:lvl4pPr marL="1258888" indent="-179388" algn="l" defTabSz="914400" rtl="0" eaLnBrk="1" latinLnBrk="0" hangingPunct="1">
              <a:spcBef>
                <a:spcPct val="20000"/>
              </a:spcBef>
              <a:buSzPct val="125000"/>
              <a:buFont typeface="Arial" pitchFamily="34" charset="0"/>
              <a:buChar char="–"/>
              <a:defRPr lang="en-US" sz="1200" kern="1200" dirty="0" smtClean="0">
                <a:solidFill>
                  <a:srgbClr val="002060"/>
                </a:solidFill>
                <a:latin typeface="Arial" pitchFamily="34" charset="0"/>
                <a:ea typeface="+mn-ea"/>
                <a:cs typeface="+mn-cs"/>
              </a:defRPr>
            </a:lvl4pPr>
            <a:lvl5pPr marL="1701800" indent="-171450" algn="l" defTabSz="914400" rtl="0" eaLnBrk="1" latinLnBrk="0" hangingPunct="1">
              <a:spcBef>
                <a:spcPct val="20000"/>
              </a:spcBef>
              <a:buSzPct val="125000"/>
              <a:buFont typeface="Arial" pitchFamily="34" charset="0"/>
              <a:buChar char="»"/>
              <a:defRPr lang="nb-NO" sz="1200" kern="1200" dirty="0">
                <a:solidFill>
                  <a:srgbClr val="002060"/>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nb-NO" sz="1050" dirty="0">
              <a:latin typeface="Gotham Light" pitchFamily="50" charset="0"/>
            </a:endParaRPr>
          </a:p>
        </p:txBody>
      </p:sp>
      <p:sp>
        <p:nvSpPr>
          <p:cNvPr id="10" name="TextBox 1"/>
          <p:cNvSpPr txBox="1"/>
          <p:nvPr/>
        </p:nvSpPr>
        <p:spPr>
          <a:xfrm>
            <a:off x="2249742" y="2731516"/>
            <a:ext cx="2646294" cy="1939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nb-NO" sz="638" dirty="0">
                <a:solidFill>
                  <a:schemeClr val="bg1"/>
                </a:solidFill>
                <a:latin typeface="Gotham Light" pitchFamily="50" charset="0"/>
              </a:rPr>
              <a:t>+17%     +40%    +14%    +37%     +54%     +31%     +7%      +1,4%</a:t>
            </a:r>
            <a:endParaRPr lang="en-US" sz="638" dirty="0">
              <a:solidFill>
                <a:schemeClr val="bg1"/>
              </a:solidFill>
              <a:latin typeface="Gotham Light" pitchFamily="50" charset="0"/>
            </a:endParaRPr>
          </a:p>
        </p:txBody>
      </p:sp>
      <p:graphicFrame>
        <p:nvGraphicFramePr>
          <p:cNvPr id="11" name="Chart 10"/>
          <p:cNvGraphicFramePr/>
          <p:nvPr>
            <p:extLst>
              <p:ext uri="{D42A27DB-BD31-4B8C-83A1-F6EECF244321}">
                <p14:modId xmlns:p14="http://schemas.microsoft.com/office/powerpoint/2010/main" val="4167704948"/>
              </p:ext>
            </p:extLst>
          </p:nvPr>
        </p:nvGraphicFramePr>
        <p:xfrm>
          <a:off x="0" y="1178169"/>
          <a:ext cx="5002823" cy="3093402"/>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4"/>
          <p:cNvSpPr txBox="1">
            <a:spLocks/>
          </p:cNvSpPr>
          <p:nvPr/>
        </p:nvSpPr>
        <p:spPr>
          <a:xfrm>
            <a:off x="5290790" y="1362808"/>
            <a:ext cx="3807769" cy="2576146"/>
          </a:xfrm>
          <a:prstGeom prst="rect">
            <a:avLst/>
          </a:prstGeom>
        </p:spPr>
        <p:txBody>
          <a:bodyPr>
            <a:normAutofit fontScale="32500" lnSpcReduction="20000"/>
          </a:bodyPr>
          <a:lstStyle>
            <a:lvl1pPr marL="270000" indent="-270000" algn="l" defTabSz="685766" rtl="0" eaLnBrk="1" latinLnBrk="0" hangingPunct="1">
              <a:lnSpc>
                <a:spcPct val="100000"/>
              </a:lnSpc>
              <a:spcBef>
                <a:spcPts val="0"/>
              </a:spcBef>
              <a:buClr>
                <a:schemeClr val="accent2"/>
              </a:buClr>
              <a:buFontTx/>
              <a:buBlip>
                <a:blip r:embed="rId4"/>
              </a:buBlip>
              <a:defRPr sz="1500" kern="1200">
                <a:solidFill>
                  <a:schemeClr val="accent1"/>
                </a:solidFill>
                <a:latin typeface="+mn-lt"/>
                <a:ea typeface="+mn-ea"/>
                <a:cs typeface="+mn-cs"/>
              </a:defRPr>
            </a:lvl1pPr>
            <a:lvl2pPr marL="540000" indent="-270000" algn="l" defTabSz="685766" rtl="0" eaLnBrk="1" latinLnBrk="0" hangingPunct="1">
              <a:lnSpc>
                <a:spcPct val="100000"/>
              </a:lnSpc>
              <a:spcBef>
                <a:spcPts val="0"/>
              </a:spcBef>
              <a:buClr>
                <a:schemeClr val="accent2"/>
              </a:buClr>
              <a:buFontTx/>
              <a:buBlip>
                <a:blip r:embed="rId4"/>
              </a:buBlip>
              <a:defRPr sz="1400" kern="1200">
                <a:solidFill>
                  <a:schemeClr val="accent1"/>
                </a:solidFill>
                <a:latin typeface="+mn-lt"/>
                <a:ea typeface="+mn-ea"/>
                <a:cs typeface="+mn-cs"/>
              </a:defRPr>
            </a:lvl2pPr>
            <a:lvl3pPr marL="810000" indent="-270000" algn="l" defTabSz="685766" rtl="0" eaLnBrk="1" latinLnBrk="0" hangingPunct="1">
              <a:lnSpc>
                <a:spcPct val="100000"/>
              </a:lnSpc>
              <a:spcBef>
                <a:spcPts val="0"/>
              </a:spcBef>
              <a:buClr>
                <a:schemeClr val="accent2"/>
              </a:buClr>
              <a:buFontTx/>
              <a:buBlip>
                <a:blip r:embed="rId4"/>
              </a:buBlip>
              <a:defRPr sz="1200" kern="1200">
                <a:solidFill>
                  <a:schemeClr val="accent1"/>
                </a:solidFill>
                <a:latin typeface="+mn-lt"/>
                <a:ea typeface="+mn-ea"/>
                <a:cs typeface="+mn-cs"/>
              </a:defRPr>
            </a:lvl3pPr>
            <a:lvl4pPr marL="1080000" indent="-270000" algn="l" defTabSz="685766" rtl="0" eaLnBrk="1" latinLnBrk="0" hangingPunct="1">
              <a:lnSpc>
                <a:spcPct val="100000"/>
              </a:lnSpc>
              <a:spcBef>
                <a:spcPts val="0"/>
              </a:spcBef>
              <a:buClr>
                <a:schemeClr val="accent2"/>
              </a:buClr>
              <a:buFontTx/>
              <a:buBlip>
                <a:blip r:embed="rId4"/>
              </a:buBlip>
              <a:defRPr sz="1100" kern="1200">
                <a:solidFill>
                  <a:schemeClr val="accent1"/>
                </a:solidFill>
                <a:latin typeface="+mn-lt"/>
                <a:ea typeface="+mn-ea"/>
                <a:cs typeface="+mn-cs"/>
              </a:defRPr>
            </a:lvl4pPr>
            <a:lvl5pPr marL="1350000" indent="-270000" algn="l" defTabSz="685766" rtl="0" eaLnBrk="1" latinLnBrk="0" hangingPunct="1">
              <a:lnSpc>
                <a:spcPct val="100000"/>
              </a:lnSpc>
              <a:spcBef>
                <a:spcPts val="0"/>
              </a:spcBef>
              <a:buClr>
                <a:schemeClr val="accent2"/>
              </a:buClr>
              <a:buFontTx/>
              <a:buBlip>
                <a:blip r:embed="rId4"/>
              </a:buBlip>
              <a:defRPr sz="900" kern="1200">
                <a:solidFill>
                  <a:schemeClr val="accent1"/>
                </a:solidFill>
                <a:latin typeface="+mn-lt"/>
                <a:ea typeface="+mn-ea"/>
                <a:cs typeface="+mn-cs"/>
              </a:defRPr>
            </a:lvl5pPr>
            <a:lvl6pPr marL="1885856"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1"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4" indent="-171441"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nb-NO" sz="3200" dirty="0"/>
              <a:t>Veksten av sushi i dagligvare og kioskmarkedet har de siste 10 årene, fra 2006-2016 økt med 464%. Veksten forklares i all hovedsak av økt tilgjengelighet i alle butikker og kjeder, og ikke bare i spesialbutikker.  Dette viser viktigheten av distribusjon til hele markedet. </a:t>
            </a:r>
          </a:p>
          <a:p>
            <a:pPr marL="0" indent="0">
              <a:buNone/>
            </a:pPr>
            <a:endParaRPr lang="nb-NO" sz="3200" dirty="0"/>
          </a:p>
          <a:p>
            <a:pPr>
              <a:buFont typeface="Arial" panose="020B0604020202020204" pitchFamily="34" charset="0"/>
              <a:buChar char="•"/>
            </a:pPr>
            <a:r>
              <a:rPr lang="nb-NO" sz="3200" dirty="0"/>
              <a:t>2015 er det første året hvor vi ser en nedgang i salget, den negative utviklingen fortsetter i 2016.</a:t>
            </a:r>
          </a:p>
          <a:p>
            <a:pPr>
              <a:buFont typeface="Arial" panose="020B0604020202020204" pitchFamily="34" charset="0"/>
              <a:buChar char="•"/>
            </a:pPr>
            <a:endParaRPr lang="nb-NO" sz="3200" dirty="0"/>
          </a:p>
          <a:p>
            <a:pPr>
              <a:buFont typeface="Arial" panose="020B0604020202020204" pitchFamily="34" charset="0"/>
              <a:buChar char="•"/>
            </a:pPr>
            <a:r>
              <a:rPr lang="nb-NO" sz="3200" dirty="0"/>
              <a:t>Årsaken til nedgangen i dagligvare er sammensatt, en av grunnene er at  med at stadig flere har oppdaget hvor lett det er å lage sushien selv. I tillegg har det dukket opp så mange cateringbedrifter som leverer en timesfersk sushi. En del av de som pleide å ta med seg en boks fra dagligvarebutikken, stikker heller innom cateringbedriften som ligger like i nærheten og tar med seg sushi derfra, fordi den er ferskere og bedre enn den kjølte varianten de kan kjøpe i dagligvarebutikkene og nesten like billig. </a:t>
            </a:r>
          </a:p>
          <a:p>
            <a:pPr marL="0" indent="0">
              <a:buNone/>
            </a:pPr>
            <a:r>
              <a:rPr lang="nb-NO" sz="3200" dirty="0"/>
              <a:t> </a:t>
            </a:r>
          </a:p>
          <a:p>
            <a:pPr>
              <a:buFont typeface="Arial" panose="020B0604020202020204" pitchFamily="34" charset="0"/>
              <a:buChar char="•"/>
            </a:pPr>
            <a:endParaRPr lang="nb-NO" sz="1400" dirty="0">
              <a:latin typeface="Gotham Light" pitchFamily="50" charset="0"/>
            </a:endParaRPr>
          </a:p>
          <a:p>
            <a:pPr>
              <a:buFont typeface="Arial" panose="020B0604020202020204" pitchFamily="34" charset="0"/>
              <a:buChar char="•"/>
            </a:pPr>
            <a:endParaRPr lang="nb-NO" sz="1400" dirty="0">
              <a:latin typeface="Gotham Light" pitchFamily="50" charset="0"/>
            </a:endParaRPr>
          </a:p>
          <a:p>
            <a:pPr marL="0" indent="0">
              <a:buFontTx/>
              <a:buNone/>
            </a:pPr>
            <a:endParaRPr lang="nb-NO" dirty="0"/>
          </a:p>
        </p:txBody>
      </p:sp>
      <p:sp>
        <p:nvSpPr>
          <p:cNvPr id="16" name="Footer Placeholder 7"/>
          <p:cNvSpPr txBox="1">
            <a:spLocks/>
          </p:cNvSpPr>
          <p:nvPr/>
        </p:nvSpPr>
        <p:spPr>
          <a:xfrm>
            <a:off x="48362" y="4978019"/>
            <a:ext cx="3429024" cy="165481"/>
          </a:xfrm>
          <a:prstGeom prst="rect">
            <a:avLst/>
          </a:prstGeom>
        </p:spPr>
        <p:txBody>
          <a:bodyPr vert="horz" lIns="0" tIns="0" rIns="0" bIns="0" rtlCol="0" anchor="ctr"/>
          <a:lstStyle>
            <a:defPPr>
              <a:defRPr lang="nb-NO"/>
            </a:defPPr>
            <a:lvl1pPr marL="0" algn="ctr" defTabSz="914400" rtl="0" eaLnBrk="1" latinLnBrk="0" hangingPunct="1">
              <a:defRPr sz="1000" kern="1200">
                <a:solidFill>
                  <a:schemeClr val="tx1">
                    <a:tint val="75000"/>
                  </a:schemeClr>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b-NO" sz="600" i="1" dirty="0">
                <a:latin typeface="Gotham Light" pitchFamily="50" charset="0"/>
              </a:rPr>
              <a:t>Kilde: Sissel Flesland Markedsinformasjoner AS / Norges sjømatråd</a:t>
            </a:r>
          </a:p>
        </p:txBody>
      </p:sp>
      <p:sp>
        <p:nvSpPr>
          <p:cNvPr id="17" name="Date Placeholder 2"/>
          <p:cNvSpPr>
            <a:spLocks noGrp="1"/>
          </p:cNvSpPr>
          <p:nvPr>
            <p:ph type="dt" sz="half" idx="10"/>
          </p:nvPr>
        </p:nvSpPr>
        <p:spPr>
          <a:xfrm>
            <a:off x="2578990" y="4834935"/>
            <a:ext cx="566377" cy="115416"/>
          </a:xfrm>
        </p:spPr>
        <p:txBody>
          <a:bodyPr>
            <a:normAutofit lnSpcReduction="10000"/>
          </a:bodyPr>
          <a:lstStyle/>
          <a:p>
            <a:fld id="{FC58883C-1176-4BA4-BE70-B35A0E75243C}" type="datetime1">
              <a:rPr lang="nb-NO" smtClean="0"/>
              <a:t>29.03.2017</a:t>
            </a:fld>
            <a:endParaRPr lang="nb-NO" dirty="0"/>
          </a:p>
        </p:txBody>
      </p:sp>
      <p:sp>
        <p:nvSpPr>
          <p:cNvPr id="19" name="Footer Placeholder 3"/>
          <p:cNvSpPr>
            <a:spLocks noGrp="1"/>
          </p:cNvSpPr>
          <p:nvPr>
            <p:ph type="ftr" sz="quarter" idx="11"/>
          </p:nvPr>
        </p:nvSpPr>
        <p:spPr>
          <a:xfrm>
            <a:off x="3232255" y="4834935"/>
            <a:ext cx="2432835" cy="115416"/>
          </a:xfrm>
        </p:spPr>
        <p:txBody>
          <a:bodyPr>
            <a:normAutofit lnSpcReduction="10000"/>
          </a:bodyPr>
          <a:lstStyle/>
          <a:p>
            <a:r>
              <a:rPr lang="nb-NO" dirty="0"/>
              <a:t>Sushimarkedet i Norge</a:t>
            </a:r>
          </a:p>
        </p:txBody>
      </p:sp>
    </p:spTree>
    <p:extLst>
      <p:ext uri="{BB962C8B-B14F-4D97-AF65-F5344CB8AC3E}">
        <p14:creationId xmlns:p14="http://schemas.microsoft.com/office/powerpoint/2010/main" val="3113736715"/>
      </p:ext>
    </p:extLst>
  </p:cSld>
  <p:clrMapOvr>
    <a:masterClrMapping/>
  </p:clrMapOvr>
</p:sld>
</file>

<file path=ppt/theme/theme1.xml><?xml version="1.0" encoding="utf-8"?>
<a:theme xmlns:a="http://schemas.openxmlformats.org/drawingml/2006/main" name="Norges Sjømatråd">
  <a:themeElements>
    <a:clrScheme name="Sjømatrådet">
      <a:dk1>
        <a:sysClr val="windowText" lastClr="000000"/>
      </a:dk1>
      <a:lt1>
        <a:sysClr val="window" lastClr="FFFFFF"/>
      </a:lt1>
      <a:dk2>
        <a:srgbClr val="44546A"/>
      </a:dk2>
      <a:lt2>
        <a:srgbClr val="E7E6E6"/>
      </a:lt2>
      <a:accent1>
        <a:srgbClr val="001E64"/>
      </a:accent1>
      <a:accent2>
        <a:srgbClr val="0082E6"/>
      </a:accent2>
      <a:accent3>
        <a:srgbClr val="64C8FF"/>
      </a:accent3>
      <a:accent4>
        <a:srgbClr val="32C8B9"/>
      </a:accent4>
      <a:accent5>
        <a:srgbClr val="E6D77D"/>
      </a:accent5>
      <a:accent6>
        <a:srgbClr val="9BA5AF"/>
      </a:accent6>
      <a:hlink>
        <a:srgbClr val="0563C1"/>
      </a:hlink>
      <a:folHlink>
        <a:srgbClr val="954F72"/>
      </a:folHlink>
    </a:clrScheme>
    <a:fontScheme name="Sjømatrådet">
      <a:majorFont>
        <a:latin typeface="Franklin Gothic Book"/>
        <a:ea typeface=""/>
        <a:cs typeface=""/>
      </a:majorFont>
      <a:minorFont>
        <a:latin typeface="Franklin Gothic Book"/>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ustcolor #1">
      <a:srgbClr val="FF5864"/>
    </a:custClr>
    <a:custClr name="Custcolor #2">
      <a:srgbClr val="87A2DC"/>
    </a:custClr>
    <a:custClr name="Custcolor #3">
      <a:srgbClr val="3F6985"/>
    </a:custClr>
    <a:custClr name="Custcolor #4">
      <a:srgbClr val="FFA553"/>
    </a:custClr>
  </a:custClrLst>
  <a:extLst>
    <a:ext uri="{05A4C25C-085E-4340-85A3-A5531E510DB2}">
      <thm15:themeFamily xmlns:thm15="http://schemas.microsoft.com/office/thememl/2012/main" name="Sjømatrådet_PPT_Pelagis.potx" id="{45FFEFDC-85DE-43E4-AE82-E54499B02A1E}" vid="{507A5396-244E-4F14-8B87-21587A655F9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1280</Words>
  <Application>Microsoft Office PowerPoint</Application>
  <PresentationFormat>On-screen Show (16:9)</PresentationFormat>
  <Paragraphs>123</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Franklin Gothic Book</vt:lpstr>
      <vt:lpstr>Gotham Bold</vt:lpstr>
      <vt:lpstr>Gotham Light</vt:lpstr>
      <vt:lpstr>Wingdings</vt:lpstr>
      <vt:lpstr>Norges Sjømatråd</vt:lpstr>
      <vt:lpstr>SUSHIMARKEDET I NORGE</vt:lpstr>
      <vt:lpstr>Kort om sushimarkedet 2016</vt:lpstr>
      <vt:lpstr>PowerPoint Presentation</vt:lpstr>
      <vt:lpstr>Totalmarkedet for sushi går ned </vt:lpstr>
      <vt:lpstr>Nedgang i antall sushibedrifter</vt:lpstr>
      <vt:lpstr>Geografisk spredning: beregnet sushi per capita i kroner brukt i storhusholdningmarkedet</vt:lpstr>
      <vt:lpstr>Sushiomsetningen i forhold til totalomsetningen i storhusholdningsmarkedet</vt:lpstr>
      <vt:lpstr>Dagligvarehandelen taper kunder til storhusholdningsmarkedet </vt:lpstr>
      <vt:lpstr>Omsetning av sushi i dagligvare og kioskmarkedet</vt:lpstr>
      <vt:lpstr>Utviklingen av sushi i det norske dagligvare- og kioskmarkedet</vt:lpstr>
      <vt:lpstr>Kilder/ metodikk:   Denne presentasjonen tar utgangspunkt i rapporten «Utviklingen av Sushimarkedet i Norge 2016» som Sissel Flesland Markedsinformasjoner AS har utarbeidet for Norges Sjømatråd i 2016  Totalomsetningen for storhusholdning er fra merverdiregisteret til SSB, som tar utgangspunkt i Brønnøysunds registre. Omsetning i dagligvaremarkedet og servicehandelsmarkedet (kiosker og bensinstasjoner) er basert på tall fra spesialgrossister. Denne undersøkelsen inkluderer kun ferdige brett i dagligvarebutikker og kioskmarkedet.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SUSHIMARKEDET I NORGE</dc:title>
  <dc:creator>Ida Susann Svensson</dc:creator>
  <cp:lastModifiedBy>Ida Susann Svensson</cp:lastModifiedBy>
  <cp:revision>38</cp:revision>
  <dcterms:created xsi:type="dcterms:W3CDTF">2017-03-28T07:47:01Z</dcterms:created>
  <dcterms:modified xsi:type="dcterms:W3CDTF">2017-03-29T11:14:47Z</dcterms:modified>
</cp:coreProperties>
</file>